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99"/>
  </p:notesMasterIdLst>
  <p:handoutMasterIdLst>
    <p:handoutMasterId r:id="rId100"/>
  </p:handoutMasterIdLst>
  <p:sldIdLst>
    <p:sldId id="350" r:id="rId3"/>
    <p:sldId id="379" r:id="rId4"/>
    <p:sldId id="351" r:id="rId5"/>
    <p:sldId id="352" r:id="rId6"/>
    <p:sldId id="353" r:id="rId7"/>
    <p:sldId id="354" r:id="rId8"/>
    <p:sldId id="355" r:id="rId9"/>
    <p:sldId id="356" r:id="rId10"/>
    <p:sldId id="380" r:id="rId11"/>
    <p:sldId id="381" r:id="rId12"/>
    <p:sldId id="382" r:id="rId13"/>
    <p:sldId id="383" r:id="rId14"/>
    <p:sldId id="384" r:id="rId15"/>
    <p:sldId id="385" r:id="rId16"/>
    <p:sldId id="400" r:id="rId17"/>
    <p:sldId id="401" r:id="rId18"/>
    <p:sldId id="402" r:id="rId19"/>
    <p:sldId id="403" r:id="rId20"/>
    <p:sldId id="404" r:id="rId21"/>
    <p:sldId id="405" r:id="rId22"/>
    <p:sldId id="406" r:id="rId23"/>
    <p:sldId id="407" r:id="rId24"/>
    <p:sldId id="408" r:id="rId25"/>
    <p:sldId id="409" r:id="rId26"/>
    <p:sldId id="410" r:id="rId27"/>
    <p:sldId id="411" r:id="rId28"/>
    <p:sldId id="388" r:id="rId29"/>
    <p:sldId id="389" r:id="rId30"/>
    <p:sldId id="390" r:id="rId31"/>
    <p:sldId id="391" r:id="rId32"/>
    <p:sldId id="392" r:id="rId33"/>
    <p:sldId id="393" r:id="rId34"/>
    <p:sldId id="394" r:id="rId35"/>
    <p:sldId id="395" r:id="rId36"/>
    <p:sldId id="396" r:id="rId37"/>
    <p:sldId id="397" r:id="rId38"/>
    <p:sldId id="398" r:id="rId39"/>
    <p:sldId id="399" r:id="rId40"/>
    <p:sldId id="314" r:id="rId41"/>
    <p:sldId id="315" r:id="rId42"/>
    <p:sldId id="316" r:id="rId43"/>
    <p:sldId id="317" r:id="rId44"/>
    <p:sldId id="318" r:id="rId45"/>
    <p:sldId id="319" r:id="rId46"/>
    <p:sldId id="320" r:id="rId47"/>
    <p:sldId id="323" r:id="rId48"/>
    <p:sldId id="324" r:id="rId49"/>
    <p:sldId id="325" r:id="rId50"/>
    <p:sldId id="326" r:id="rId51"/>
    <p:sldId id="327" r:id="rId52"/>
    <p:sldId id="328" r:id="rId53"/>
    <p:sldId id="329" r:id="rId54"/>
    <p:sldId id="330" r:id="rId55"/>
    <p:sldId id="331" r:id="rId56"/>
    <p:sldId id="332" r:id="rId57"/>
    <p:sldId id="334" r:id="rId58"/>
    <p:sldId id="335" r:id="rId59"/>
    <p:sldId id="336" r:id="rId60"/>
    <p:sldId id="337" r:id="rId61"/>
    <p:sldId id="338" r:id="rId62"/>
    <p:sldId id="340" r:id="rId63"/>
    <p:sldId id="386" r:id="rId64"/>
    <p:sldId id="344" r:id="rId65"/>
    <p:sldId id="346" r:id="rId66"/>
    <p:sldId id="347" r:id="rId67"/>
    <p:sldId id="348" r:id="rId68"/>
    <p:sldId id="387" r:id="rId69"/>
    <p:sldId id="357" r:id="rId70"/>
    <p:sldId id="358" r:id="rId71"/>
    <p:sldId id="359" r:id="rId72"/>
    <p:sldId id="360" r:id="rId73"/>
    <p:sldId id="361" r:id="rId74"/>
    <p:sldId id="362" r:id="rId75"/>
    <p:sldId id="412" r:id="rId76"/>
    <p:sldId id="413" r:id="rId77"/>
    <p:sldId id="414" r:id="rId78"/>
    <p:sldId id="415" r:id="rId79"/>
    <p:sldId id="416" r:id="rId80"/>
    <p:sldId id="364" r:id="rId81"/>
    <p:sldId id="365" r:id="rId82"/>
    <p:sldId id="366" r:id="rId83"/>
    <p:sldId id="367" r:id="rId84"/>
    <p:sldId id="368" r:id="rId85"/>
    <p:sldId id="369" r:id="rId86"/>
    <p:sldId id="370" r:id="rId87"/>
    <p:sldId id="371" r:id="rId88"/>
    <p:sldId id="419" r:id="rId89"/>
    <p:sldId id="372" r:id="rId90"/>
    <p:sldId id="373" r:id="rId91"/>
    <p:sldId id="374" r:id="rId92"/>
    <p:sldId id="375" r:id="rId93"/>
    <p:sldId id="376" r:id="rId94"/>
    <p:sldId id="377" r:id="rId95"/>
    <p:sldId id="378" r:id="rId96"/>
    <p:sldId id="417" r:id="rId97"/>
    <p:sldId id="418" r:id="rId98"/>
  </p:sldIdLst>
  <p:sldSz cx="12192000" cy="6858000"/>
  <p:notesSz cx="6858000" cy="9144000"/>
  <p:custDataLst>
    <p:tags r:id="rId10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093"/>
    <a:srgbClr val="AD2A26"/>
    <a:srgbClr val="E9E9E9"/>
    <a:srgbClr val="DFDFDF"/>
    <a:srgbClr val="D2D2D2"/>
    <a:srgbClr val="F0F0F0"/>
    <a:srgbClr val="1E386B"/>
    <a:srgbClr val="928740"/>
    <a:srgbClr val="1D2643"/>
    <a:srgbClr val="0A0A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8" autoAdjust="0"/>
    <p:restoredTop sz="94660"/>
  </p:normalViewPr>
  <p:slideViewPr>
    <p:cSldViewPr showGuides="1">
      <p:cViewPr varScale="1">
        <p:scale>
          <a:sx n="81" d="100"/>
          <a:sy n="81" d="100"/>
        </p:scale>
        <p:origin x="58" y="106"/>
      </p:cViewPr>
      <p:guideLst>
        <p:guide pos="3840"/>
        <p:guide orient="horz" pos="215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230A6-6801-49AE-B911-90D6C6A8C43A}" type="datetimeFigureOut">
              <a:rPr lang="zh-CN" altLang="en-US" smtClean="0"/>
              <a:t>2026/1/2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4C181-0E2D-412C-9D40-AD415415BF8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p:cNvCxnSpPr/>
          <p:nvPr userDrawn="1"/>
        </p:nvCxnSpPr>
        <p:spPr>
          <a:xfrm flipV="1">
            <a:off x="6096000" y="2924944"/>
            <a:ext cx="0" cy="888197"/>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sp>
        <p:nvSpPr>
          <p:cNvPr id="22" name="文本占位符 21"/>
          <p:cNvSpPr>
            <a:spLocks noGrp="1"/>
          </p:cNvSpPr>
          <p:nvPr>
            <p:ph type="body" sz="quarter" idx="11" hasCustomPrompt="1"/>
          </p:nvPr>
        </p:nvSpPr>
        <p:spPr>
          <a:xfrm>
            <a:off x="6456040" y="2924944"/>
            <a:ext cx="4391793" cy="1020763"/>
          </a:xfrm>
          <a:prstGeom prst="rect">
            <a:avLst/>
          </a:prstGeom>
        </p:spPr>
        <p:txBody>
          <a:bodyPr anchor="ctr"/>
          <a:lstStyle>
            <a:lvl1pPr marL="0" indent="0">
              <a:buNone/>
              <a:defRPr sz="36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标题</a:t>
            </a:r>
          </a:p>
        </p:txBody>
      </p:sp>
      <p:sp>
        <p:nvSpPr>
          <p:cNvPr id="24" name="文本占位符 23"/>
          <p:cNvSpPr>
            <a:spLocks noGrp="1"/>
          </p:cNvSpPr>
          <p:nvPr>
            <p:ph type="body" sz="quarter" idx="12" hasCustomPrompt="1"/>
          </p:nvPr>
        </p:nvSpPr>
        <p:spPr>
          <a:xfrm>
            <a:off x="3777012" y="2817019"/>
            <a:ext cx="2160239" cy="1223962"/>
          </a:xfrm>
          <a:prstGeom prst="rect">
            <a:avLst/>
          </a:prstGeom>
        </p:spPr>
        <p:txBody>
          <a:bodyPr anchor="ctr"/>
          <a:lstStyle>
            <a:lvl1pPr marL="0" indent="0" algn="r">
              <a:buNone/>
              <a:defRPr sz="7200" spc="3300" baseline="0">
                <a:solidFill>
                  <a:schemeClr val="bg2">
                    <a:lumMod val="95000"/>
                  </a:schemeClr>
                </a:solidFill>
                <a:latin typeface="JetBrains Mono" panose="02000009000000000000" pitchFamily="49" charset="0"/>
                <a:ea typeface="阿里巴巴普惠体 Heavy" panose="00020600040101010101" charset="-122"/>
              </a:defRPr>
            </a:lvl1pPr>
          </a:lstStyle>
          <a:p>
            <a:pPr lvl="0"/>
            <a:r>
              <a:rPr lang="en-US" altLang="zh-CN" dirty="0"/>
              <a:t>01</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028" name="Picture 4" descr="金色电路板电路图"/>
          <p:cNvPicPr>
            <a:picLocks noChangeAspect="1" noChangeArrowheads="1"/>
          </p:cNvPicPr>
          <p:nvPr userDrawn="1"/>
        </p:nvPicPr>
        <p:blipFill>
          <a:blip r:embed="rId2">
            <a:alphaModFix amt="500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877259" y="884321"/>
            <a:ext cx="6267450" cy="62674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p:cNvCxnSpPr/>
          <p:nvPr userDrawn="1"/>
        </p:nvCxnSpPr>
        <p:spPr>
          <a:xfrm flipV="1">
            <a:off x="6096000" y="2924944"/>
            <a:ext cx="0" cy="888197"/>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2" name="文本占位符 21"/>
          <p:cNvSpPr>
            <a:spLocks noGrp="1"/>
          </p:cNvSpPr>
          <p:nvPr>
            <p:ph type="body" sz="quarter" idx="11" hasCustomPrompt="1"/>
          </p:nvPr>
        </p:nvSpPr>
        <p:spPr>
          <a:xfrm>
            <a:off x="6456040" y="2924944"/>
            <a:ext cx="4391793" cy="1020763"/>
          </a:xfrm>
          <a:prstGeom prst="rect">
            <a:avLst/>
          </a:prstGeom>
        </p:spPr>
        <p:txBody>
          <a:bodyPr anchor="ctr"/>
          <a:lstStyle>
            <a:lvl1pPr marL="0" indent="0">
              <a:buNone/>
              <a:defRPr sz="36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标题</a:t>
            </a:r>
          </a:p>
        </p:txBody>
      </p:sp>
      <p:sp>
        <p:nvSpPr>
          <p:cNvPr id="24" name="文本占位符 23"/>
          <p:cNvSpPr>
            <a:spLocks noGrp="1"/>
          </p:cNvSpPr>
          <p:nvPr>
            <p:ph type="body" sz="quarter" idx="12" hasCustomPrompt="1"/>
          </p:nvPr>
        </p:nvSpPr>
        <p:spPr>
          <a:xfrm>
            <a:off x="3777012" y="2817019"/>
            <a:ext cx="2160239" cy="1223962"/>
          </a:xfrm>
          <a:prstGeom prst="rect">
            <a:avLst/>
          </a:prstGeom>
        </p:spPr>
        <p:txBody>
          <a:bodyPr anchor="ctr"/>
          <a:lstStyle>
            <a:lvl1pPr marL="0" indent="0" algn="r">
              <a:buNone/>
              <a:defRPr sz="7200" spc="3300" baseline="0">
                <a:solidFill>
                  <a:schemeClr val="bg2">
                    <a:lumMod val="95000"/>
                  </a:schemeClr>
                </a:solidFill>
                <a:latin typeface="JetBrains Mono" panose="02000009000000000000" pitchFamily="49" charset="0"/>
                <a:ea typeface="阿里巴巴普惠体 Heavy" panose="00020600040101010101" charset="-122"/>
              </a:defRPr>
            </a:lvl1pPr>
          </a:lstStyle>
          <a:p>
            <a:pPr lvl="0"/>
            <a:r>
              <a:rPr lang="en-US" altLang="zh-CN" dirty="0"/>
              <a:t>01</a:t>
            </a:r>
            <a:endParaRPr lang="zh-CN" altLang="en-US" dirty="0"/>
          </a:p>
        </p:txBody>
      </p:sp>
      <p:sp>
        <p:nvSpPr>
          <p:cNvPr id="3" name="六边形 29"/>
          <p:cNvSpPr/>
          <p:nvPr userDrawn="1"/>
        </p:nvSpPr>
        <p:spPr>
          <a:xfrm rot="5400000">
            <a:off x="8572515" y="-294557"/>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 name="六边形 3"/>
          <p:cNvSpPr/>
          <p:nvPr userDrawn="1"/>
        </p:nvSpPr>
        <p:spPr>
          <a:xfrm rot="5400000">
            <a:off x="9421227" y="703565"/>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7928093" y="946634"/>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6" name="六边形 5"/>
          <p:cNvSpPr/>
          <p:nvPr userDrawn="1"/>
        </p:nvSpPr>
        <p:spPr>
          <a:xfrm rot="5400000">
            <a:off x="10187726" y="90571"/>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六边形 6"/>
          <p:cNvSpPr/>
          <p:nvPr userDrawn="1"/>
        </p:nvSpPr>
        <p:spPr>
          <a:xfrm rot="5400000">
            <a:off x="3584868" y="843374"/>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8" name="六边形 7"/>
          <p:cNvSpPr/>
          <p:nvPr userDrawn="1"/>
        </p:nvSpPr>
        <p:spPr>
          <a:xfrm rot="5400000">
            <a:off x="11166406" y="1174793"/>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9" name="六边形 8"/>
          <p:cNvSpPr/>
          <p:nvPr userDrawn="1"/>
        </p:nvSpPr>
        <p:spPr>
          <a:xfrm rot="5400000">
            <a:off x="818639" y="626177"/>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六边形 10"/>
          <p:cNvSpPr/>
          <p:nvPr userDrawn="1"/>
        </p:nvSpPr>
        <p:spPr>
          <a:xfrm rot="5400000">
            <a:off x="4465065" y="725269"/>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2" name="直线连接符 21"/>
          <p:cNvCxnSpPr/>
          <p:nvPr userDrawn="1"/>
        </p:nvCxnSpPr>
        <p:spPr>
          <a:xfrm>
            <a:off x="9897362" y="1080890"/>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22"/>
          <p:cNvCxnSpPr/>
          <p:nvPr userDrawn="1"/>
        </p:nvCxnSpPr>
        <p:spPr>
          <a:xfrm>
            <a:off x="3798565" y="415917"/>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30" name="Picture 6" descr="电路板"/>
          <p:cNvPicPr>
            <a:picLocks noChangeAspect="1" noChangeArrowheads="1"/>
          </p:cNvPicPr>
          <p:nvPr userDrawn="1"/>
        </p:nvPicPr>
        <p:blipFill>
          <a:blip r:embed="rId3">
            <a:alphaModFix amt="5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184" y="-1539552"/>
            <a:ext cx="9468319" cy="94683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028" name="Picture 4" descr="金色电路板电路图"/>
          <p:cNvPicPr>
            <a:picLocks noChangeAspect="1" noChangeArrowheads="1"/>
          </p:cNvPicPr>
          <p:nvPr userDrawn="1"/>
        </p:nvPicPr>
        <p:blipFill>
          <a:blip r:embed="rId2">
            <a:alphaModFix amt="500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877259" y="884321"/>
            <a:ext cx="6267450" cy="62674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p:cNvCxnSpPr/>
          <p:nvPr userDrawn="1"/>
        </p:nvCxnSpPr>
        <p:spPr>
          <a:xfrm flipV="1">
            <a:off x="6096000" y="2924944"/>
            <a:ext cx="0" cy="888197"/>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2" name="文本占位符 21"/>
          <p:cNvSpPr>
            <a:spLocks noGrp="1"/>
          </p:cNvSpPr>
          <p:nvPr>
            <p:ph type="body" sz="quarter" idx="11" hasCustomPrompt="1"/>
          </p:nvPr>
        </p:nvSpPr>
        <p:spPr>
          <a:xfrm>
            <a:off x="6456040" y="2924944"/>
            <a:ext cx="4391793" cy="1020763"/>
          </a:xfrm>
          <a:prstGeom prst="rect">
            <a:avLst/>
          </a:prstGeom>
        </p:spPr>
        <p:txBody>
          <a:bodyPr anchor="ctr"/>
          <a:lstStyle>
            <a:lvl1pPr marL="0" indent="0">
              <a:buNone/>
              <a:defRPr sz="36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标题</a:t>
            </a:r>
          </a:p>
        </p:txBody>
      </p:sp>
      <p:sp>
        <p:nvSpPr>
          <p:cNvPr id="24" name="文本占位符 23"/>
          <p:cNvSpPr>
            <a:spLocks noGrp="1"/>
          </p:cNvSpPr>
          <p:nvPr>
            <p:ph type="body" sz="quarter" idx="12" hasCustomPrompt="1"/>
          </p:nvPr>
        </p:nvSpPr>
        <p:spPr>
          <a:xfrm>
            <a:off x="3777012" y="2817019"/>
            <a:ext cx="2160239" cy="1223962"/>
          </a:xfrm>
          <a:prstGeom prst="rect">
            <a:avLst/>
          </a:prstGeom>
        </p:spPr>
        <p:txBody>
          <a:bodyPr anchor="ctr"/>
          <a:lstStyle>
            <a:lvl1pPr marL="0" indent="0" algn="r">
              <a:buNone/>
              <a:defRPr sz="7200" spc="3300" baseline="0">
                <a:solidFill>
                  <a:schemeClr val="bg2">
                    <a:lumMod val="95000"/>
                  </a:schemeClr>
                </a:solidFill>
                <a:latin typeface="JetBrains Mono" panose="02000009000000000000" pitchFamily="49" charset="0"/>
                <a:ea typeface="阿里巴巴普惠体 Heavy" panose="00020600040101010101" charset="-122"/>
              </a:defRPr>
            </a:lvl1pPr>
          </a:lstStyle>
          <a:p>
            <a:pPr lvl="0"/>
            <a:r>
              <a:rPr lang="en-US" altLang="zh-CN" dirty="0"/>
              <a:t>01</a:t>
            </a:r>
            <a:endParaRPr lang="zh-CN" altLang="en-US" dirty="0"/>
          </a:p>
        </p:txBody>
      </p:sp>
      <p:sp>
        <p:nvSpPr>
          <p:cNvPr id="3" name="六边形 29"/>
          <p:cNvSpPr/>
          <p:nvPr userDrawn="1"/>
        </p:nvSpPr>
        <p:spPr>
          <a:xfrm rot="5400000">
            <a:off x="8572515" y="-294557"/>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 name="六边形 3"/>
          <p:cNvSpPr/>
          <p:nvPr userDrawn="1"/>
        </p:nvSpPr>
        <p:spPr>
          <a:xfrm rot="5400000">
            <a:off x="9421227" y="703565"/>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7928093" y="946634"/>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6" name="六边形 5"/>
          <p:cNvSpPr/>
          <p:nvPr userDrawn="1"/>
        </p:nvSpPr>
        <p:spPr>
          <a:xfrm rot="5400000">
            <a:off x="10187726" y="90571"/>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8" name="六边形 7"/>
          <p:cNvSpPr/>
          <p:nvPr userDrawn="1"/>
        </p:nvSpPr>
        <p:spPr>
          <a:xfrm rot="5400000">
            <a:off x="11166406" y="1174793"/>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2" name="直线连接符 21"/>
          <p:cNvCxnSpPr/>
          <p:nvPr userDrawn="1"/>
        </p:nvCxnSpPr>
        <p:spPr>
          <a:xfrm>
            <a:off x="9897362" y="1080890"/>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2" descr="电路板图片-电路板设计素材-电路板素材免费下载-第2页-万素网"/>
          <p:cNvPicPr>
            <a:picLocks noChangeAspect="1" noChangeArrowheads="1"/>
          </p:cNvPicPr>
          <p:nvPr userDrawn="1"/>
        </p:nvPicPr>
        <p:blipFill>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a:off x="6096000" y="2492896"/>
            <a:ext cx="1808373" cy="1674036"/>
          </a:xfrm>
          <a:prstGeom prst="rect">
            <a:avLst/>
          </a:prstGeom>
          <a:noFill/>
          <a:extLst>
            <a:ext uri="{909E8E84-426E-40DD-AFC4-6F175D3DCCD1}">
              <a14:hiddenFill xmlns:a14="http://schemas.microsoft.com/office/drawing/2010/main">
                <a:solidFill>
                  <a:srgbClr val="FFFFFF"/>
                </a:solidFill>
              </a14:hiddenFill>
            </a:ext>
          </a:extLst>
        </p:spPr>
      </p:pic>
      <p:sp>
        <p:nvSpPr>
          <p:cNvPr id="28" name="六边形 27"/>
          <p:cNvSpPr/>
          <p:nvPr userDrawn="1"/>
        </p:nvSpPr>
        <p:spPr>
          <a:xfrm rot="5400000">
            <a:off x="3867889" y="658873"/>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9" name="六边形 28"/>
          <p:cNvSpPr/>
          <p:nvPr userDrawn="1"/>
        </p:nvSpPr>
        <p:spPr>
          <a:xfrm rot="5400000">
            <a:off x="1101660" y="441676"/>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0" name="六边形 29"/>
          <p:cNvSpPr/>
          <p:nvPr userDrawn="1"/>
        </p:nvSpPr>
        <p:spPr>
          <a:xfrm rot="5400000">
            <a:off x="4748086" y="540768"/>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31" name="直线连接符 22"/>
          <p:cNvCxnSpPr/>
          <p:nvPr userDrawn="1"/>
        </p:nvCxnSpPr>
        <p:spPr>
          <a:xfrm>
            <a:off x="4081586" y="231416"/>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07745" y="334205"/>
            <a:ext cx="4968800" cy="431862"/>
          </a:xfrm>
          <a:prstGeom prst="rect">
            <a:avLst/>
          </a:prstGeom>
        </p:spPr>
        <p:txBody>
          <a:bodyPr anchor="ctr"/>
          <a:lstStyle>
            <a:lvl1pPr marL="0" indent="0">
              <a:buNone/>
              <a:defRPr sz="2000" b="1" baseline="0">
                <a:solidFill>
                  <a:schemeClr val="bg2">
                    <a:lumMod val="95000"/>
                  </a:schemeClr>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正文标题，阿里巴巴普惠体 </a:t>
            </a:r>
            <a:r>
              <a:rPr lang="en-US" altLang="zh-CN" dirty="0"/>
              <a:t>Medium 20</a:t>
            </a:r>
            <a:r>
              <a:rPr lang="zh-CN" altLang="en-US" dirty="0"/>
              <a:t>号</a:t>
            </a:r>
          </a:p>
        </p:txBody>
      </p:sp>
      <p:sp>
        <p:nvSpPr>
          <p:cNvPr id="19" name="文本占位符 18"/>
          <p:cNvSpPr>
            <a:spLocks noGrp="1"/>
          </p:cNvSpPr>
          <p:nvPr>
            <p:ph type="body" sz="quarter" idx="11" hasCustomPrompt="1"/>
          </p:nvPr>
        </p:nvSpPr>
        <p:spPr>
          <a:xfrm>
            <a:off x="479425" y="1124744"/>
            <a:ext cx="11161713" cy="5075932"/>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0" name="直接连接符 9"/>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pic>
        <p:nvPicPr>
          <p:cNvPr id="1026" name="Picture 2" descr="DIY电路线路"/>
          <p:cNvPicPr>
            <a:picLocks noChangeAspect="1" noChangeArrowheads="1"/>
          </p:cNvPicPr>
          <p:nvPr userDrawn="1"/>
        </p:nvPicPr>
        <p:blipFill>
          <a:blip r:embed="rId2">
            <a:alphaModFix amt="3000"/>
            <a:extLst>
              <a:ext uri="{28A0092B-C50C-407E-A947-70E740481C1C}">
                <a14:useLocalDpi xmlns:a14="http://schemas.microsoft.com/office/drawing/2010/main" val="0"/>
              </a:ext>
            </a:extLst>
          </a:blip>
          <a:srcRect/>
          <a:stretch>
            <a:fillRect/>
          </a:stretch>
        </p:blipFill>
        <p:spPr bwMode="auto">
          <a:xfrm>
            <a:off x="-234534" y="-804184"/>
            <a:ext cx="12661068" cy="8466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07745" y="334205"/>
            <a:ext cx="4968800" cy="431862"/>
          </a:xfrm>
          <a:prstGeom prst="rect">
            <a:avLst/>
          </a:prstGeom>
        </p:spPr>
        <p:txBody>
          <a:bodyPr anchor="ctr"/>
          <a:lstStyle>
            <a:lvl1pPr marL="0" indent="0">
              <a:buNone/>
              <a:defRPr sz="2000" b="1" baseline="0">
                <a:solidFill>
                  <a:schemeClr val="bg2">
                    <a:lumMod val="95000"/>
                  </a:schemeClr>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正文标题，阿里巴巴普惠体 </a:t>
            </a:r>
            <a:r>
              <a:rPr lang="en-US" altLang="zh-CN" dirty="0"/>
              <a:t>Medium 20</a:t>
            </a:r>
            <a:r>
              <a:rPr lang="zh-CN" altLang="en-US" dirty="0"/>
              <a:t>号</a:t>
            </a:r>
          </a:p>
        </p:txBody>
      </p:sp>
      <p:sp>
        <p:nvSpPr>
          <p:cNvPr id="19" name="文本占位符 18"/>
          <p:cNvSpPr>
            <a:spLocks noGrp="1"/>
          </p:cNvSpPr>
          <p:nvPr>
            <p:ph type="body" sz="quarter" idx="11" hasCustomPrompt="1"/>
          </p:nvPr>
        </p:nvSpPr>
        <p:spPr>
          <a:xfrm>
            <a:off x="479425" y="1124744"/>
            <a:ext cx="11161713" cy="5075932"/>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0" name="直接连接符 9"/>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pic>
        <p:nvPicPr>
          <p:cNvPr id="2050" name="Picture 2" descr="电路板图片-电路板设计素材-电路板素材免费下载-第2页-万素网"/>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200456" y="4684053"/>
            <a:ext cx="2016224" cy="18664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07745" y="334205"/>
            <a:ext cx="4968800" cy="431862"/>
          </a:xfrm>
          <a:prstGeom prst="rect">
            <a:avLst/>
          </a:prstGeom>
        </p:spPr>
        <p:txBody>
          <a:bodyPr anchor="ctr"/>
          <a:lstStyle>
            <a:lvl1pPr marL="0" indent="0">
              <a:buNone/>
              <a:defRPr sz="2000" b="1" baseline="0">
                <a:solidFill>
                  <a:schemeClr val="bg2">
                    <a:lumMod val="95000"/>
                  </a:schemeClr>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正文标题，阿里巴巴普惠体 </a:t>
            </a:r>
            <a:r>
              <a:rPr lang="en-US" altLang="zh-CN" dirty="0"/>
              <a:t>Medium 20</a:t>
            </a:r>
            <a:r>
              <a:rPr lang="zh-CN" altLang="en-US" dirty="0"/>
              <a:t>号</a:t>
            </a:r>
          </a:p>
        </p:txBody>
      </p:sp>
      <p:sp>
        <p:nvSpPr>
          <p:cNvPr id="19" name="文本占位符 18"/>
          <p:cNvSpPr>
            <a:spLocks noGrp="1"/>
          </p:cNvSpPr>
          <p:nvPr>
            <p:ph type="body" sz="quarter" idx="11" hasCustomPrompt="1"/>
          </p:nvPr>
        </p:nvSpPr>
        <p:spPr>
          <a:xfrm>
            <a:off x="479425" y="1124744"/>
            <a:ext cx="11161713" cy="5075932"/>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0" name="直接连接符 9"/>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pic>
        <p:nvPicPr>
          <p:cNvPr id="4098" name="Picture 2" descr="电路板芯片图片大全_电路板芯片图片素材【PNG免费下载】-90设计网"/>
          <p:cNvPicPr>
            <a:picLocks noChangeAspect="1" noChangeArrowheads="1"/>
          </p:cNvPicPr>
          <p:nvPr userDrawn="1"/>
        </p:nvPicPr>
        <p:blipFill>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56440" y="4659062"/>
            <a:ext cx="2207568" cy="19009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金色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84580" y="332935"/>
            <a:ext cx="4968800" cy="431862"/>
          </a:xfrm>
          <a:prstGeom prst="rect">
            <a:avLst/>
          </a:prstGeom>
        </p:spPr>
        <p:txBody>
          <a:bodyPr anchor="ctr"/>
          <a:lstStyle>
            <a:lvl1pPr marL="0" indent="0">
              <a:buNone/>
              <a:defRPr sz="2000" b="1" baseline="0">
                <a:solidFill>
                  <a:schemeClr val="accent3"/>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正文标题，思源宋体 </a:t>
            </a:r>
            <a:r>
              <a:rPr lang="en-US" altLang="zh-CN" dirty="0"/>
              <a:t>CN SemiBold 20</a:t>
            </a:r>
            <a:r>
              <a:rPr lang="zh-CN" altLang="en-US" dirty="0"/>
              <a:t>号</a:t>
            </a:r>
          </a:p>
        </p:txBody>
      </p:sp>
      <p:sp>
        <p:nvSpPr>
          <p:cNvPr id="19" name="文本占位符 18"/>
          <p:cNvSpPr>
            <a:spLocks noGrp="1"/>
          </p:cNvSpPr>
          <p:nvPr>
            <p:ph type="body" sz="quarter" idx="11" hasCustomPrompt="1"/>
          </p:nvPr>
        </p:nvSpPr>
        <p:spPr>
          <a:xfrm>
            <a:off x="479425" y="1412776"/>
            <a:ext cx="11161713"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正文内容，阿里巴巴普惠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4" name="直接连接符 3"/>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黑金标题和内容">
    <p:spTree>
      <p:nvGrpSpPr>
        <p:cNvPr id="1" name=""/>
        <p:cNvGrpSpPr/>
        <p:nvPr/>
      </p:nvGrpSpPr>
      <p:grpSpPr>
        <a:xfrm>
          <a:off x="0" y="0"/>
          <a:ext cx="0" cy="0"/>
          <a:chOff x="0" y="0"/>
          <a:chExt cx="0" cy="0"/>
        </a:xfrm>
      </p:grpSpPr>
      <p:sp>
        <p:nvSpPr>
          <p:cNvPr id="7" name="箭头: 五边形 6"/>
          <p:cNvSpPr/>
          <p:nvPr userDrawn="1"/>
        </p:nvSpPr>
        <p:spPr>
          <a:xfrm>
            <a:off x="119336" y="764704"/>
            <a:ext cx="432048" cy="216024"/>
          </a:xfrm>
          <a:prstGeom prst="homePlate">
            <a:avLst/>
          </a:prstGeom>
          <a:solidFill>
            <a:srgbClr val="AD2A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V 形 7"/>
          <p:cNvSpPr/>
          <p:nvPr userDrawn="1"/>
        </p:nvSpPr>
        <p:spPr>
          <a:xfrm>
            <a:off x="479376" y="764704"/>
            <a:ext cx="324036" cy="216024"/>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p:cNvSpPr/>
          <p:nvPr userDrawn="1"/>
        </p:nvSpPr>
        <p:spPr>
          <a:xfrm>
            <a:off x="729086" y="764704"/>
            <a:ext cx="324036" cy="216024"/>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占位符 16"/>
          <p:cNvSpPr>
            <a:spLocks noGrp="1"/>
          </p:cNvSpPr>
          <p:nvPr>
            <p:ph type="body" sz="quarter" idx="10" hasCustomPrompt="1"/>
          </p:nvPr>
        </p:nvSpPr>
        <p:spPr>
          <a:xfrm>
            <a:off x="1127200" y="656785"/>
            <a:ext cx="4968800" cy="431862"/>
          </a:xfrm>
          <a:prstGeom prst="rect">
            <a:avLst/>
          </a:prstGeom>
        </p:spPr>
        <p:txBody>
          <a:bodyPr anchor="ctr"/>
          <a:lstStyle>
            <a:lvl1pPr marL="0" indent="0">
              <a:buNone/>
              <a:defRPr sz="2000" baseline="0">
                <a:solidFill>
                  <a:srgbClr val="EFCFBE"/>
                </a:solidFill>
                <a:latin typeface="JetBrains Mono" panose="02000009000000000000" pitchFamily="49" charset="0"/>
                <a:ea typeface="方正姚体" panose="02010601030101010101" pitchFamily="2" charset="-122"/>
                <a:cs typeface="阿里巴巴普惠体 Medium" panose="00020600040101010101" pitchFamily="18" charset="-122"/>
              </a:defRPr>
            </a:lvl1pPr>
          </a:lstStyle>
          <a:p>
            <a:pPr lvl="0"/>
            <a:r>
              <a:rPr lang="zh-CN" altLang="en-US" dirty="0"/>
              <a:t>正文标题，方正姚体</a:t>
            </a:r>
            <a:r>
              <a:rPr lang="en-US" altLang="zh-CN" dirty="0"/>
              <a:t> 20</a:t>
            </a:r>
            <a:r>
              <a:rPr lang="zh-CN" altLang="en-US" dirty="0"/>
              <a:t>号</a:t>
            </a:r>
          </a:p>
        </p:txBody>
      </p:sp>
      <p:sp>
        <p:nvSpPr>
          <p:cNvPr id="19" name="文本占位符 18"/>
          <p:cNvSpPr>
            <a:spLocks noGrp="1"/>
          </p:cNvSpPr>
          <p:nvPr>
            <p:ph type="body" sz="quarter" idx="11" hasCustomPrompt="1"/>
          </p:nvPr>
        </p:nvSpPr>
        <p:spPr>
          <a:xfrm>
            <a:off x="479425" y="1412776"/>
            <a:ext cx="11161713"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grpSp>
        <p:nvGrpSpPr>
          <p:cNvPr id="3" name="组合 2"/>
          <p:cNvGrpSpPr/>
          <p:nvPr userDrawn="1"/>
        </p:nvGrpSpPr>
        <p:grpSpPr>
          <a:xfrm>
            <a:off x="1343472" y="1988840"/>
            <a:ext cx="3587349" cy="3036721"/>
            <a:chOff x="864135" y="2246295"/>
            <a:chExt cx="3587349" cy="3036721"/>
          </a:xfrm>
        </p:grpSpPr>
        <p:sp>
          <p:nvSpPr>
            <p:cNvPr id="4" name="椭圆 3"/>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椭圆 4"/>
            <p:cNvSpPr/>
            <p:nvPr userDrawn="1"/>
          </p:nvSpPr>
          <p:spPr>
            <a:xfrm>
              <a:off x="2962055" y="4101828"/>
              <a:ext cx="926888" cy="92688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椭圆 6"/>
            <p:cNvSpPr/>
            <p:nvPr userDrawn="1"/>
          </p:nvSpPr>
          <p:spPr>
            <a:xfrm>
              <a:off x="1642355" y="2871191"/>
              <a:ext cx="1924945" cy="1895739"/>
            </a:xfrm>
            <a:prstGeom prst="ellipse">
              <a:avLst/>
            </a:prstGeom>
            <a:solidFill>
              <a:schemeClr val="bg1">
                <a:lumMod val="95000"/>
              </a:schemeClr>
            </a:solidFill>
            <a:ln w="114300" cap="flat" cmpd="sng">
              <a:solidFill>
                <a:srgbClr val="C0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7"/>
            <p:cNvSpPr/>
            <p:nvPr userDrawn="1"/>
          </p:nvSpPr>
          <p:spPr>
            <a:xfrm>
              <a:off x="864135" y="2246295"/>
              <a:ext cx="804338" cy="80433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8"/>
            <p:cNvSpPr/>
            <p:nvPr userDrawn="1"/>
          </p:nvSpPr>
          <p:spPr>
            <a:xfrm>
              <a:off x="3257550" y="2352674"/>
              <a:ext cx="314325" cy="3143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12" name="文本占位符 11"/>
          <p:cNvSpPr>
            <a:spLocks noGrp="1"/>
          </p:cNvSpPr>
          <p:nvPr>
            <p:ph type="body" sz="quarter" idx="10" hasCustomPrompt="1"/>
          </p:nvPr>
        </p:nvSpPr>
        <p:spPr>
          <a:xfrm>
            <a:off x="5265090" y="1737082"/>
            <a:ext cx="5583885" cy="3384550"/>
          </a:xfrm>
          <a:prstGeom prst="rect">
            <a:avLst/>
          </a:prstGeom>
        </p:spPr>
        <p:txBody>
          <a:bodyPr anchor="ctr"/>
          <a:lstStyle>
            <a:lvl1pPr marL="457200" indent="-457200">
              <a:buFont typeface="Arial" panose="020B0604020202090204" pitchFamily="34" charset="0"/>
              <a:buChar char="•"/>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请输入正文内容</a:t>
            </a:r>
            <a:r>
              <a:rPr lang="en-US" altLang="zh-CN" dirty="0"/>
              <a:t>1</a:t>
            </a:r>
          </a:p>
          <a:p>
            <a:pPr lvl="0"/>
            <a:r>
              <a:rPr lang="zh-CN" altLang="en-US" dirty="0"/>
              <a:t>请输入正文内容</a:t>
            </a:r>
            <a:r>
              <a:rPr lang="en-US" altLang="zh-CN" dirty="0"/>
              <a:t>2</a:t>
            </a:r>
          </a:p>
          <a:p>
            <a:pPr lvl="0"/>
            <a:r>
              <a:rPr lang="zh-CN" altLang="en-US" dirty="0"/>
              <a:t>请输入正文内容</a:t>
            </a:r>
            <a:r>
              <a:rPr lang="en-US" altLang="zh-CN" dirty="0"/>
              <a:t>3</a:t>
            </a:r>
          </a:p>
          <a:p>
            <a:pPr lvl="0"/>
            <a:r>
              <a:rPr lang="zh-CN" altLang="en-US" dirty="0"/>
              <a:t>请输入正文内容</a:t>
            </a:r>
            <a:r>
              <a:rPr lang="en-US" altLang="zh-CN" dirty="0"/>
              <a:t>4</a:t>
            </a:r>
          </a:p>
          <a:p>
            <a:pPr lvl="0"/>
            <a:r>
              <a:rPr lang="zh-CN" altLang="en-US" dirty="0"/>
              <a:t>请输入正文内容</a:t>
            </a:r>
            <a:r>
              <a:rPr lang="en-US" altLang="zh-CN" dirty="0"/>
              <a:t>5</a:t>
            </a:r>
            <a:endParaRPr lang="zh-CN" altLang="en-US" dirty="0"/>
          </a:p>
          <a:p>
            <a:pPr lvl="0"/>
            <a:endParaRPr lang="zh-CN" altLang="en-US" dirty="0"/>
          </a:p>
        </p:txBody>
      </p:sp>
      <p:sp>
        <p:nvSpPr>
          <p:cNvPr id="2" name="椭圆 1"/>
          <p:cNvSpPr/>
          <p:nvPr userDrawn="1"/>
        </p:nvSpPr>
        <p:spPr>
          <a:xfrm>
            <a:off x="1415340" y="1964349"/>
            <a:ext cx="576064" cy="576064"/>
          </a:xfrm>
          <a:prstGeom prst="ellipse">
            <a:avLst/>
          </a:pr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思考">
    <p:spTree>
      <p:nvGrpSpPr>
        <p:cNvPr id="1" name=""/>
        <p:cNvGrpSpPr/>
        <p:nvPr/>
      </p:nvGrpSpPr>
      <p:grpSpPr>
        <a:xfrm>
          <a:off x="0" y="0"/>
          <a:ext cx="0" cy="0"/>
          <a:chOff x="0" y="0"/>
          <a:chExt cx="0" cy="0"/>
        </a:xfrm>
      </p:grpSpPr>
      <p:sp>
        <p:nvSpPr>
          <p:cNvPr id="3" name="六边形 2"/>
          <p:cNvSpPr/>
          <p:nvPr userDrawn="1"/>
        </p:nvSpPr>
        <p:spPr>
          <a:xfrm rot="5400000">
            <a:off x="1499191" y="3621200"/>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4" name="六边形 3"/>
          <p:cNvSpPr/>
          <p:nvPr userDrawn="1"/>
        </p:nvSpPr>
        <p:spPr>
          <a:xfrm rot="5400000">
            <a:off x="2041858" y="2641720"/>
            <a:ext cx="1944550" cy="1676336"/>
          </a:xfrm>
          <a:prstGeom prst="hexagon">
            <a:avLst/>
          </a:prstGeom>
          <a:solidFill>
            <a:schemeClr val="tx1">
              <a:alpha val="74000"/>
            </a:schemeClr>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标题占位符 1"/>
          <p:cNvSpPr txBox="1">
            <a:spLocks noChangeArrowheads="1"/>
          </p:cNvSpPr>
          <p:nvPr userDrawn="1"/>
        </p:nvSpPr>
        <p:spPr bwMode="auto">
          <a:xfrm>
            <a:off x="2253256" y="2996952"/>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solidFill>
                  <a:schemeClr val="bg2">
                    <a:lumMod val="9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6" name="六边形 5"/>
          <p:cNvSpPr/>
          <p:nvPr userDrawn="1"/>
        </p:nvSpPr>
        <p:spPr>
          <a:xfrm rot="5400000">
            <a:off x="3851910" y="2263385"/>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六边形 6"/>
          <p:cNvSpPr/>
          <p:nvPr userDrawn="1"/>
        </p:nvSpPr>
        <p:spPr>
          <a:xfrm rot="5400000">
            <a:off x="1756192" y="4240718"/>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六边形 7"/>
          <p:cNvSpPr/>
          <p:nvPr userDrawn="1"/>
        </p:nvSpPr>
        <p:spPr>
          <a:xfrm rot="5400000">
            <a:off x="4200312" y="4499547"/>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9" name="六边形 8"/>
          <p:cNvSpPr/>
          <p:nvPr userDrawn="1"/>
        </p:nvSpPr>
        <p:spPr>
          <a:xfrm rot="5400000">
            <a:off x="1748477" y="1829332"/>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12" name="文本占位符 11"/>
          <p:cNvSpPr>
            <a:spLocks noGrp="1"/>
          </p:cNvSpPr>
          <p:nvPr>
            <p:ph type="body" sz="quarter" idx="10" hasCustomPrompt="1"/>
          </p:nvPr>
        </p:nvSpPr>
        <p:spPr>
          <a:xfrm>
            <a:off x="5303912" y="1737082"/>
            <a:ext cx="5545063" cy="3384550"/>
          </a:xfrm>
          <a:prstGeom prst="rect">
            <a:avLst/>
          </a:prstGeom>
        </p:spPr>
        <p:txBody>
          <a:bodyPr anchor="ctr"/>
          <a:lstStyle>
            <a:lvl1pPr marL="457200" indent="-457200">
              <a:buFont typeface="Arial" panose="020B0604020202090204" pitchFamily="34" charset="0"/>
              <a:buChar char="•"/>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请输入正文内容</a:t>
            </a:r>
            <a:r>
              <a:rPr lang="en-US" altLang="zh-CN" dirty="0"/>
              <a:t>1</a:t>
            </a:r>
          </a:p>
          <a:p>
            <a:pPr lvl="0"/>
            <a:r>
              <a:rPr lang="zh-CN" altLang="en-US" dirty="0"/>
              <a:t>请输入正文内容</a:t>
            </a:r>
            <a:r>
              <a:rPr lang="en-US" altLang="zh-CN" dirty="0"/>
              <a:t>2</a:t>
            </a:r>
          </a:p>
          <a:p>
            <a:pPr lvl="0"/>
            <a:r>
              <a:rPr lang="zh-CN" altLang="en-US" dirty="0"/>
              <a:t>请输入正文内容</a:t>
            </a:r>
            <a:r>
              <a:rPr lang="en-US" altLang="zh-CN" dirty="0"/>
              <a:t>3</a:t>
            </a:r>
          </a:p>
          <a:p>
            <a:pPr lvl="0"/>
            <a:r>
              <a:rPr lang="zh-CN" altLang="en-US" dirty="0"/>
              <a:t>请输入正文内容</a:t>
            </a:r>
            <a:r>
              <a:rPr lang="en-US" altLang="zh-CN" dirty="0"/>
              <a:t>4</a:t>
            </a:r>
          </a:p>
          <a:p>
            <a:pPr lvl="0"/>
            <a:r>
              <a:rPr lang="zh-CN" altLang="en-US" dirty="0"/>
              <a:t>请输入正文内容</a:t>
            </a:r>
            <a:r>
              <a:rPr lang="en-US" altLang="zh-CN" dirty="0"/>
              <a:t>5</a:t>
            </a:r>
            <a:endParaRPr lang="zh-CN" altLang="en-US" dirty="0"/>
          </a:p>
          <a:p>
            <a:pPr lvl="0"/>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3" name="组合 2"/>
          <p:cNvGrpSpPr/>
          <p:nvPr userDrawn="1"/>
        </p:nvGrpSpPr>
        <p:grpSpPr>
          <a:xfrm>
            <a:off x="114996" y="561920"/>
            <a:ext cx="1228476" cy="528956"/>
            <a:chOff x="852891" y="1026849"/>
            <a:chExt cx="1228476" cy="528956"/>
          </a:xfrm>
        </p:grpSpPr>
        <p:sp>
          <p:nvSpPr>
            <p:cNvPr id="4" name="矩形 3"/>
            <p:cNvSpPr/>
            <p:nvPr userDrawn="1"/>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6" name="图形 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7" name="TextBox 2"/>
            <p:cNvSpPr txBox="1">
              <a:spLocks noChangeArrowheads="1"/>
            </p:cNvSpPr>
            <p:nvPr userDrawn="1"/>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itchFamily="2" charset="-122"/>
                </a:defRPr>
              </a:lvl2pPr>
              <a:lvl3pPr marL="1143000" indent="-228600">
                <a:defRPr>
                  <a:latin typeface="Calibri" panose="020F0502020204030204" pitchFamily="34" charset="0"/>
                  <a:ea typeface="宋体" pitchFamily="2" charset="-122"/>
                </a:defRPr>
              </a:lvl3pPr>
              <a:lvl4pPr marL="1600200" indent="-228600">
                <a:defRPr>
                  <a:latin typeface="Calibri" panose="020F0502020204030204" pitchFamily="34" charset="0"/>
                  <a:ea typeface="宋体" pitchFamily="2" charset="-122"/>
                </a:defRPr>
              </a:lvl4pPr>
              <a:lvl5pPr marL="2057400" indent="-228600">
                <a:defRPr>
                  <a:latin typeface="Calibri" panose="020F0502020204030204" pitchFamily="34" charset="0"/>
                  <a:ea typeface="宋体" pitchFamily="2" charset="-122"/>
                </a:defRPr>
              </a:lvl5pPr>
              <a:lvl6pPr marL="2514600" indent="-228600" eaLnBrk="0" fontAlgn="base" hangingPunct="0">
                <a:spcBef>
                  <a:spcPct val="0"/>
                </a:spcBef>
                <a:spcAft>
                  <a:spcPct val="0"/>
                </a:spcAft>
                <a:defRPr>
                  <a:latin typeface="Calibri" panose="020F0502020204030204" pitchFamily="34" charset="0"/>
                  <a:ea typeface="宋体" pitchFamily="2" charset="-122"/>
                </a:defRPr>
              </a:lvl6pPr>
              <a:lvl7pPr marL="2971800" indent="-228600" eaLnBrk="0" fontAlgn="base" hangingPunct="0">
                <a:spcBef>
                  <a:spcPct val="0"/>
                </a:spcBef>
                <a:spcAft>
                  <a:spcPct val="0"/>
                </a:spcAft>
                <a:defRPr>
                  <a:latin typeface="Calibri" panose="020F0502020204030204" pitchFamily="34" charset="0"/>
                  <a:ea typeface="宋体" pitchFamily="2" charset="-122"/>
                </a:defRPr>
              </a:lvl7pPr>
              <a:lvl8pPr marL="3429000" indent="-228600" eaLnBrk="0" fontAlgn="base" hangingPunct="0">
                <a:spcBef>
                  <a:spcPct val="0"/>
                </a:spcBef>
                <a:spcAft>
                  <a:spcPct val="0"/>
                </a:spcAft>
                <a:defRPr>
                  <a:latin typeface="Calibri" panose="020F0502020204030204" pitchFamily="34" charset="0"/>
                  <a:ea typeface="宋体" pitchFamily="2" charset="-122"/>
                </a:defRPr>
              </a:lvl8pPr>
              <a:lvl9pPr marL="3886200" indent="-228600" eaLnBrk="0" fontAlgn="base" hangingPunct="0">
                <a:spcBef>
                  <a:spcPct val="0"/>
                </a:spcBef>
                <a:spcAft>
                  <a:spcPct val="0"/>
                </a:spcAft>
                <a:defRPr>
                  <a:latin typeface="Calibri" panose="020F0502020204030204" pitchFamily="34" charset="0"/>
                  <a:ea typeface="宋体" pitchFamily="2" charset="-122"/>
                </a:defRPr>
              </a:lvl9pPr>
            </a:lstStyle>
            <a:p>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练习</a:t>
              </a:r>
            </a:p>
          </p:txBody>
        </p:sp>
      </p:grpSp>
      <p:sp>
        <p:nvSpPr>
          <p:cNvPr id="10" name="文本占位符 16"/>
          <p:cNvSpPr>
            <a:spLocks noGrp="1"/>
          </p:cNvSpPr>
          <p:nvPr>
            <p:ph type="body" sz="quarter" idx="10" hasCustomPrompt="1"/>
          </p:nvPr>
        </p:nvSpPr>
        <p:spPr>
          <a:xfrm>
            <a:off x="1431864" y="666408"/>
            <a:ext cx="4968800" cy="431862"/>
          </a:xfrm>
          <a:prstGeom prst="rect">
            <a:avLst/>
          </a:prstGeom>
        </p:spPr>
        <p:txBody>
          <a:bodyPr anchor="ctr"/>
          <a:lstStyle>
            <a:lvl1pPr marL="0" indent="0">
              <a:buNone/>
              <a:defRPr sz="20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练习标题，阿里巴巴普惠体 </a:t>
            </a:r>
            <a:r>
              <a:rPr lang="en-US" altLang="zh-CN" dirty="0"/>
              <a:t>Medium 20</a:t>
            </a:r>
            <a:r>
              <a:rPr lang="zh-CN" altLang="en-US" dirty="0"/>
              <a:t>号</a:t>
            </a:r>
          </a:p>
        </p:txBody>
      </p:sp>
      <p:sp>
        <p:nvSpPr>
          <p:cNvPr id="13" name="文本占位符 18"/>
          <p:cNvSpPr>
            <a:spLocks noGrp="1"/>
          </p:cNvSpPr>
          <p:nvPr>
            <p:ph type="body" sz="quarter" idx="11" hasCustomPrompt="1"/>
          </p:nvPr>
        </p:nvSpPr>
        <p:spPr>
          <a:xfrm>
            <a:off x="1431864" y="1412776"/>
            <a:ext cx="10209274"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练习内容，阿里巴巴普惠体 </a:t>
            </a:r>
            <a:r>
              <a:rPr lang="en-US" altLang="zh-CN" dirty="0"/>
              <a:t>18</a:t>
            </a:r>
            <a:r>
              <a:rPr lang="zh-CN" altLang="en-US" dirty="0"/>
              <a:t>号</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07745" y="334205"/>
            <a:ext cx="4968800" cy="431862"/>
          </a:xfrm>
          <a:prstGeom prst="rect">
            <a:avLst/>
          </a:prstGeom>
        </p:spPr>
        <p:txBody>
          <a:bodyPr anchor="ctr"/>
          <a:lstStyle>
            <a:lvl1pPr marL="0" indent="0">
              <a:buNone/>
              <a:defRPr sz="2000" b="1" baseline="0">
                <a:solidFill>
                  <a:schemeClr val="bg2">
                    <a:lumMod val="95000"/>
                  </a:schemeClr>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正文标题，阿里巴巴普惠体 </a:t>
            </a:r>
            <a:r>
              <a:rPr lang="en-US" altLang="zh-CN" dirty="0"/>
              <a:t>Medium 20</a:t>
            </a:r>
            <a:r>
              <a:rPr lang="zh-CN" altLang="en-US" dirty="0"/>
              <a:t>号</a:t>
            </a:r>
          </a:p>
        </p:txBody>
      </p:sp>
      <p:sp>
        <p:nvSpPr>
          <p:cNvPr id="19" name="文本占位符 18"/>
          <p:cNvSpPr>
            <a:spLocks noGrp="1"/>
          </p:cNvSpPr>
          <p:nvPr>
            <p:ph type="body" sz="quarter" idx="11" hasCustomPrompt="1"/>
          </p:nvPr>
        </p:nvSpPr>
        <p:spPr>
          <a:xfrm>
            <a:off x="479425" y="1124744"/>
            <a:ext cx="11161713" cy="5075932"/>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0" name="直接连接符 9"/>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3" name="组合 2"/>
          <p:cNvGrpSpPr/>
          <p:nvPr userDrawn="1"/>
        </p:nvGrpSpPr>
        <p:grpSpPr>
          <a:xfrm>
            <a:off x="114996" y="561920"/>
            <a:ext cx="1228476" cy="528956"/>
            <a:chOff x="852891" y="1026849"/>
            <a:chExt cx="1228476" cy="528956"/>
          </a:xfrm>
        </p:grpSpPr>
        <p:sp>
          <p:nvSpPr>
            <p:cNvPr id="4" name="矩形 3"/>
            <p:cNvSpPr/>
            <p:nvPr userDrawn="1"/>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6" name="图形 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7" name="TextBox 2"/>
            <p:cNvSpPr txBox="1">
              <a:spLocks noChangeArrowheads="1"/>
            </p:cNvSpPr>
            <p:nvPr userDrawn="1"/>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itchFamily="2" charset="-122"/>
                </a:defRPr>
              </a:lvl2pPr>
              <a:lvl3pPr marL="1143000" indent="-228600">
                <a:defRPr>
                  <a:latin typeface="Calibri" panose="020F0502020204030204" pitchFamily="34" charset="0"/>
                  <a:ea typeface="宋体" pitchFamily="2" charset="-122"/>
                </a:defRPr>
              </a:lvl3pPr>
              <a:lvl4pPr marL="1600200" indent="-228600">
                <a:defRPr>
                  <a:latin typeface="Calibri" panose="020F0502020204030204" pitchFamily="34" charset="0"/>
                  <a:ea typeface="宋体" pitchFamily="2" charset="-122"/>
                </a:defRPr>
              </a:lvl4pPr>
              <a:lvl5pPr marL="2057400" indent="-228600">
                <a:defRPr>
                  <a:latin typeface="Calibri" panose="020F0502020204030204" pitchFamily="34" charset="0"/>
                  <a:ea typeface="宋体" pitchFamily="2" charset="-122"/>
                </a:defRPr>
              </a:lvl5pPr>
              <a:lvl6pPr marL="2514600" indent="-228600" eaLnBrk="0" fontAlgn="base" hangingPunct="0">
                <a:spcBef>
                  <a:spcPct val="0"/>
                </a:spcBef>
                <a:spcAft>
                  <a:spcPct val="0"/>
                </a:spcAft>
                <a:defRPr>
                  <a:latin typeface="Calibri" panose="020F0502020204030204" pitchFamily="34" charset="0"/>
                  <a:ea typeface="宋体" pitchFamily="2" charset="-122"/>
                </a:defRPr>
              </a:lvl6pPr>
              <a:lvl7pPr marL="2971800" indent="-228600" eaLnBrk="0" fontAlgn="base" hangingPunct="0">
                <a:spcBef>
                  <a:spcPct val="0"/>
                </a:spcBef>
                <a:spcAft>
                  <a:spcPct val="0"/>
                </a:spcAft>
                <a:defRPr>
                  <a:latin typeface="Calibri" panose="020F0502020204030204" pitchFamily="34" charset="0"/>
                  <a:ea typeface="宋体" pitchFamily="2" charset="-122"/>
                </a:defRPr>
              </a:lvl7pPr>
              <a:lvl8pPr marL="3429000" indent="-228600" eaLnBrk="0" fontAlgn="base" hangingPunct="0">
                <a:spcBef>
                  <a:spcPct val="0"/>
                </a:spcBef>
                <a:spcAft>
                  <a:spcPct val="0"/>
                </a:spcAft>
                <a:defRPr>
                  <a:latin typeface="Calibri" panose="020F0502020204030204" pitchFamily="34" charset="0"/>
                  <a:ea typeface="宋体" pitchFamily="2" charset="-122"/>
                </a:defRPr>
              </a:lvl8pPr>
              <a:lvl9pPr marL="3886200" indent="-228600" eaLnBrk="0" fontAlgn="base" hangingPunct="0">
                <a:spcBef>
                  <a:spcPct val="0"/>
                </a:spcBef>
                <a:spcAft>
                  <a:spcPct val="0"/>
                </a:spcAft>
                <a:defRPr>
                  <a:latin typeface="Calibri" panose="020F0502020204030204" pitchFamily="34" charset="0"/>
                  <a:ea typeface="宋体" pitchFamily="2" charset="-122"/>
                </a:defRPr>
              </a:lvl9pPr>
            </a:lstStyle>
            <a:p>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a:t>
              </a:r>
            </a:p>
          </p:txBody>
        </p:sp>
      </p:grpSp>
      <p:sp>
        <p:nvSpPr>
          <p:cNvPr id="10" name="文本占位符 16"/>
          <p:cNvSpPr>
            <a:spLocks noGrp="1"/>
          </p:cNvSpPr>
          <p:nvPr>
            <p:ph type="body" sz="quarter" idx="10" hasCustomPrompt="1"/>
          </p:nvPr>
        </p:nvSpPr>
        <p:spPr>
          <a:xfrm>
            <a:off x="1431864" y="666408"/>
            <a:ext cx="4968800" cy="431862"/>
          </a:xfrm>
          <a:prstGeom prst="rect">
            <a:avLst/>
          </a:prstGeom>
        </p:spPr>
        <p:txBody>
          <a:bodyPr anchor="ctr"/>
          <a:lstStyle>
            <a:lvl1pPr marL="0" indent="0">
              <a:buNone/>
              <a:defRPr sz="20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案例标题，阿里巴巴普惠体 </a:t>
            </a:r>
            <a:r>
              <a:rPr lang="en-US" altLang="zh-CN" dirty="0"/>
              <a:t>Medium 20</a:t>
            </a:r>
            <a:r>
              <a:rPr lang="zh-CN" altLang="en-US" dirty="0"/>
              <a:t>号</a:t>
            </a:r>
          </a:p>
        </p:txBody>
      </p:sp>
      <p:sp>
        <p:nvSpPr>
          <p:cNvPr id="11" name="文本占位符 18"/>
          <p:cNvSpPr>
            <a:spLocks noGrp="1"/>
          </p:cNvSpPr>
          <p:nvPr>
            <p:ph type="body" sz="quarter" idx="11" hasCustomPrompt="1"/>
          </p:nvPr>
        </p:nvSpPr>
        <p:spPr>
          <a:xfrm>
            <a:off x="1431864" y="1412776"/>
            <a:ext cx="10209274"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案例内容，阿里巴巴普惠体 </a:t>
            </a:r>
            <a:r>
              <a:rPr lang="en-US" altLang="zh-CN" dirty="0"/>
              <a:t>18</a:t>
            </a:r>
            <a:r>
              <a:rPr lang="zh-CN" altLang="en-US" dirty="0"/>
              <a:t>号</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2026/1/2</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金色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84580" y="332935"/>
            <a:ext cx="4968800" cy="431862"/>
          </a:xfrm>
          <a:prstGeom prst="rect">
            <a:avLst/>
          </a:prstGeom>
        </p:spPr>
        <p:txBody>
          <a:bodyPr anchor="ctr"/>
          <a:lstStyle>
            <a:lvl1pPr marL="0" indent="0">
              <a:buNone/>
              <a:defRPr sz="2000" b="1" baseline="0">
                <a:solidFill>
                  <a:schemeClr val="accent3"/>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正文标题，思源宋体 </a:t>
            </a:r>
            <a:r>
              <a:rPr lang="en-US" altLang="zh-CN" dirty="0"/>
              <a:t>CN SemiBold 20</a:t>
            </a:r>
            <a:r>
              <a:rPr lang="zh-CN" altLang="en-US" dirty="0"/>
              <a:t>号</a:t>
            </a:r>
          </a:p>
        </p:txBody>
      </p:sp>
      <p:sp>
        <p:nvSpPr>
          <p:cNvPr id="19" name="文本占位符 18"/>
          <p:cNvSpPr>
            <a:spLocks noGrp="1"/>
          </p:cNvSpPr>
          <p:nvPr>
            <p:ph type="body" sz="quarter" idx="11" hasCustomPrompt="1"/>
          </p:nvPr>
        </p:nvSpPr>
        <p:spPr>
          <a:xfrm>
            <a:off x="479425" y="1412776"/>
            <a:ext cx="11161713"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正文内容，阿里巴巴普惠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4" name="直接连接符 3"/>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黑金标题和内容">
    <p:spTree>
      <p:nvGrpSpPr>
        <p:cNvPr id="1" name=""/>
        <p:cNvGrpSpPr/>
        <p:nvPr/>
      </p:nvGrpSpPr>
      <p:grpSpPr>
        <a:xfrm>
          <a:off x="0" y="0"/>
          <a:ext cx="0" cy="0"/>
          <a:chOff x="0" y="0"/>
          <a:chExt cx="0" cy="0"/>
        </a:xfrm>
      </p:grpSpPr>
      <p:sp>
        <p:nvSpPr>
          <p:cNvPr id="7" name="箭头: 五边形 6"/>
          <p:cNvSpPr/>
          <p:nvPr userDrawn="1"/>
        </p:nvSpPr>
        <p:spPr>
          <a:xfrm>
            <a:off x="119336" y="764704"/>
            <a:ext cx="432048" cy="216024"/>
          </a:xfrm>
          <a:prstGeom prst="homePlate">
            <a:avLst/>
          </a:prstGeom>
          <a:solidFill>
            <a:srgbClr val="AD2A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V 形 7"/>
          <p:cNvSpPr/>
          <p:nvPr userDrawn="1"/>
        </p:nvSpPr>
        <p:spPr>
          <a:xfrm>
            <a:off x="479376" y="764704"/>
            <a:ext cx="324036" cy="216024"/>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p:cNvSpPr/>
          <p:nvPr userDrawn="1"/>
        </p:nvSpPr>
        <p:spPr>
          <a:xfrm>
            <a:off x="729086" y="764704"/>
            <a:ext cx="324036" cy="216024"/>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占位符 16"/>
          <p:cNvSpPr>
            <a:spLocks noGrp="1"/>
          </p:cNvSpPr>
          <p:nvPr>
            <p:ph type="body" sz="quarter" idx="10" hasCustomPrompt="1"/>
          </p:nvPr>
        </p:nvSpPr>
        <p:spPr>
          <a:xfrm>
            <a:off x="1127200" y="656785"/>
            <a:ext cx="4968800" cy="431862"/>
          </a:xfrm>
          <a:prstGeom prst="rect">
            <a:avLst/>
          </a:prstGeom>
        </p:spPr>
        <p:txBody>
          <a:bodyPr anchor="ctr"/>
          <a:lstStyle>
            <a:lvl1pPr marL="0" indent="0">
              <a:buNone/>
              <a:defRPr sz="2000" baseline="0">
                <a:solidFill>
                  <a:srgbClr val="EFCFBE"/>
                </a:solidFill>
                <a:latin typeface="JetBrains Mono" panose="02000009000000000000" pitchFamily="49" charset="0"/>
                <a:ea typeface="方正姚体" panose="02010601030101010101" pitchFamily="2" charset="-122"/>
                <a:cs typeface="阿里巴巴普惠体 Medium" panose="00020600040101010101" pitchFamily="18" charset="-122"/>
              </a:defRPr>
            </a:lvl1pPr>
          </a:lstStyle>
          <a:p>
            <a:pPr lvl="0"/>
            <a:r>
              <a:rPr lang="zh-CN" altLang="en-US" dirty="0"/>
              <a:t>正文标题，方正姚体</a:t>
            </a:r>
            <a:r>
              <a:rPr lang="en-US" altLang="zh-CN" dirty="0"/>
              <a:t> 20</a:t>
            </a:r>
            <a:r>
              <a:rPr lang="zh-CN" altLang="en-US" dirty="0"/>
              <a:t>号</a:t>
            </a:r>
          </a:p>
        </p:txBody>
      </p:sp>
      <p:sp>
        <p:nvSpPr>
          <p:cNvPr id="19" name="文本占位符 18"/>
          <p:cNvSpPr>
            <a:spLocks noGrp="1"/>
          </p:cNvSpPr>
          <p:nvPr>
            <p:ph type="body" sz="quarter" idx="11" hasCustomPrompt="1"/>
          </p:nvPr>
        </p:nvSpPr>
        <p:spPr>
          <a:xfrm>
            <a:off x="479425" y="1412776"/>
            <a:ext cx="11161713"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grpSp>
        <p:nvGrpSpPr>
          <p:cNvPr id="3" name="组合 2"/>
          <p:cNvGrpSpPr/>
          <p:nvPr userDrawn="1"/>
        </p:nvGrpSpPr>
        <p:grpSpPr>
          <a:xfrm>
            <a:off x="1343472" y="1988840"/>
            <a:ext cx="3587349" cy="3036721"/>
            <a:chOff x="864135" y="2246295"/>
            <a:chExt cx="3587349" cy="3036721"/>
          </a:xfrm>
        </p:grpSpPr>
        <p:sp>
          <p:nvSpPr>
            <p:cNvPr id="4" name="椭圆 3"/>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椭圆 4"/>
            <p:cNvSpPr/>
            <p:nvPr userDrawn="1"/>
          </p:nvSpPr>
          <p:spPr>
            <a:xfrm>
              <a:off x="2962055" y="4101828"/>
              <a:ext cx="926888" cy="92688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椭圆 6"/>
            <p:cNvSpPr/>
            <p:nvPr userDrawn="1"/>
          </p:nvSpPr>
          <p:spPr>
            <a:xfrm>
              <a:off x="1642355" y="2871191"/>
              <a:ext cx="1924945" cy="1895739"/>
            </a:xfrm>
            <a:prstGeom prst="ellipse">
              <a:avLst/>
            </a:prstGeom>
            <a:solidFill>
              <a:schemeClr val="tx2">
                <a:alpha val="67000"/>
              </a:schemeClr>
            </a:solidFill>
            <a:ln w="114300" cap="flat" cmpd="sng">
              <a:solidFill>
                <a:srgbClr val="C0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7"/>
            <p:cNvSpPr/>
            <p:nvPr userDrawn="1"/>
          </p:nvSpPr>
          <p:spPr>
            <a:xfrm>
              <a:off x="864135" y="2246295"/>
              <a:ext cx="804338" cy="80433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8"/>
            <p:cNvSpPr/>
            <p:nvPr userDrawn="1"/>
          </p:nvSpPr>
          <p:spPr>
            <a:xfrm>
              <a:off x="3257550" y="2352674"/>
              <a:ext cx="314325" cy="3143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solidFill>
                    <a:schemeClr val="bg2">
                      <a:lumMod val="9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12" name="文本占位符 11"/>
          <p:cNvSpPr>
            <a:spLocks noGrp="1"/>
          </p:cNvSpPr>
          <p:nvPr>
            <p:ph type="body" sz="quarter" idx="10" hasCustomPrompt="1"/>
          </p:nvPr>
        </p:nvSpPr>
        <p:spPr>
          <a:xfrm>
            <a:off x="5265090" y="1737082"/>
            <a:ext cx="5583885" cy="3384550"/>
          </a:xfrm>
          <a:prstGeom prst="rect">
            <a:avLst/>
          </a:prstGeom>
        </p:spPr>
        <p:txBody>
          <a:bodyPr anchor="ctr"/>
          <a:lstStyle>
            <a:lvl1pPr marL="457200" indent="-457200">
              <a:buFont typeface="Arial" panose="020B0604020202090204" pitchFamily="34" charset="0"/>
              <a:buChar char="•"/>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请输入正文内容</a:t>
            </a:r>
            <a:r>
              <a:rPr lang="en-US" altLang="zh-CN" dirty="0"/>
              <a:t>1</a:t>
            </a:r>
          </a:p>
          <a:p>
            <a:pPr lvl="0"/>
            <a:r>
              <a:rPr lang="zh-CN" altLang="en-US" dirty="0"/>
              <a:t>请输入正文内容</a:t>
            </a:r>
            <a:r>
              <a:rPr lang="en-US" altLang="zh-CN" dirty="0"/>
              <a:t>2</a:t>
            </a:r>
          </a:p>
          <a:p>
            <a:pPr lvl="0"/>
            <a:r>
              <a:rPr lang="zh-CN" altLang="en-US" dirty="0"/>
              <a:t>请输入正文内容</a:t>
            </a:r>
            <a:r>
              <a:rPr lang="en-US" altLang="zh-CN" dirty="0"/>
              <a:t>3</a:t>
            </a:r>
          </a:p>
          <a:p>
            <a:pPr lvl="0"/>
            <a:r>
              <a:rPr lang="zh-CN" altLang="en-US" dirty="0"/>
              <a:t>请输入正文内容</a:t>
            </a:r>
            <a:r>
              <a:rPr lang="en-US" altLang="zh-CN" dirty="0"/>
              <a:t>4</a:t>
            </a:r>
          </a:p>
          <a:p>
            <a:pPr lvl="0"/>
            <a:r>
              <a:rPr lang="zh-CN" altLang="en-US" dirty="0"/>
              <a:t>请输入正文内容</a:t>
            </a:r>
            <a:r>
              <a:rPr lang="en-US" altLang="zh-CN" dirty="0"/>
              <a:t>5</a:t>
            </a:r>
            <a:endParaRPr lang="zh-CN" altLang="en-US" dirty="0"/>
          </a:p>
          <a:p>
            <a:pPr lvl="0"/>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思考">
    <p:spTree>
      <p:nvGrpSpPr>
        <p:cNvPr id="1" name=""/>
        <p:cNvGrpSpPr/>
        <p:nvPr/>
      </p:nvGrpSpPr>
      <p:grpSpPr>
        <a:xfrm>
          <a:off x="0" y="0"/>
          <a:ext cx="0" cy="0"/>
          <a:chOff x="0" y="0"/>
          <a:chExt cx="0" cy="0"/>
        </a:xfrm>
      </p:grpSpPr>
      <p:sp>
        <p:nvSpPr>
          <p:cNvPr id="3" name="六边形 2"/>
          <p:cNvSpPr/>
          <p:nvPr userDrawn="1"/>
        </p:nvSpPr>
        <p:spPr>
          <a:xfrm rot="5400000">
            <a:off x="1499191" y="3621200"/>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4" name="六边形 3"/>
          <p:cNvSpPr/>
          <p:nvPr userDrawn="1"/>
        </p:nvSpPr>
        <p:spPr>
          <a:xfrm rot="5400000">
            <a:off x="2041858" y="2641720"/>
            <a:ext cx="1944550" cy="1676336"/>
          </a:xfrm>
          <a:prstGeom prst="hexagon">
            <a:avLst/>
          </a:prstGeom>
          <a:solidFill>
            <a:schemeClr val="tx1">
              <a:alpha val="34000"/>
            </a:schemeClr>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标题占位符 1"/>
          <p:cNvSpPr txBox="1">
            <a:spLocks noChangeArrowheads="1"/>
          </p:cNvSpPr>
          <p:nvPr userDrawn="1"/>
        </p:nvSpPr>
        <p:spPr bwMode="auto">
          <a:xfrm>
            <a:off x="2253256" y="2996952"/>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solidFill>
                  <a:schemeClr val="bg2">
                    <a:lumMod val="9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6" name="六边形 5"/>
          <p:cNvSpPr/>
          <p:nvPr userDrawn="1"/>
        </p:nvSpPr>
        <p:spPr>
          <a:xfrm rot="5400000">
            <a:off x="3851910" y="2263385"/>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六边形 6"/>
          <p:cNvSpPr/>
          <p:nvPr userDrawn="1"/>
        </p:nvSpPr>
        <p:spPr>
          <a:xfrm rot="5400000">
            <a:off x="1756192" y="4240718"/>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六边形 7"/>
          <p:cNvSpPr/>
          <p:nvPr userDrawn="1"/>
        </p:nvSpPr>
        <p:spPr>
          <a:xfrm rot="5400000">
            <a:off x="4200312" y="4499547"/>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9" name="六边形 8"/>
          <p:cNvSpPr/>
          <p:nvPr userDrawn="1"/>
        </p:nvSpPr>
        <p:spPr>
          <a:xfrm rot="5400000">
            <a:off x="1748477" y="1829332"/>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12" name="文本占位符 11"/>
          <p:cNvSpPr>
            <a:spLocks noGrp="1"/>
          </p:cNvSpPr>
          <p:nvPr>
            <p:ph type="body" sz="quarter" idx="10" hasCustomPrompt="1"/>
          </p:nvPr>
        </p:nvSpPr>
        <p:spPr>
          <a:xfrm>
            <a:off x="5303912" y="1737082"/>
            <a:ext cx="5545063" cy="3384550"/>
          </a:xfrm>
          <a:prstGeom prst="rect">
            <a:avLst/>
          </a:prstGeom>
        </p:spPr>
        <p:txBody>
          <a:bodyPr anchor="ctr"/>
          <a:lstStyle>
            <a:lvl1pPr marL="457200" indent="-457200">
              <a:buFont typeface="Arial" panose="020B0604020202090204" pitchFamily="34" charset="0"/>
              <a:buChar char="•"/>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请输入正文内容</a:t>
            </a:r>
            <a:r>
              <a:rPr lang="en-US" altLang="zh-CN" dirty="0"/>
              <a:t>1</a:t>
            </a:r>
          </a:p>
          <a:p>
            <a:pPr lvl="0"/>
            <a:r>
              <a:rPr lang="zh-CN" altLang="en-US" dirty="0"/>
              <a:t>请输入正文内容</a:t>
            </a:r>
            <a:r>
              <a:rPr lang="en-US" altLang="zh-CN" dirty="0"/>
              <a:t>2</a:t>
            </a:r>
          </a:p>
          <a:p>
            <a:pPr lvl="0"/>
            <a:r>
              <a:rPr lang="zh-CN" altLang="en-US" dirty="0"/>
              <a:t>请输入正文内容</a:t>
            </a:r>
            <a:r>
              <a:rPr lang="en-US" altLang="zh-CN" dirty="0"/>
              <a:t>3</a:t>
            </a:r>
          </a:p>
          <a:p>
            <a:pPr lvl="0"/>
            <a:r>
              <a:rPr lang="zh-CN" altLang="en-US" dirty="0"/>
              <a:t>请输入正文内容</a:t>
            </a:r>
            <a:r>
              <a:rPr lang="en-US" altLang="zh-CN" dirty="0"/>
              <a:t>4</a:t>
            </a:r>
          </a:p>
          <a:p>
            <a:pPr lvl="0"/>
            <a:r>
              <a:rPr lang="zh-CN" altLang="en-US" dirty="0"/>
              <a:t>请输入正文内容</a:t>
            </a:r>
            <a:r>
              <a:rPr lang="en-US" altLang="zh-CN" dirty="0"/>
              <a:t>5</a:t>
            </a:r>
            <a:endParaRPr lang="zh-CN" altLang="en-US" dirty="0"/>
          </a:p>
          <a:p>
            <a:pPr lvl="0"/>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3" name="组合 2"/>
          <p:cNvGrpSpPr/>
          <p:nvPr userDrawn="1"/>
        </p:nvGrpSpPr>
        <p:grpSpPr>
          <a:xfrm>
            <a:off x="114996" y="561920"/>
            <a:ext cx="1228476" cy="528956"/>
            <a:chOff x="852891" y="1026849"/>
            <a:chExt cx="1228476" cy="528956"/>
          </a:xfrm>
        </p:grpSpPr>
        <p:sp>
          <p:nvSpPr>
            <p:cNvPr id="4" name="矩形 3"/>
            <p:cNvSpPr/>
            <p:nvPr userDrawn="1"/>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6" name="图形 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7" name="TextBox 2"/>
            <p:cNvSpPr txBox="1">
              <a:spLocks noChangeArrowheads="1"/>
            </p:cNvSpPr>
            <p:nvPr userDrawn="1"/>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itchFamily="2" charset="-122"/>
                </a:defRPr>
              </a:lvl2pPr>
              <a:lvl3pPr marL="1143000" indent="-228600">
                <a:defRPr>
                  <a:latin typeface="Calibri" panose="020F0502020204030204" pitchFamily="34" charset="0"/>
                  <a:ea typeface="宋体" pitchFamily="2" charset="-122"/>
                </a:defRPr>
              </a:lvl3pPr>
              <a:lvl4pPr marL="1600200" indent="-228600">
                <a:defRPr>
                  <a:latin typeface="Calibri" panose="020F0502020204030204" pitchFamily="34" charset="0"/>
                  <a:ea typeface="宋体" pitchFamily="2" charset="-122"/>
                </a:defRPr>
              </a:lvl4pPr>
              <a:lvl5pPr marL="2057400" indent="-228600">
                <a:defRPr>
                  <a:latin typeface="Calibri" panose="020F0502020204030204" pitchFamily="34" charset="0"/>
                  <a:ea typeface="宋体" pitchFamily="2" charset="-122"/>
                </a:defRPr>
              </a:lvl5pPr>
              <a:lvl6pPr marL="2514600" indent="-228600" eaLnBrk="0" fontAlgn="base" hangingPunct="0">
                <a:spcBef>
                  <a:spcPct val="0"/>
                </a:spcBef>
                <a:spcAft>
                  <a:spcPct val="0"/>
                </a:spcAft>
                <a:defRPr>
                  <a:latin typeface="Calibri" panose="020F0502020204030204" pitchFamily="34" charset="0"/>
                  <a:ea typeface="宋体" pitchFamily="2" charset="-122"/>
                </a:defRPr>
              </a:lvl6pPr>
              <a:lvl7pPr marL="2971800" indent="-228600" eaLnBrk="0" fontAlgn="base" hangingPunct="0">
                <a:spcBef>
                  <a:spcPct val="0"/>
                </a:spcBef>
                <a:spcAft>
                  <a:spcPct val="0"/>
                </a:spcAft>
                <a:defRPr>
                  <a:latin typeface="Calibri" panose="020F0502020204030204" pitchFamily="34" charset="0"/>
                  <a:ea typeface="宋体" pitchFamily="2" charset="-122"/>
                </a:defRPr>
              </a:lvl7pPr>
              <a:lvl8pPr marL="3429000" indent="-228600" eaLnBrk="0" fontAlgn="base" hangingPunct="0">
                <a:spcBef>
                  <a:spcPct val="0"/>
                </a:spcBef>
                <a:spcAft>
                  <a:spcPct val="0"/>
                </a:spcAft>
                <a:defRPr>
                  <a:latin typeface="Calibri" panose="020F0502020204030204" pitchFamily="34" charset="0"/>
                  <a:ea typeface="宋体" pitchFamily="2" charset="-122"/>
                </a:defRPr>
              </a:lvl8pPr>
              <a:lvl9pPr marL="3886200" indent="-228600" eaLnBrk="0" fontAlgn="base" hangingPunct="0">
                <a:spcBef>
                  <a:spcPct val="0"/>
                </a:spcBef>
                <a:spcAft>
                  <a:spcPct val="0"/>
                </a:spcAft>
                <a:defRPr>
                  <a:latin typeface="Calibri" panose="020F0502020204030204" pitchFamily="34" charset="0"/>
                  <a:ea typeface="宋体" pitchFamily="2" charset="-122"/>
                </a:defRPr>
              </a:lvl9pPr>
            </a:lstStyle>
            <a:p>
              <a:r>
                <a:rPr lang="zh-CN" altLang="en-US">
                  <a:solidFill>
                    <a:schemeClr val="bg2">
                      <a:lumMod val="9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练习</a:t>
              </a:r>
            </a:p>
          </p:txBody>
        </p:sp>
      </p:grpSp>
      <p:sp>
        <p:nvSpPr>
          <p:cNvPr id="10" name="文本占位符 16"/>
          <p:cNvSpPr>
            <a:spLocks noGrp="1"/>
          </p:cNvSpPr>
          <p:nvPr>
            <p:ph type="body" sz="quarter" idx="10" hasCustomPrompt="1"/>
          </p:nvPr>
        </p:nvSpPr>
        <p:spPr>
          <a:xfrm>
            <a:off x="1431864" y="666408"/>
            <a:ext cx="4968800" cy="431862"/>
          </a:xfrm>
          <a:prstGeom prst="rect">
            <a:avLst/>
          </a:prstGeom>
        </p:spPr>
        <p:txBody>
          <a:bodyPr anchor="ctr"/>
          <a:lstStyle>
            <a:lvl1pPr marL="0" indent="0">
              <a:buNone/>
              <a:defRPr sz="20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练习标题，阿里巴巴普惠体 </a:t>
            </a:r>
            <a:r>
              <a:rPr lang="en-US" altLang="zh-CN" dirty="0"/>
              <a:t>Medium 20</a:t>
            </a:r>
            <a:r>
              <a:rPr lang="zh-CN" altLang="en-US" dirty="0"/>
              <a:t>号</a:t>
            </a:r>
          </a:p>
        </p:txBody>
      </p:sp>
      <p:sp>
        <p:nvSpPr>
          <p:cNvPr id="13" name="文本占位符 18"/>
          <p:cNvSpPr>
            <a:spLocks noGrp="1"/>
          </p:cNvSpPr>
          <p:nvPr>
            <p:ph type="body" sz="quarter" idx="11" hasCustomPrompt="1"/>
          </p:nvPr>
        </p:nvSpPr>
        <p:spPr>
          <a:xfrm>
            <a:off x="1431864" y="1412776"/>
            <a:ext cx="10209274"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练习内容，阿里巴巴普惠体 </a:t>
            </a:r>
            <a:r>
              <a:rPr lang="en-US" altLang="zh-CN" dirty="0"/>
              <a:t>18</a:t>
            </a:r>
            <a:r>
              <a:rPr lang="zh-CN" altLang="en-US" dirty="0"/>
              <a:t>号</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3" name="组合 2"/>
          <p:cNvGrpSpPr/>
          <p:nvPr userDrawn="1"/>
        </p:nvGrpSpPr>
        <p:grpSpPr>
          <a:xfrm>
            <a:off x="114996" y="561920"/>
            <a:ext cx="1228476" cy="528956"/>
            <a:chOff x="852891" y="1026849"/>
            <a:chExt cx="1228476" cy="528956"/>
          </a:xfrm>
        </p:grpSpPr>
        <p:sp>
          <p:nvSpPr>
            <p:cNvPr id="4" name="矩形 3"/>
            <p:cNvSpPr/>
            <p:nvPr userDrawn="1"/>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6" name="图形 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7" name="TextBox 2"/>
            <p:cNvSpPr txBox="1">
              <a:spLocks noChangeArrowheads="1"/>
            </p:cNvSpPr>
            <p:nvPr userDrawn="1"/>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itchFamily="2" charset="-122"/>
                </a:defRPr>
              </a:lvl2pPr>
              <a:lvl3pPr marL="1143000" indent="-228600">
                <a:defRPr>
                  <a:latin typeface="Calibri" panose="020F0502020204030204" pitchFamily="34" charset="0"/>
                  <a:ea typeface="宋体" pitchFamily="2" charset="-122"/>
                </a:defRPr>
              </a:lvl3pPr>
              <a:lvl4pPr marL="1600200" indent="-228600">
                <a:defRPr>
                  <a:latin typeface="Calibri" panose="020F0502020204030204" pitchFamily="34" charset="0"/>
                  <a:ea typeface="宋体" pitchFamily="2" charset="-122"/>
                </a:defRPr>
              </a:lvl4pPr>
              <a:lvl5pPr marL="2057400" indent="-228600">
                <a:defRPr>
                  <a:latin typeface="Calibri" panose="020F0502020204030204" pitchFamily="34" charset="0"/>
                  <a:ea typeface="宋体" pitchFamily="2" charset="-122"/>
                </a:defRPr>
              </a:lvl5pPr>
              <a:lvl6pPr marL="2514600" indent="-228600" eaLnBrk="0" fontAlgn="base" hangingPunct="0">
                <a:spcBef>
                  <a:spcPct val="0"/>
                </a:spcBef>
                <a:spcAft>
                  <a:spcPct val="0"/>
                </a:spcAft>
                <a:defRPr>
                  <a:latin typeface="Calibri" panose="020F0502020204030204" pitchFamily="34" charset="0"/>
                  <a:ea typeface="宋体" pitchFamily="2" charset="-122"/>
                </a:defRPr>
              </a:lvl6pPr>
              <a:lvl7pPr marL="2971800" indent="-228600" eaLnBrk="0" fontAlgn="base" hangingPunct="0">
                <a:spcBef>
                  <a:spcPct val="0"/>
                </a:spcBef>
                <a:spcAft>
                  <a:spcPct val="0"/>
                </a:spcAft>
                <a:defRPr>
                  <a:latin typeface="Calibri" panose="020F0502020204030204" pitchFamily="34" charset="0"/>
                  <a:ea typeface="宋体" pitchFamily="2" charset="-122"/>
                </a:defRPr>
              </a:lvl7pPr>
              <a:lvl8pPr marL="3429000" indent="-228600" eaLnBrk="0" fontAlgn="base" hangingPunct="0">
                <a:spcBef>
                  <a:spcPct val="0"/>
                </a:spcBef>
                <a:spcAft>
                  <a:spcPct val="0"/>
                </a:spcAft>
                <a:defRPr>
                  <a:latin typeface="Calibri" panose="020F0502020204030204" pitchFamily="34" charset="0"/>
                  <a:ea typeface="宋体" pitchFamily="2" charset="-122"/>
                </a:defRPr>
              </a:lvl8pPr>
              <a:lvl9pPr marL="3886200" indent="-228600" eaLnBrk="0" fontAlgn="base" hangingPunct="0">
                <a:spcBef>
                  <a:spcPct val="0"/>
                </a:spcBef>
                <a:spcAft>
                  <a:spcPct val="0"/>
                </a:spcAft>
                <a:defRPr>
                  <a:latin typeface="Calibri" panose="020F0502020204030204" pitchFamily="34" charset="0"/>
                  <a:ea typeface="宋体" pitchFamily="2" charset="-122"/>
                </a:defRPr>
              </a:lvl9pPr>
            </a:lstStyle>
            <a:p>
              <a:r>
                <a:rPr lang="zh-CN" altLang="en-US">
                  <a:solidFill>
                    <a:schemeClr val="bg2">
                      <a:lumMod val="9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a:t>
              </a:r>
            </a:p>
          </p:txBody>
        </p:sp>
      </p:grpSp>
      <p:sp>
        <p:nvSpPr>
          <p:cNvPr id="10" name="文本占位符 16"/>
          <p:cNvSpPr>
            <a:spLocks noGrp="1"/>
          </p:cNvSpPr>
          <p:nvPr>
            <p:ph type="body" sz="quarter" idx="10" hasCustomPrompt="1"/>
          </p:nvPr>
        </p:nvSpPr>
        <p:spPr>
          <a:xfrm>
            <a:off x="1431864" y="666408"/>
            <a:ext cx="4968800" cy="431862"/>
          </a:xfrm>
          <a:prstGeom prst="rect">
            <a:avLst/>
          </a:prstGeom>
        </p:spPr>
        <p:txBody>
          <a:bodyPr anchor="ctr"/>
          <a:lstStyle>
            <a:lvl1pPr marL="0" indent="0">
              <a:buNone/>
              <a:defRPr sz="20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案例标题，阿里巴巴普惠体 </a:t>
            </a:r>
            <a:r>
              <a:rPr lang="en-US" altLang="zh-CN" dirty="0"/>
              <a:t>Medium 20</a:t>
            </a:r>
            <a:r>
              <a:rPr lang="zh-CN" altLang="en-US" dirty="0"/>
              <a:t>号</a:t>
            </a:r>
          </a:p>
        </p:txBody>
      </p:sp>
      <p:sp>
        <p:nvSpPr>
          <p:cNvPr id="11" name="文本占位符 18"/>
          <p:cNvSpPr>
            <a:spLocks noGrp="1"/>
          </p:cNvSpPr>
          <p:nvPr>
            <p:ph type="body" sz="quarter" idx="11" hasCustomPrompt="1"/>
          </p:nvPr>
        </p:nvSpPr>
        <p:spPr>
          <a:xfrm>
            <a:off x="1431864" y="1412776"/>
            <a:ext cx="10209274"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案例内容，阿里巴巴普惠体 </a:t>
            </a:r>
            <a:r>
              <a:rPr lang="en-US" altLang="zh-CN" dirty="0"/>
              <a:t>18</a:t>
            </a:r>
            <a:r>
              <a:rPr lang="zh-CN" altLang="en-US" dirty="0"/>
              <a:t>号</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p:cNvCxnSpPr/>
          <p:nvPr userDrawn="1"/>
        </p:nvCxnSpPr>
        <p:spPr>
          <a:xfrm flipV="1">
            <a:off x="6096000" y="2924944"/>
            <a:ext cx="0" cy="888197"/>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2" name="文本占位符 21"/>
          <p:cNvSpPr>
            <a:spLocks noGrp="1"/>
          </p:cNvSpPr>
          <p:nvPr>
            <p:ph type="body" sz="quarter" idx="11" hasCustomPrompt="1"/>
          </p:nvPr>
        </p:nvSpPr>
        <p:spPr>
          <a:xfrm>
            <a:off x="6456040" y="2924944"/>
            <a:ext cx="4391793" cy="1020763"/>
          </a:xfrm>
          <a:prstGeom prst="rect">
            <a:avLst/>
          </a:prstGeom>
        </p:spPr>
        <p:txBody>
          <a:bodyPr anchor="ctr"/>
          <a:lstStyle>
            <a:lvl1pPr marL="0" indent="0">
              <a:buNone/>
              <a:defRPr sz="36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标题</a:t>
            </a:r>
          </a:p>
        </p:txBody>
      </p:sp>
      <p:sp>
        <p:nvSpPr>
          <p:cNvPr id="24" name="文本占位符 23"/>
          <p:cNvSpPr>
            <a:spLocks noGrp="1"/>
          </p:cNvSpPr>
          <p:nvPr>
            <p:ph type="body" sz="quarter" idx="12" hasCustomPrompt="1"/>
          </p:nvPr>
        </p:nvSpPr>
        <p:spPr>
          <a:xfrm>
            <a:off x="3777012" y="2817019"/>
            <a:ext cx="2160239" cy="1223962"/>
          </a:xfrm>
          <a:prstGeom prst="rect">
            <a:avLst/>
          </a:prstGeom>
        </p:spPr>
        <p:txBody>
          <a:bodyPr anchor="ctr"/>
          <a:lstStyle>
            <a:lvl1pPr marL="0" indent="0" algn="r">
              <a:buNone/>
              <a:defRPr sz="7200" spc="3300" baseline="0">
                <a:solidFill>
                  <a:schemeClr val="bg2">
                    <a:lumMod val="95000"/>
                  </a:schemeClr>
                </a:solidFill>
                <a:latin typeface="JetBrains Mono" panose="02000009000000000000" pitchFamily="49" charset="0"/>
                <a:ea typeface="阿里巴巴普惠体 Heavy" panose="00020600040101010101" charset="-122"/>
              </a:defRPr>
            </a:lvl1pPr>
          </a:lstStyle>
          <a:p>
            <a:pPr lvl="0"/>
            <a:r>
              <a:rPr lang="en-US" altLang="zh-CN" dirty="0"/>
              <a:t>01</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4.pn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A0A10"/>
        </a:solidFill>
        <a:effectLst/>
      </p:bgPr>
    </p:bg>
    <p:spTree>
      <p:nvGrpSpPr>
        <p:cNvPr id="1" name=""/>
        <p:cNvGrpSpPr/>
        <p:nvPr/>
      </p:nvGrpSpPr>
      <p:grpSpPr>
        <a:xfrm>
          <a:off x="0" y="0"/>
          <a:ext cx="0" cy="0"/>
          <a:chOff x="0" y="0"/>
          <a:chExt cx="0" cy="0"/>
        </a:xfrm>
      </p:grpSpPr>
      <p:sp>
        <p:nvSpPr>
          <p:cNvPr id="7" name="矩形 6"/>
          <p:cNvSpPr>
            <a:spLocks noChangeArrowheads="1"/>
          </p:cNvSpPr>
          <p:nvPr userDrawn="1"/>
        </p:nvSpPr>
        <p:spPr bwMode="auto">
          <a:xfrm>
            <a:off x="0" y="6759907"/>
            <a:ext cx="10057936" cy="11079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endParaRPr lang="zh-CN" altLang="en-US" sz="2400">
              <a:latin typeface="Segoe UI" panose="020B0502040204020203" pitchFamily="34" charset="0"/>
              <a:ea typeface="微软雅黑" panose="020B0503020204020204" pitchFamily="34" charset="-122"/>
            </a:endParaRPr>
          </a:p>
        </p:txBody>
      </p:sp>
      <p:pic>
        <p:nvPicPr>
          <p:cNvPr id="1038" name="Picture 14"/>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379710" y="188595"/>
            <a:ext cx="1450340" cy="41783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userDrawn="1"/>
        </p:nvSpPr>
        <p:spPr>
          <a:xfrm>
            <a:off x="12089765" y="1905"/>
            <a:ext cx="102235" cy="5467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 name="任意形状 24"/>
          <p:cNvSpPr/>
          <p:nvPr userDrawn="1"/>
        </p:nvSpPr>
        <p:spPr>
          <a:xfrm>
            <a:off x="9636489" y="6559928"/>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1D26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矩形 14"/>
          <p:cNvSpPr/>
          <p:nvPr userDrawn="1"/>
        </p:nvSpPr>
        <p:spPr bwMode="auto">
          <a:xfrm>
            <a:off x="9837717" y="6559928"/>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1E386B"/>
          </a:solidFill>
          <a:ln w="9525" cap="flat" cmpd="sng" algn="ctr">
            <a:noFill/>
            <a:prstDash val="solid"/>
            <a:round/>
            <a:headEnd type="none" w="med" len="med"/>
            <a:tailEnd type="none" w="med" len="me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9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6" name="矩形 5"/>
          <p:cNvSpPr/>
          <p:nvPr userDrawn="1"/>
        </p:nvSpPr>
        <p:spPr>
          <a:xfrm>
            <a:off x="9894570" y="6560185"/>
            <a:ext cx="2379980" cy="275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高</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级</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数 字 化</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人</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才</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培</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训</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专</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家</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9E9E9"/>
        </a:solidFill>
        <a:effectLst/>
      </p:bgPr>
    </p:bg>
    <p:spTree>
      <p:nvGrpSpPr>
        <p:cNvPr id="1" name=""/>
        <p:cNvGrpSpPr/>
        <p:nvPr/>
      </p:nvGrpSpPr>
      <p:grpSpPr>
        <a:xfrm>
          <a:off x="0" y="0"/>
          <a:ext cx="0" cy="0"/>
          <a:chOff x="0" y="0"/>
          <a:chExt cx="0" cy="0"/>
        </a:xfrm>
      </p:grpSpPr>
      <p:sp>
        <p:nvSpPr>
          <p:cNvPr id="7" name="矩形 6"/>
          <p:cNvSpPr>
            <a:spLocks noChangeArrowheads="1"/>
          </p:cNvSpPr>
          <p:nvPr userDrawn="1"/>
        </p:nvSpPr>
        <p:spPr bwMode="auto">
          <a:xfrm>
            <a:off x="0" y="6759907"/>
            <a:ext cx="10057936" cy="11079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endParaRPr lang="zh-CN" altLang="en-US" sz="2400">
              <a:latin typeface="Segoe UI" panose="020B0502040204020203" pitchFamily="34" charset="0"/>
              <a:ea typeface="微软雅黑" panose="020B0503020204020204" pitchFamily="34" charset="-122"/>
            </a:endParaRPr>
          </a:p>
        </p:txBody>
      </p:sp>
      <p:sp>
        <p:nvSpPr>
          <p:cNvPr id="2" name="矩形 1"/>
          <p:cNvSpPr/>
          <p:nvPr userDrawn="1"/>
        </p:nvSpPr>
        <p:spPr>
          <a:xfrm>
            <a:off x="12089765" y="1905"/>
            <a:ext cx="102235" cy="5467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 name="任意形状 24"/>
          <p:cNvSpPr/>
          <p:nvPr userDrawn="1"/>
        </p:nvSpPr>
        <p:spPr>
          <a:xfrm>
            <a:off x="9636489" y="6559928"/>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1D26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矩形 14"/>
          <p:cNvSpPr/>
          <p:nvPr userDrawn="1"/>
        </p:nvSpPr>
        <p:spPr bwMode="auto">
          <a:xfrm>
            <a:off x="9837717" y="6559928"/>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1E386B"/>
          </a:solidFill>
          <a:ln w="9525" cap="flat" cmpd="sng" algn="ctr">
            <a:noFill/>
            <a:prstDash val="solid"/>
            <a:round/>
            <a:headEnd type="none" w="med" len="med"/>
            <a:tailEnd type="none" w="med" len="me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9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6" name="矩形 5"/>
          <p:cNvSpPr/>
          <p:nvPr userDrawn="1"/>
        </p:nvSpPr>
        <p:spPr>
          <a:xfrm>
            <a:off x="9872345" y="6560185"/>
            <a:ext cx="2402205" cy="275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高</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级</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数 字 化</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人</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才</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培</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训</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专</a:t>
            </a:r>
            <a:r>
              <a:rPr lang="en-US" altLang="zh-CN"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家</a:t>
            </a:r>
          </a:p>
        </p:txBody>
      </p:sp>
      <p:pic>
        <p:nvPicPr>
          <p:cNvPr id="8" name="图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94513" y="-113909"/>
            <a:ext cx="1764054" cy="778362"/>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ollama.com/"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localhost:11434/v1"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sv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0.png"/><Relationship Id="rId4" Type="http://schemas.openxmlformats.org/officeDocument/2006/relationships/image" Target="../media/image43.sv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456045" y="2924810"/>
            <a:ext cx="5396230" cy="1021080"/>
          </a:xfrm>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通义千问大模型接入</a:t>
            </a:r>
          </a:p>
        </p:txBody>
      </p:sp>
      <p:sp>
        <p:nvSpPr>
          <p:cNvPr id="6" name="文本框 5"/>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前置准备</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7" name="文本占位符 4">
            <a:extLst>
              <a:ext uri="{FF2B5EF4-FFF2-40B4-BE49-F238E27FC236}">
                <a16:creationId xmlns:a16="http://schemas.microsoft.com/office/drawing/2014/main" id="{D665D3B7-744B-C9ED-A3F2-4946DAA6BD82}"/>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CF5D745C-1C0B-89A8-66C3-E31994D04C5B}"/>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61717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99A7-9949-2E10-A0EF-5BC2EAE904A9}"/>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C4D8409-AD29-E5C5-20D9-1DF219178DE7}"/>
              </a:ext>
            </a:extLst>
          </p:cNvPr>
          <p:cNvSpPr>
            <a:spLocks noGrp="1"/>
          </p:cNvSpPr>
          <p:nvPr>
            <p:ph type="body" sz="quarter" idx="10"/>
          </p:nvPr>
        </p:nvSpPr>
        <p:spPr/>
        <p:txBody>
          <a:bodyPr/>
          <a:lstStyle/>
          <a:p>
            <a:r>
              <a:rPr lang="zh-CN" altLang="en-US">
                <a:solidFill>
                  <a:schemeClr val="tx1">
                    <a:lumMod val="85000"/>
                    <a:lumOff val="15000"/>
                  </a:schemeClr>
                </a:solidFill>
              </a:rPr>
              <a:t>代码调用云端大模型</a:t>
            </a:r>
          </a:p>
        </p:txBody>
      </p:sp>
      <p:pic>
        <p:nvPicPr>
          <p:cNvPr id="6" name="图片 5" descr="01 (82)">
            <a:extLst>
              <a:ext uri="{FF2B5EF4-FFF2-40B4-BE49-F238E27FC236}">
                <a16:creationId xmlns:a16="http://schemas.microsoft.com/office/drawing/2014/main" id="{74F53599-B9DB-831F-382D-B1AE66E39AEC}"/>
              </a:ext>
            </a:extLst>
          </p:cNvPr>
          <p:cNvPicPr>
            <a:picLocks noChangeAspect="1"/>
          </p:cNvPicPr>
          <p:nvPr/>
        </p:nvPicPr>
        <p:blipFill>
          <a:blip r:embed="rId2"/>
          <a:stretch>
            <a:fillRect/>
          </a:stretch>
        </p:blipFill>
        <p:spPr>
          <a:xfrm>
            <a:off x="10663555" y="5111750"/>
            <a:ext cx="1481455" cy="1481455"/>
          </a:xfrm>
          <a:prstGeom prst="rect">
            <a:avLst/>
          </a:prstGeom>
        </p:spPr>
      </p:pic>
      <p:sp>
        <p:nvSpPr>
          <p:cNvPr id="5" name="文本占位符 4">
            <a:extLst>
              <a:ext uri="{FF2B5EF4-FFF2-40B4-BE49-F238E27FC236}">
                <a16:creationId xmlns:a16="http://schemas.microsoft.com/office/drawing/2014/main" id="{4A960EAE-F3AC-C978-0E01-C3B12CC0CF8D}"/>
              </a:ext>
            </a:extLst>
          </p:cNvPr>
          <p:cNvSpPr>
            <a:spLocks noGrp="1"/>
          </p:cNvSpPr>
          <p:nvPr>
            <p:ph type="body" sz="quarter" idx="11"/>
          </p:nvPr>
        </p:nvSpPr>
        <p:spPr>
          <a:xfrm>
            <a:off x="479425" y="1124744"/>
            <a:ext cx="11161713" cy="1481455"/>
          </a:xfrm>
        </p:spPr>
        <p:txBody>
          <a:bodyPr/>
          <a:lstStyle/>
          <a:p>
            <a:r>
              <a:rPr lang="zh-CN" altLang="en-US" dirty="0">
                <a:solidFill>
                  <a:schemeClr val="tx1">
                    <a:lumMod val="85000"/>
                    <a:lumOff val="15000"/>
                  </a:schemeClr>
                </a:solidFill>
              </a:rPr>
              <a:t>通过代码调用阿里云百炼平台上的模型很简单，仅需要：</a:t>
            </a:r>
            <a:endParaRPr lang="en-US" altLang="zh-CN" dirty="0">
              <a:solidFill>
                <a:schemeClr val="tx1">
                  <a:lumMod val="85000"/>
                  <a:lumOff val="15000"/>
                </a:schemeClr>
              </a:solidFill>
            </a:endParaRPr>
          </a:p>
          <a:p>
            <a:pPr marL="285750" indent="-285750">
              <a:buFont typeface="Arial" panose="020B0604020202020204" pitchFamily="34" charset="0"/>
              <a:buChar char="•"/>
            </a:pPr>
            <a:r>
              <a:rPr lang="zh-CN" altLang="en-US" dirty="0">
                <a:solidFill>
                  <a:schemeClr val="tx1">
                    <a:lumMod val="85000"/>
                    <a:lumOff val="15000"/>
                  </a:schemeClr>
                </a:solidFill>
              </a:rPr>
              <a:t>阿里云百炼平台上，创建</a:t>
            </a:r>
            <a:r>
              <a:rPr lang="en-US" altLang="zh-CN" dirty="0">
                <a:solidFill>
                  <a:schemeClr val="tx1">
                    <a:lumMod val="85000"/>
                    <a:lumOff val="15000"/>
                  </a:schemeClr>
                </a:solidFill>
              </a:rPr>
              <a:t>API-KEY</a:t>
            </a:r>
          </a:p>
          <a:p>
            <a:pPr marL="285750" indent="-285750">
              <a:buFont typeface="Arial" panose="020B0604020202020204" pitchFamily="34" charset="0"/>
              <a:buChar char="•"/>
            </a:pPr>
            <a:r>
              <a:rPr lang="zh-CN" altLang="en-US" dirty="0">
                <a:solidFill>
                  <a:schemeClr val="tx1">
                    <a:lumMod val="85000"/>
                    <a:lumOff val="15000"/>
                  </a:schemeClr>
                </a:solidFill>
              </a:rPr>
              <a:t>通过</a:t>
            </a:r>
            <a:r>
              <a:rPr lang="en-US" altLang="zh-CN" dirty="0">
                <a:solidFill>
                  <a:schemeClr val="tx1">
                    <a:lumMod val="85000"/>
                    <a:lumOff val="15000"/>
                  </a:schemeClr>
                </a:solidFill>
              </a:rPr>
              <a:t>pip</a:t>
            </a:r>
            <a:r>
              <a:rPr lang="zh-CN" altLang="en-US" dirty="0">
                <a:solidFill>
                  <a:schemeClr val="tx1">
                    <a:lumMod val="85000"/>
                    <a:lumOff val="15000"/>
                  </a:schemeClr>
                </a:solidFill>
              </a:rPr>
              <a:t>为</a:t>
            </a:r>
            <a:r>
              <a:rPr lang="en-US" altLang="zh-CN" dirty="0">
                <a:solidFill>
                  <a:schemeClr val="tx1">
                    <a:lumMod val="85000"/>
                    <a:lumOff val="15000"/>
                  </a:schemeClr>
                </a:solidFill>
              </a:rPr>
              <a:t>Python</a:t>
            </a:r>
            <a:r>
              <a:rPr lang="zh-CN" altLang="en-US" dirty="0">
                <a:solidFill>
                  <a:schemeClr val="tx1">
                    <a:lumMod val="85000"/>
                    <a:lumOff val="15000"/>
                  </a:schemeClr>
                </a:solidFill>
              </a:rPr>
              <a:t>程序提供 </a:t>
            </a:r>
            <a:r>
              <a:rPr lang="en-US" altLang="zh-CN" dirty="0">
                <a:solidFill>
                  <a:schemeClr val="tx1">
                    <a:lumMod val="85000"/>
                    <a:lumOff val="15000"/>
                  </a:schemeClr>
                </a:solidFill>
              </a:rPr>
              <a:t>OpenAI</a:t>
            </a:r>
            <a:r>
              <a:rPr lang="zh-CN" altLang="en-US" dirty="0">
                <a:solidFill>
                  <a:schemeClr val="tx1">
                    <a:lumMod val="85000"/>
                    <a:lumOff val="15000"/>
                  </a:schemeClr>
                </a:solidFill>
              </a:rPr>
              <a:t> 库</a:t>
            </a:r>
            <a:r>
              <a:rPr lang="en-US" altLang="zh-CN" dirty="0">
                <a:solidFill>
                  <a:schemeClr val="tx1">
                    <a:lumMod val="85000"/>
                    <a:lumOff val="15000"/>
                  </a:schemeClr>
                </a:solidFill>
              </a:rPr>
              <a:t>: pip install openai</a:t>
            </a:r>
          </a:p>
          <a:p>
            <a:pPr marL="285750" indent="-285750">
              <a:buFont typeface="Arial" panose="020B0604020202020204" pitchFamily="34" charset="0"/>
              <a:buChar char="•"/>
            </a:pPr>
            <a:r>
              <a:rPr lang="zh-CN" altLang="en-US" dirty="0">
                <a:solidFill>
                  <a:schemeClr val="tx1">
                    <a:lumMod val="85000"/>
                    <a:lumOff val="15000"/>
                  </a:schemeClr>
                </a:solidFill>
              </a:rPr>
              <a:t>编写代码测试（可从百炼平台官网复制代码，直接执行）</a:t>
            </a:r>
            <a:endParaRPr lang="en-US" altLang="zh-CN" dirty="0">
              <a:solidFill>
                <a:schemeClr val="tx1">
                  <a:lumMod val="85000"/>
                  <a:lumOff val="15000"/>
                </a:schemeClr>
              </a:solidFill>
            </a:endParaRPr>
          </a:p>
          <a:p>
            <a:pPr marL="285750" indent="-285750">
              <a:buFont typeface="Arial" panose="020B0604020202020204" pitchFamily="34" charset="0"/>
              <a:buChar char="•"/>
            </a:pP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2880989509"/>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BCAEEBA-B99F-6DF2-78C4-E2F8292576EF}"/>
              </a:ext>
            </a:extLst>
          </p:cNvPr>
          <p:cNvSpPr>
            <a:spLocks noGrp="1"/>
          </p:cNvSpPr>
          <p:nvPr>
            <p:ph type="body" sz="quarter" idx="10"/>
          </p:nvPr>
        </p:nvSpPr>
        <p:spPr/>
        <p:txBody>
          <a:bodyPr/>
          <a:lstStyle/>
          <a:p>
            <a:pPr marL="0" indent="0">
              <a:buNone/>
            </a:pPr>
            <a:r>
              <a:rPr lang="zh-CN" altLang="en-US" dirty="0">
                <a:solidFill>
                  <a:schemeClr val="tx1">
                    <a:lumMod val="85000"/>
                    <a:lumOff val="15000"/>
                  </a:schemeClr>
                </a:solidFill>
              </a:rPr>
              <a:t>通过代码调用阿里云百炼平台大模型，主要动作</a:t>
            </a:r>
            <a:endParaRPr lang="en-US" altLang="zh-CN" dirty="0">
              <a:solidFill>
                <a:schemeClr val="tx1">
                  <a:lumMod val="85000"/>
                  <a:lumOff val="15000"/>
                </a:schemeClr>
              </a:solidFill>
            </a:endParaRPr>
          </a:p>
          <a:p>
            <a:r>
              <a:rPr lang="zh-CN" altLang="en-US" dirty="0">
                <a:solidFill>
                  <a:schemeClr val="tx1">
                    <a:lumMod val="85000"/>
                    <a:lumOff val="15000"/>
                  </a:schemeClr>
                </a:solidFill>
              </a:rPr>
              <a:t>准备好</a:t>
            </a:r>
            <a:r>
              <a:rPr lang="en-US" altLang="zh-CN" dirty="0">
                <a:solidFill>
                  <a:schemeClr val="tx1">
                    <a:lumMod val="85000"/>
                    <a:lumOff val="15000"/>
                  </a:schemeClr>
                </a:solidFill>
              </a:rPr>
              <a:t>API-KEY</a:t>
            </a:r>
          </a:p>
          <a:p>
            <a:r>
              <a:rPr lang="zh-CN" altLang="en-US" dirty="0">
                <a:solidFill>
                  <a:schemeClr val="tx1">
                    <a:lumMod val="85000"/>
                    <a:lumOff val="15000"/>
                  </a:schemeClr>
                </a:solidFill>
              </a:rPr>
              <a:t>安装</a:t>
            </a:r>
            <a:r>
              <a:rPr lang="en-US" altLang="zh-CN" dirty="0">
                <a:solidFill>
                  <a:schemeClr val="tx1">
                    <a:lumMod val="85000"/>
                    <a:lumOff val="15000"/>
                  </a:schemeClr>
                </a:solidFill>
              </a:rPr>
              <a:t>openai</a:t>
            </a:r>
            <a:r>
              <a:rPr lang="zh-CN" altLang="en-US" dirty="0">
                <a:solidFill>
                  <a:schemeClr val="tx1">
                    <a:lumMod val="85000"/>
                    <a:lumOff val="15000"/>
                  </a:schemeClr>
                </a:solidFill>
              </a:rPr>
              <a:t>库</a:t>
            </a:r>
            <a:endParaRPr lang="en-US" altLang="zh-CN" dirty="0">
              <a:solidFill>
                <a:schemeClr val="tx1">
                  <a:lumMod val="85000"/>
                  <a:lumOff val="15000"/>
                </a:schemeClr>
              </a:solidFill>
            </a:endParaRPr>
          </a:p>
          <a:p>
            <a:r>
              <a:rPr lang="zh-CN" altLang="en-US" dirty="0">
                <a:solidFill>
                  <a:schemeClr val="tx1">
                    <a:lumMod val="85000"/>
                    <a:lumOff val="15000"/>
                  </a:schemeClr>
                </a:solidFill>
              </a:rPr>
              <a:t>复制官网示例代码并执行（可在代码中替换需要调用的模型）</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2504352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42CB4-F891-E178-2CE5-D8BC832F76D4}"/>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463D8565-74BF-91A3-A2FF-B095ECEB53BC}"/>
              </a:ext>
            </a:extLst>
          </p:cNvPr>
          <p:cNvSpPr>
            <a:spLocks noGrp="1"/>
          </p:cNvSpPr>
          <p:nvPr>
            <p:ph type="body" sz="quarter" idx="11"/>
          </p:nvPr>
        </p:nvSpPr>
        <p:spPr>
          <a:xfrm>
            <a:off x="6456045" y="2924810"/>
            <a:ext cx="5396230" cy="1021080"/>
          </a:xfrm>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使用环境变量保护</a:t>
            </a:r>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APIKEY</a:t>
            </a:r>
            <a:endPar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EEB13021-5451-7B8C-37B4-5E0FA8476854}"/>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前置准备</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7" name="文本占位符 4">
            <a:extLst>
              <a:ext uri="{FF2B5EF4-FFF2-40B4-BE49-F238E27FC236}">
                <a16:creationId xmlns:a16="http://schemas.microsoft.com/office/drawing/2014/main" id="{7840C1CB-1C41-A37A-CEA2-3703FDFE40D8}"/>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51FEFFD9-D48A-272D-47B9-33CC46F219B9}"/>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56661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C4AF5-22B4-C16B-670B-159588D1F9B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FA22F0F-0B18-9B58-DE92-54AD5902AAE9}"/>
              </a:ext>
            </a:extLst>
          </p:cNvPr>
          <p:cNvSpPr>
            <a:spLocks noGrp="1"/>
          </p:cNvSpPr>
          <p:nvPr>
            <p:ph type="body" sz="quarter" idx="10"/>
          </p:nvPr>
        </p:nvSpPr>
        <p:spPr/>
        <p:txBody>
          <a:bodyPr/>
          <a:lstStyle/>
          <a:p>
            <a:r>
              <a:rPr lang="zh-CN" altLang="en-US">
                <a:solidFill>
                  <a:schemeClr val="tx1">
                    <a:lumMod val="85000"/>
                    <a:lumOff val="15000"/>
                  </a:schemeClr>
                </a:solidFill>
              </a:rPr>
              <a:t>代码调用云端大模型</a:t>
            </a:r>
          </a:p>
        </p:txBody>
      </p:sp>
      <p:pic>
        <p:nvPicPr>
          <p:cNvPr id="6" name="图片 5" descr="01 (82)">
            <a:extLst>
              <a:ext uri="{FF2B5EF4-FFF2-40B4-BE49-F238E27FC236}">
                <a16:creationId xmlns:a16="http://schemas.microsoft.com/office/drawing/2014/main" id="{BB335383-AD0D-258F-359D-988AB9AFBDBA}"/>
              </a:ext>
            </a:extLst>
          </p:cNvPr>
          <p:cNvPicPr>
            <a:picLocks noChangeAspect="1"/>
          </p:cNvPicPr>
          <p:nvPr/>
        </p:nvPicPr>
        <p:blipFill>
          <a:blip r:embed="rId2"/>
          <a:stretch>
            <a:fillRect/>
          </a:stretch>
        </p:blipFill>
        <p:spPr>
          <a:xfrm>
            <a:off x="10663555" y="5111750"/>
            <a:ext cx="1481455" cy="1481455"/>
          </a:xfrm>
          <a:prstGeom prst="rect">
            <a:avLst/>
          </a:prstGeom>
        </p:spPr>
      </p:pic>
      <p:sp>
        <p:nvSpPr>
          <p:cNvPr id="5" name="文本占位符 4">
            <a:extLst>
              <a:ext uri="{FF2B5EF4-FFF2-40B4-BE49-F238E27FC236}">
                <a16:creationId xmlns:a16="http://schemas.microsoft.com/office/drawing/2014/main" id="{FB700CFC-FB3B-AB3C-E4C8-9DCF7E640BB4}"/>
              </a:ext>
            </a:extLst>
          </p:cNvPr>
          <p:cNvSpPr>
            <a:spLocks noGrp="1"/>
          </p:cNvSpPr>
          <p:nvPr>
            <p:ph type="body" sz="quarter" idx="11"/>
          </p:nvPr>
        </p:nvSpPr>
        <p:spPr>
          <a:xfrm>
            <a:off x="479425" y="1124744"/>
            <a:ext cx="11161713" cy="1481455"/>
          </a:xfrm>
        </p:spPr>
        <p:txBody>
          <a:bodyPr/>
          <a:lstStyle/>
          <a:p>
            <a:r>
              <a:rPr lang="zh-CN" altLang="en-US">
                <a:solidFill>
                  <a:schemeClr val="tx1">
                    <a:lumMod val="85000"/>
                    <a:lumOff val="15000"/>
                  </a:schemeClr>
                </a:solidFill>
              </a:rPr>
              <a:t>如下代码，将</a:t>
            </a:r>
            <a:r>
              <a:rPr lang="en-US" altLang="zh-CN">
                <a:solidFill>
                  <a:schemeClr val="tx1">
                    <a:lumMod val="85000"/>
                    <a:lumOff val="15000"/>
                  </a:schemeClr>
                </a:solidFill>
              </a:rPr>
              <a:t>APIKEY</a:t>
            </a:r>
            <a:r>
              <a:rPr lang="zh-CN" altLang="en-US">
                <a:solidFill>
                  <a:schemeClr val="tx1">
                    <a:lumMod val="85000"/>
                    <a:lumOff val="15000"/>
                  </a:schemeClr>
                </a:solidFill>
              </a:rPr>
              <a:t>明文显示在代码中，是有很大的安全隐患的。我们可以通过环境变量来隐藏明文</a:t>
            </a:r>
            <a:r>
              <a:rPr lang="en-US" altLang="zh-CN">
                <a:solidFill>
                  <a:schemeClr val="tx1">
                    <a:lumMod val="85000"/>
                    <a:lumOff val="15000"/>
                  </a:schemeClr>
                </a:solidFill>
              </a:rPr>
              <a:t>APIKEY</a:t>
            </a:r>
            <a:r>
              <a:rPr lang="zh-CN" altLang="en-US">
                <a:solidFill>
                  <a:schemeClr val="tx1">
                    <a:lumMod val="85000"/>
                    <a:lumOff val="15000"/>
                  </a:schemeClr>
                </a:solidFill>
              </a:rPr>
              <a:t>。</a:t>
            </a:r>
          </a:p>
        </p:txBody>
      </p:sp>
      <p:sp>
        <p:nvSpPr>
          <p:cNvPr id="4" name="文本框 3">
            <a:extLst>
              <a:ext uri="{FF2B5EF4-FFF2-40B4-BE49-F238E27FC236}">
                <a16:creationId xmlns:a16="http://schemas.microsoft.com/office/drawing/2014/main" id="{E364D8C3-5939-E9D2-7F21-382465D39284}"/>
              </a:ext>
            </a:extLst>
          </p:cNvPr>
          <p:cNvSpPr txBox="1"/>
          <p:nvPr/>
        </p:nvSpPr>
        <p:spPr>
          <a:xfrm>
            <a:off x="550862" y="1700808"/>
            <a:ext cx="6553250" cy="3416320"/>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dirty="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200" kern="0" dirty="0" err="1">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os</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openai </a:t>
            </a:r>
            <a:r>
              <a:rPr lang="en-US" altLang="zh-CN" sz="1200" kern="0" dirty="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OpenAI</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client = OpenAI(</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i="1" kern="0" dirty="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i="1" kern="0" dirty="0">
                <a:solidFill>
                  <a:srgbClr val="8C8C8C"/>
                </a:solidFill>
                <a:effectLst/>
                <a:latin typeface="等线" panose="02010600030101010101" pitchFamily="2" charset="-122"/>
                <a:ea typeface="宋体" panose="02010600030101010101" pitchFamily="2" charset="-122"/>
                <a:cs typeface="Courier New" panose="02070309020205020404" pitchFamily="49" charset="0"/>
              </a:rPr>
              <a:t>若没有配置环境变量，请用百炼</a:t>
            </a:r>
            <a:r>
              <a:rPr lang="en-US" altLang="zh-CN" sz="1200" i="1" kern="0" dirty="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API Key</a:t>
            </a:r>
            <a:r>
              <a:rPr lang="zh-CN" altLang="zh-CN" sz="1200" i="1" kern="0" dirty="0">
                <a:solidFill>
                  <a:srgbClr val="8C8C8C"/>
                </a:solidFill>
                <a:effectLst/>
                <a:latin typeface="等线" panose="02010600030101010101" pitchFamily="2" charset="-122"/>
                <a:ea typeface="宋体" panose="02010600030101010101" pitchFamily="2" charset="-122"/>
                <a:cs typeface="Courier New" panose="02070309020205020404" pitchFamily="49" charset="0"/>
              </a:rPr>
              <a:t>将下行替换为：</a:t>
            </a:r>
            <a:r>
              <a:rPr lang="en-US" altLang="zh-CN" sz="1200" i="1" kern="0" dirty="0" err="1">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api_key</a:t>
            </a:r>
            <a:r>
              <a:rPr lang="en-US" altLang="zh-CN" sz="1200" i="1" kern="0" dirty="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i="1" kern="0" dirty="0" err="1">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sk</a:t>
            </a:r>
            <a:r>
              <a:rPr lang="en-US" altLang="zh-CN" sz="1200" i="1" kern="0" dirty="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-xxx",</a:t>
            </a:r>
            <a:br>
              <a:rPr lang="en-US" altLang="zh-CN" sz="1200" i="1" kern="0" dirty="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i="1" kern="0" dirty="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err="1">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api_key</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"sk-c482ad493b4347a9863bad0014354abe"</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err="1">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base_url</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"https://</a:t>
            </a:r>
            <a:r>
              <a:rPr lang="en-US" altLang="zh-CN" sz="1200" kern="0" dirty="0" err="1">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dashscope.aliyuncs.com</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/compatible-mode/v1"</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completion = </a:t>
            </a:r>
            <a:r>
              <a:rPr lang="en-US" altLang="zh-CN" sz="1200" kern="0" dirty="0" err="1">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client.chat.completions.create</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model</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"deepseek-v3"</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messages</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"role"</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"system"</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"content"</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"You are a helpful assistant."</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"role"</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"user"</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"content"</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dirty="0">
                <a:solidFill>
                  <a:srgbClr val="067D17"/>
                </a:solidFill>
                <a:effectLst/>
                <a:latin typeface="等线" panose="02010600030101010101" pitchFamily="2" charset="-122"/>
                <a:ea typeface="宋体" panose="02010600030101010101" pitchFamily="2" charset="-122"/>
                <a:cs typeface="Courier New" panose="02070309020205020404" pitchFamily="49" charset="0"/>
              </a:rPr>
              <a:t>你是谁，能做什么？</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stream</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True</a:t>
            </a:r>
            <a:br>
              <a:rPr lang="en-US" altLang="zh-CN" sz="1200" kern="0" dirty="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for </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chunk </a:t>
            </a:r>
            <a:r>
              <a:rPr lang="en-US" altLang="zh-CN" sz="1200" kern="0" dirty="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completion:</a:t>
            </a:r>
            <a:b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err="1">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chunk.choices</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err="1">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delta.content</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end</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flush</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True</a:t>
            </a:r>
            <a:r>
              <a:rPr lang="en-US" altLang="zh-CN" sz="1200" kern="0" dirty="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E22B90F1-CF12-2D1B-4D2A-1DD644076A71}"/>
              </a:ext>
            </a:extLst>
          </p:cNvPr>
          <p:cNvSpPr/>
          <p:nvPr/>
        </p:nvSpPr>
        <p:spPr>
          <a:xfrm>
            <a:off x="911424" y="2636912"/>
            <a:ext cx="4608512" cy="246737"/>
          </a:xfrm>
          <a:prstGeom prst="rect">
            <a:avLst/>
          </a:prstGeom>
          <a:noFill/>
          <a:ln w="28575" cap="flat" cmpd="sng" algn="ctr">
            <a:solidFill>
              <a:srgbClr val="C00000"/>
            </a:solidFill>
            <a:prstDash val="dash"/>
            <a:round/>
            <a:headEnd type="none" w="med" len="med"/>
            <a:tailEnd type="none" w="med" len="med"/>
            <a:extLst>
              <a:ext uri="{C807C97D-BFC1-408E-A445-0C87EB9F89A2}">
                <ask:lineSketchStyleProps xmlns:ask="http://schemas.microsoft.com/office/drawing/2018/sketchyshapes" sd="559668610">
                  <a:custGeom>
                    <a:avLst/>
                    <a:gdLst>
                      <a:gd name="csX0" fmla="*/ 0 w 4608512"/>
                      <a:gd name="csY0" fmla="*/ 0 h 246737"/>
                      <a:gd name="csX1" fmla="*/ 612274 w 4608512"/>
                      <a:gd name="csY1" fmla="*/ 0 h 246737"/>
                      <a:gd name="csX2" fmla="*/ 1178462 w 4608512"/>
                      <a:gd name="csY2" fmla="*/ 0 h 246737"/>
                      <a:gd name="csX3" fmla="*/ 1836821 w 4608512"/>
                      <a:gd name="csY3" fmla="*/ 0 h 246737"/>
                      <a:gd name="csX4" fmla="*/ 2356925 w 4608512"/>
                      <a:gd name="csY4" fmla="*/ 0 h 246737"/>
                      <a:gd name="csX5" fmla="*/ 3015284 w 4608512"/>
                      <a:gd name="csY5" fmla="*/ 0 h 246737"/>
                      <a:gd name="csX6" fmla="*/ 3627557 w 4608512"/>
                      <a:gd name="csY6" fmla="*/ 0 h 246737"/>
                      <a:gd name="csX7" fmla="*/ 4608512 w 4608512"/>
                      <a:gd name="csY7" fmla="*/ 0 h 246737"/>
                      <a:gd name="csX8" fmla="*/ 4608512 w 4608512"/>
                      <a:gd name="csY8" fmla="*/ 246737 h 246737"/>
                      <a:gd name="csX9" fmla="*/ 4042323 w 4608512"/>
                      <a:gd name="csY9" fmla="*/ 246737 h 246737"/>
                      <a:gd name="csX10" fmla="*/ 3291794 w 4608512"/>
                      <a:gd name="csY10" fmla="*/ 246737 h 246737"/>
                      <a:gd name="csX11" fmla="*/ 2633435 w 4608512"/>
                      <a:gd name="csY11" fmla="*/ 246737 h 246737"/>
                      <a:gd name="csX12" fmla="*/ 1975077 w 4608512"/>
                      <a:gd name="csY12" fmla="*/ 246737 h 246737"/>
                      <a:gd name="csX13" fmla="*/ 1362803 w 4608512"/>
                      <a:gd name="csY13" fmla="*/ 246737 h 246737"/>
                      <a:gd name="csX14" fmla="*/ 612274 w 4608512"/>
                      <a:gd name="csY14" fmla="*/ 246737 h 246737"/>
                      <a:gd name="csX15" fmla="*/ 0 w 4608512"/>
                      <a:gd name="csY15" fmla="*/ 246737 h 246737"/>
                      <a:gd name="csX16" fmla="*/ 0 w 4608512"/>
                      <a:gd name="csY16" fmla="*/ 0 h 24673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608512" h="246737" extrusionOk="0">
                        <a:moveTo>
                          <a:pt x="0" y="0"/>
                        </a:moveTo>
                        <a:cubicBezTo>
                          <a:pt x="263371" y="-5823"/>
                          <a:pt x="350280" y="-30551"/>
                          <a:pt x="612274" y="0"/>
                        </a:cubicBezTo>
                        <a:cubicBezTo>
                          <a:pt x="874268" y="30551"/>
                          <a:pt x="987157" y="-6789"/>
                          <a:pt x="1178462" y="0"/>
                        </a:cubicBezTo>
                        <a:cubicBezTo>
                          <a:pt x="1369767" y="6789"/>
                          <a:pt x="1614359" y="-2566"/>
                          <a:pt x="1836821" y="0"/>
                        </a:cubicBezTo>
                        <a:cubicBezTo>
                          <a:pt x="2059283" y="2566"/>
                          <a:pt x="2181452" y="19234"/>
                          <a:pt x="2356925" y="0"/>
                        </a:cubicBezTo>
                        <a:cubicBezTo>
                          <a:pt x="2532398" y="-19234"/>
                          <a:pt x="2878826" y="12782"/>
                          <a:pt x="3015284" y="0"/>
                        </a:cubicBezTo>
                        <a:cubicBezTo>
                          <a:pt x="3151742" y="-12782"/>
                          <a:pt x="3355604" y="-20555"/>
                          <a:pt x="3627557" y="0"/>
                        </a:cubicBezTo>
                        <a:cubicBezTo>
                          <a:pt x="3899510" y="20555"/>
                          <a:pt x="4312831" y="-12395"/>
                          <a:pt x="4608512" y="0"/>
                        </a:cubicBezTo>
                        <a:cubicBezTo>
                          <a:pt x="4615195" y="84425"/>
                          <a:pt x="4601112" y="135316"/>
                          <a:pt x="4608512" y="246737"/>
                        </a:cubicBezTo>
                        <a:cubicBezTo>
                          <a:pt x="4349477" y="252405"/>
                          <a:pt x="4157544" y="250691"/>
                          <a:pt x="4042323" y="246737"/>
                        </a:cubicBezTo>
                        <a:cubicBezTo>
                          <a:pt x="3927102" y="242783"/>
                          <a:pt x="3595555" y="227960"/>
                          <a:pt x="3291794" y="246737"/>
                        </a:cubicBezTo>
                        <a:cubicBezTo>
                          <a:pt x="2988033" y="265514"/>
                          <a:pt x="2819617" y="227187"/>
                          <a:pt x="2633435" y="246737"/>
                        </a:cubicBezTo>
                        <a:cubicBezTo>
                          <a:pt x="2447253" y="266287"/>
                          <a:pt x="2179935" y="277511"/>
                          <a:pt x="1975077" y="246737"/>
                        </a:cubicBezTo>
                        <a:cubicBezTo>
                          <a:pt x="1770219" y="215963"/>
                          <a:pt x="1529233" y="235396"/>
                          <a:pt x="1362803" y="246737"/>
                        </a:cubicBezTo>
                        <a:cubicBezTo>
                          <a:pt x="1196373" y="258078"/>
                          <a:pt x="815831" y="236071"/>
                          <a:pt x="612274" y="246737"/>
                        </a:cubicBezTo>
                        <a:cubicBezTo>
                          <a:pt x="408717" y="257403"/>
                          <a:pt x="214337" y="243773"/>
                          <a:pt x="0" y="246737"/>
                        </a:cubicBezTo>
                        <a:cubicBezTo>
                          <a:pt x="9943" y="163685"/>
                          <a:pt x="2618" y="76935"/>
                          <a:pt x="0" y="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DDC2BF9-CF08-F4A4-C081-3F4D20949416}"/>
              </a:ext>
            </a:extLst>
          </p:cNvPr>
          <p:cNvSpPr/>
          <p:nvPr/>
        </p:nvSpPr>
        <p:spPr>
          <a:xfrm>
            <a:off x="8024950" y="2459274"/>
            <a:ext cx="2695347" cy="54535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af-ZA" altLang="zh-CN"/>
              <a:t>OPENAI_API_KEY</a:t>
            </a:r>
            <a:endParaRPr lang="zh-CN" altLang="en-US"/>
          </a:p>
        </p:txBody>
      </p:sp>
      <p:sp>
        <p:nvSpPr>
          <p:cNvPr id="8" name="矩形 7">
            <a:extLst>
              <a:ext uri="{FF2B5EF4-FFF2-40B4-BE49-F238E27FC236}">
                <a16:creationId xmlns:a16="http://schemas.microsoft.com/office/drawing/2014/main" id="{D0DF108E-C1D4-2A8C-F5F3-DA97A85AE8FA}"/>
              </a:ext>
            </a:extLst>
          </p:cNvPr>
          <p:cNvSpPr/>
          <p:nvPr/>
        </p:nvSpPr>
        <p:spPr>
          <a:xfrm>
            <a:off x="8024951" y="3853376"/>
            <a:ext cx="2695347" cy="5453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af-ZA" altLang="zh-CN"/>
              <a:t>DASHSCOPE_API_KEY</a:t>
            </a:r>
            <a:endParaRPr lang="zh-CN" altLang="en-US"/>
          </a:p>
        </p:txBody>
      </p:sp>
      <p:sp>
        <p:nvSpPr>
          <p:cNvPr id="9" name="文本框 8">
            <a:extLst>
              <a:ext uri="{FF2B5EF4-FFF2-40B4-BE49-F238E27FC236}">
                <a16:creationId xmlns:a16="http://schemas.microsoft.com/office/drawing/2014/main" id="{AC3BB8BC-E883-7DB4-7996-67035C5C465A}"/>
              </a:ext>
            </a:extLst>
          </p:cNvPr>
          <p:cNvSpPr txBox="1"/>
          <p:nvPr/>
        </p:nvSpPr>
        <p:spPr>
          <a:xfrm>
            <a:off x="7933767" y="3022582"/>
            <a:ext cx="2877711" cy="338554"/>
          </a:xfrm>
          <a:prstGeom prst="rect">
            <a:avLst/>
          </a:prstGeom>
          <a:noFill/>
        </p:spPr>
        <p:txBody>
          <a:bodyPr wrap="none" rtlCol="0">
            <a:spAutoFit/>
          </a:bodyPr>
          <a:lstStyle/>
          <a:p>
            <a:r>
              <a:rPr lang="zh-CN" altLang="en-US" sz="1600" dirty="0">
                <a:latin typeface="JetBrains Mono" panose="02000009000000000000" pitchFamily="49" charset="0"/>
                <a:ea typeface="阿里巴巴普惠体" panose="00020600040101010101" pitchFamily="18" charset="-122"/>
              </a:rPr>
              <a:t>用于</a:t>
            </a:r>
            <a:r>
              <a:rPr lang="en-US" altLang="zh-CN" sz="1600" dirty="0">
                <a:latin typeface="JetBrains Mono" panose="02000009000000000000" pitchFamily="49" charset="0"/>
                <a:ea typeface="阿里巴巴普惠体" panose="00020600040101010101" pitchFamily="18" charset="-122"/>
              </a:rPr>
              <a:t>openai</a:t>
            </a:r>
            <a:r>
              <a:rPr lang="zh-CN" altLang="en-US" sz="1600" dirty="0">
                <a:latin typeface="JetBrains Mono" panose="02000009000000000000" pitchFamily="49" charset="0"/>
                <a:ea typeface="阿里巴巴普惠体" panose="00020600040101010101" pitchFamily="18" charset="-122"/>
              </a:rPr>
              <a:t>库，记录</a:t>
            </a:r>
            <a:r>
              <a:rPr lang="en-US" altLang="zh-CN" sz="1600" dirty="0">
                <a:latin typeface="JetBrains Mono" panose="02000009000000000000" pitchFamily="49" charset="0"/>
                <a:ea typeface="阿里巴巴普惠体" panose="00020600040101010101" pitchFamily="18" charset="-122"/>
              </a:rPr>
              <a:t>APIKEY</a:t>
            </a:r>
            <a:endParaRPr lang="zh-CN" altLang="en-US" sz="1600" dirty="0">
              <a:latin typeface="JetBrains Mono" panose="02000009000000000000" pitchFamily="49" charset="0"/>
              <a:ea typeface="阿里巴巴普惠体" panose="00020600040101010101" pitchFamily="18" charset="-122"/>
            </a:endParaRPr>
          </a:p>
        </p:txBody>
      </p:sp>
      <p:sp>
        <p:nvSpPr>
          <p:cNvPr id="10" name="文本框 9">
            <a:extLst>
              <a:ext uri="{FF2B5EF4-FFF2-40B4-BE49-F238E27FC236}">
                <a16:creationId xmlns:a16="http://schemas.microsoft.com/office/drawing/2014/main" id="{F570F382-92D5-03B2-3825-809873DDB3EB}"/>
              </a:ext>
            </a:extLst>
          </p:cNvPr>
          <p:cNvSpPr txBox="1"/>
          <p:nvPr/>
        </p:nvSpPr>
        <p:spPr>
          <a:xfrm>
            <a:off x="7815945" y="4416685"/>
            <a:ext cx="3113353" cy="338554"/>
          </a:xfrm>
          <a:prstGeom prst="rect">
            <a:avLst/>
          </a:prstGeom>
          <a:noFill/>
        </p:spPr>
        <p:txBody>
          <a:bodyPr wrap="none" rtlCol="0">
            <a:spAutoFit/>
          </a:bodyPr>
          <a:lstStyle/>
          <a:p>
            <a:pPr algn="ctr"/>
            <a:r>
              <a:rPr lang="zh-CN" altLang="en-US" sz="1600">
                <a:latin typeface="JetBrains Mono" panose="02000009000000000000" pitchFamily="49" charset="0"/>
                <a:ea typeface="阿里巴巴普惠体" panose="00020600040101010101" pitchFamily="18" charset="-122"/>
              </a:rPr>
              <a:t>用于</a:t>
            </a:r>
            <a:r>
              <a:rPr lang="en-US" altLang="zh-CN" sz="1600">
                <a:latin typeface="JetBrains Mono" panose="02000009000000000000" pitchFamily="49" charset="0"/>
                <a:ea typeface="阿里巴巴普惠体" panose="00020600040101010101" pitchFamily="18" charset="-122"/>
              </a:rPr>
              <a:t>langchain</a:t>
            </a:r>
            <a:r>
              <a:rPr lang="zh-CN" altLang="en-US" sz="1600">
                <a:latin typeface="JetBrains Mono" panose="02000009000000000000" pitchFamily="49" charset="0"/>
                <a:ea typeface="阿里巴巴普惠体" panose="00020600040101010101" pitchFamily="18" charset="-122"/>
              </a:rPr>
              <a:t>库（后续学习）</a:t>
            </a:r>
          </a:p>
        </p:txBody>
      </p:sp>
    </p:spTree>
    <p:extLst>
      <p:ext uri="{BB962C8B-B14F-4D97-AF65-F5344CB8AC3E}">
        <p14:creationId xmlns:p14="http://schemas.microsoft.com/office/powerpoint/2010/main" val="3505016298"/>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9790B-D4DE-D78F-4D6C-18FEB1851DC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494E1CC-0E2A-41C8-B701-60ACE73FA7ED}"/>
              </a:ext>
            </a:extLst>
          </p:cNvPr>
          <p:cNvSpPr>
            <a:spLocks noGrp="1"/>
          </p:cNvSpPr>
          <p:nvPr>
            <p:ph type="body" sz="quarter" idx="10"/>
          </p:nvPr>
        </p:nvSpPr>
        <p:spPr>
          <a:xfrm>
            <a:off x="5265090" y="1737082"/>
            <a:ext cx="6519542" cy="3384550"/>
          </a:xfrm>
        </p:spPr>
        <p:txBody>
          <a:bodyPr/>
          <a:lstStyle/>
          <a:p>
            <a:r>
              <a:rPr lang="zh-CN" altLang="en-US" dirty="0">
                <a:solidFill>
                  <a:schemeClr val="tx1">
                    <a:lumMod val="85000"/>
                    <a:lumOff val="15000"/>
                  </a:schemeClr>
                </a:solidFill>
              </a:rPr>
              <a:t>将</a:t>
            </a:r>
            <a:r>
              <a:rPr lang="en-US" altLang="zh-CN" dirty="0">
                <a:solidFill>
                  <a:schemeClr val="tx1">
                    <a:lumMod val="85000"/>
                    <a:lumOff val="15000"/>
                  </a:schemeClr>
                </a:solidFill>
              </a:rPr>
              <a:t>APIKEY</a:t>
            </a:r>
            <a:r>
              <a:rPr lang="zh-CN" altLang="en-US" dirty="0">
                <a:solidFill>
                  <a:schemeClr val="tx1">
                    <a:lumMod val="85000"/>
                    <a:lumOff val="15000"/>
                  </a:schemeClr>
                </a:solidFill>
              </a:rPr>
              <a:t>暴露在代码中是不合理的</a:t>
            </a:r>
            <a:endParaRPr lang="en-US" altLang="zh-CN" dirty="0">
              <a:solidFill>
                <a:schemeClr val="tx1">
                  <a:lumMod val="85000"/>
                  <a:lumOff val="15000"/>
                </a:schemeClr>
              </a:solidFill>
            </a:endParaRPr>
          </a:p>
          <a:p>
            <a:r>
              <a:rPr lang="zh-CN" altLang="en-US" dirty="0">
                <a:solidFill>
                  <a:schemeClr val="tx1">
                    <a:lumMod val="85000"/>
                    <a:lumOff val="15000"/>
                  </a:schemeClr>
                </a:solidFill>
              </a:rPr>
              <a:t>可以通过环境变量：</a:t>
            </a:r>
            <a:r>
              <a:rPr lang="en-US" altLang="zh-CN" dirty="0">
                <a:solidFill>
                  <a:schemeClr val="tx1">
                    <a:lumMod val="85000"/>
                    <a:lumOff val="15000"/>
                  </a:schemeClr>
                </a:solidFill>
                <a:highlight>
                  <a:srgbClr val="C0C0C0"/>
                </a:highlight>
              </a:rPr>
              <a:t>OPENAI_API_KEY</a:t>
            </a:r>
            <a:r>
              <a:rPr lang="zh-CN" altLang="en-US" dirty="0">
                <a:solidFill>
                  <a:schemeClr val="tx1">
                    <a:lumMod val="85000"/>
                    <a:lumOff val="15000"/>
                  </a:schemeClr>
                </a:solidFill>
              </a:rPr>
              <a:t>和</a:t>
            </a:r>
            <a:r>
              <a:rPr lang="af-ZA" altLang="zh-CN" dirty="0">
                <a:solidFill>
                  <a:schemeClr val="tx1">
                    <a:lumMod val="85000"/>
                    <a:lumOff val="15000"/>
                  </a:schemeClr>
                </a:solidFill>
                <a:highlight>
                  <a:srgbClr val="C0C0C0"/>
                </a:highlight>
              </a:rPr>
              <a:t>DASHSCOPE_API_KEY</a:t>
            </a:r>
            <a:r>
              <a:rPr lang="zh-CN" altLang="en-US" dirty="0">
                <a:solidFill>
                  <a:schemeClr val="tx1">
                    <a:lumMod val="85000"/>
                    <a:lumOff val="15000"/>
                  </a:schemeClr>
                </a:solidFill>
              </a:rPr>
              <a:t>记录值，代码会自动读取变量从而获取值</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en-US" altLang="zh-CN" dirty="0">
                <a:solidFill>
                  <a:schemeClr val="tx1">
                    <a:lumMod val="85000"/>
                    <a:lumOff val="15000"/>
                  </a:schemeClr>
                </a:solidFill>
              </a:rPr>
              <a:t>Windows</a:t>
            </a:r>
            <a:r>
              <a:rPr lang="zh-CN" altLang="en-US" dirty="0">
                <a:solidFill>
                  <a:schemeClr val="tx1">
                    <a:lumMod val="85000"/>
                    <a:lumOff val="15000"/>
                  </a:schemeClr>
                </a:solidFill>
              </a:rPr>
              <a:t>系统通过图形化界面配置环境变量</a:t>
            </a:r>
            <a:endParaRPr lang="en-US" altLang="zh-CN" dirty="0">
              <a:solidFill>
                <a:schemeClr val="tx1">
                  <a:lumMod val="85000"/>
                  <a:lumOff val="15000"/>
                </a:schemeClr>
              </a:solidFill>
            </a:endParaRPr>
          </a:p>
          <a:p>
            <a:r>
              <a:rPr lang="en-US" altLang="zh-CN" dirty="0">
                <a:solidFill>
                  <a:schemeClr val="tx1">
                    <a:lumMod val="85000"/>
                    <a:lumOff val="15000"/>
                  </a:schemeClr>
                </a:solidFill>
              </a:rPr>
              <a:t>Mac</a:t>
            </a:r>
            <a:r>
              <a:rPr lang="zh-CN" altLang="en-US" dirty="0">
                <a:solidFill>
                  <a:schemeClr val="tx1">
                    <a:lumMod val="85000"/>
                    <a:lumOff val="15000"/>
                  </a:schemeClr>
                </a:solidFill>
              </a:rPr>
              <a:t>系统在终端内修改 </a:t>
            </a:r>
            <a:r>
              <a:rPr lang="en-US" altLang="zh-CN" dirty="0">
                <a:solidFill>
                  <a:schemeClr val="tx1">
                    <a:lumMod val="85000"/>
                    <a:lumOff val="15000"/>
                  </a:schemeClr>
                </a:solidFill>
              </a:rPr>
              <a:t>.</a:t>
            </a:r>
            <a:r>
              <a:rPr lang="en-US" altLang="zh-CN" dirty="0" err="1">
                <a:solidFill>
                  <a:schemeClr val="tx1">
                    <a:lumMod val="85000"/>
                    <a:lumOff val="15000"/>
                  </a:schemeClr>
                </a:solidFill>
              </a:rPr>
              <a:t>zshrc</a:t>
            </a:r>
            <a:r>
              <a:rPr lang="en-US" altLang="zh-CN" dirty="0">
                <a:solidFill>
                  <a:schemeClr val="tx1">
                    <a:lumMod val="85000"/>
                    <a:lumOff val="15000"/>
                  </a:schemeClr>
                </a:solidFill>
              </a:rPr>
              <a:t> </a:t>
            </a:r>
            <a:r>
              <a:rPr lang="zh-CN" altLang="en-US" dirty="0">
                <a:solidFill>
                  <a:schemeClr val="tx1">
                    <a:lumMod val="85000"/>
                    <a:lumOff val="15000"/>
                  </a:schemeClr>
                </a:solidFill>
              </a:rPr>
              <a:t>文件添加环境变量</a:t>
            </a:r>
            <a:endParaRPr lang="en-US" altLang="zh-CN" dirty="0">
              <a:solidFill>
                <a:schemeClr val="tx1">
                  <a:lumMod val="85000"/>
                  <a:lumOff val="15000"/>
                </a:schemeClr>
              </a:solidFill>
            </a:endParaRPr>
          </a:p>
          <a:p>
            <a:pPr lvl="1"/>
            <a:r>
              <a:rPr lang="en-US" altLang="zh-CN" sz="1600" i="1" dirty="0">
                <a:solidFill>
                  <a:schemeClr val="tx1">
                    <a:lumMod val="85000"/>
                    <a:lumOff val="15000"/>
                  </a:schemeClr>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export </a:t>
            </a:r>
            <a:r>
              <a:rPr lang="af-ZA" altLang="zh-CN" sz="1600" i="1" dirty="0">
                <a:solidFill>
                  <a:schemeClr val="tx1">
                    <a:lumMod val="85000"/>
                    <a:lumOff val="15000"/>
                  </a:schemeClr>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OPENAI_API_KEY=xxx</a:t>
            </a:r>
            <a:endParaRPr lang="en-US" altLang="zh-CN" sz="1600" i="1" dirty="0">
              <a:solidFill>
                <a:schemeClr val="tx1">
                  <a:lumMod val="85000"/>
                  <a:lumOff val="15000"/>
                </a:schemeClr>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endParaRPr>
          </a:p>
          <a:p>
            <a:pPr lvl="1"/>
            <a:r>
              <a:rPr lang="en-US" altLang="zh-CN" sz="1600" i="1" dirty="0">
                <a:solidFill>
                  <a:schemeClr val="tx1">
                    <a:lumMod val="85000"/>
                    <a:lumOff val="15000"/>
                  </a:schemeClr>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export </a:t>
            </a:r>
            <a:r>
              <a:rPr lang="af-ZA" altLang="zh-CN" sz="1600" i="1" dirty="0">
                <a:solidFill>
                  <a:schemeClr val="tx1">
                    <a:lumMod val="85000"/>
                    <a:lumOff val="15000"/>
                  </a:schemeClr>
                </a:solidFill>
                <a:highlight>
                  <a:srgbClr val="C0C0C0"/>
                </a:highlight>
                <a:latin typeface="JetBrains Mono" panose="02000009000000000000" pitchFamily="49" charset="0"/>
                <a:ea typeface="JetBrains Mono" panose="02000009000000000000" pitchFamily="49" charset="0"/>
                <a:cs typeface="JetBrains Mono" panose="02000009000000000000" pitchFamily="49" charset="0"/>
              </a:rPr>
              <a:t>DASHSCOPE_API_KEY=xxx</a:t>
            </a:r>
          </a:p>
          <a:p>
            <a:r>
              <a:rPr lang="zh-CN" altLang="en-US" dirty="0">
                <a:solidFill>
                  <a:schemeClr val="tx1">
                    <a:lumMod val="85000"/>
                    <a:lumOff val="15000"/>
                  </a:schemeClr>
                </a:solidFill>
              </a:rPr>
              <a:t>配置完成后，重启</a:t>
            </a:r>
            <a:r>
              <a:rPr lang="en-US" altLang="zh-CN" dirty="0">
                <a:solidFill>
                  <a:schemeClr val="tx1">
                    <a:lumMod val="85000"/>
                    <a:lumOff val="15000"/>
                  </a:schemeClr>
                </a:solidFill>
              </a:rPr>
              <a:t>PyCharm</a:t>
            </a:r>
            <a:r>
              <a:rPr lang="zh-CN" altLang="en-US" dirty="0">
                <a:solidFill>
                  <a:schemeClr val="tx1">
                    <a:lumMod val="85000"/>
                    <a:lumOff val="15000"/>
                  </a:schemeClr>
                </a:solidFill>
              </a:rPr>
              <a:t>生效（如不生效可以重启电脑）</a:t>
            </a:r>
            <a:endParaRPr lang="af-ZA" altLang="zh-CN" dirty="0">
              <a:solidFill>
                <a:schemeClr val="tx1">
                  <a:lumMod val="85000"/>
                  <a:lumOff val="15000"/>
                </a:schemeClr>
              </a:solidFill>
            </a:endParaRPr>
          </a:p>
        </p:txBody>
      </p:sp>
    </p:spTree>
    <p:extLst>
      <p:ext uri="{BB962C8B-B14F-4D97-AF65-F5344CB8AC3E}">
        <p14:creationId xmlns:p14="http://schemas.microsoft.com/office/powerpoint/2010/main" val="1129474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42E2C-BFEA-B805-A4DF-EE42007F0D98}"/>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AEBC7438-E222-71AC-733C-4F0BFC83E9E7}"/>
              </a:ext>
            </a:extLst>
          </p:cNvPr>
          <p:cNvSpPr>
            <a:spLocks noGrp="1"/>
          </p:cNvSpPr>
          <p:nvPr>
            <p:ph type="body" sz="quarter" idx="11"/>
          </p:nvPr>
        </p:nvSpPr>
        <p:spPr>
          <a:xfrm>
            <a:off x="6456045" y="2924810"/>
            <a:ext cx="5396230" cy="1021080"/>
          </a:xfrm>
        </p:spPr>
        <p:txBody>
          <a:bodyPr/>
          <a:lstStyle/>
          <a:p>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Ollama</a:t>
            </a:r>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简介</a:t>
            </a:r>
            <a:endPar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F8BC13E8-3DF3-EA0E-62E5-BA347DEB9D13}"/>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前置准备</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7" name="文本占位符 4">
            <a:extLst>
              <a:ext uri="{FF2B5EF4-FFF2-40B4-BE49-F238E27FC236}">
                <a16:creationId xmlns:a16="http://schemas.microsoft.com/office/drawing/2014/main" id="{C26FF3F5-23BA-7608-93AC-389D24317F6B}"/>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45EEF760-A237-A3F8-5598-55A84DB073C5}"/>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1309331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18D74-E0DB-604A-8CB6-0977FC9BEFE7}"/>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47BD6B9-4DE9-4CB9-D720-3435823EE6A5}"/>
              </a:ext>
            </a:extLst>
          </p:cNvPr>
          <p:cNvSpPr>
            <a:spLocks noGrp="1"/>
          </p:cNvSpPr>
          <p:nvPr>
            <p:ph type="body" sz="quarter" idx="10"/>
          </p:nvPr>
        </p:nvSpPr>
        <p:spPr/>
        <p:txBody>
          <a:bodyPr/>
          <a:lstStyle/>
          <a:p>
            <a:r>
              <a:rPr lang="en-US" altLang="zh-CN">
                <a:solidFill>
                  <a:schemeClr val="tx1">
                    <a:lumMod val="85000"/>
                    <a:lumOff val="15000"/>
                  </a:schemeClr>
                </a:solidFill>
              </a:rPr>
              <a:t>Ollama</a:t>
            </a:r>
            <a:r>
              <a:rPr lang="zh-CN" altLang="en-US">
                <a:solidFill>
                  <a:schemeClr val="tx1">
                    <a:lumMod val="85000"/>
                    <a:lumOff val="15000"/>
                  </a:schemeClr>
                </a:solidFill>
              </a:rPr>
              <a:t>简介</a:t>
            </a:r>
            <a:endParaRPr lang="zh-CN" altLang="en-US" dirty="0">
              <a:solidFill>
                <a:schemeClr val="tx1">
                  <a:lumMod val="85000"/>
                  <a:lumOff val="15000"/>
                </a:schemeClr>
              </a:solidFill>
            </a:endParaRPr>
          </a:p>
        </p:txBody>
      </p:sp>
      <p:sp>
        <p:nvSpPr>
          <p:cNvPr id="5" name="文本占位符 4">
            <a:extLst>
              <a:ext uri="{FF2B5EF4-FFF2-40B4-BE49-F238E27FC236}">
                <a16:creationId xmlns:a16="http://schemas.microsoft.com/office/drawing/2014/main" id="{6CB25203-A0A7-A11E-F12A-740541EDB8E6}"/>
              </a:ext>
            </a:extLst>
          </p:cNvPr>
          <p:cNvSpPr>
            <a:spLocks noGrp="1"/>
          </p:cNvSpPr>
          <p:nvPr>
            <p:ph type="body" sz="quarter" idx="11"/>
          </p:nvPr>
        </p:nvSpPr>
        <p:spPr>
          <a:xfrm>
            <a:off x="479425" y="1124744"/>
            <a:ext cx="7632799" cy="3744416"/>
          </a:xfrm>
        </p:spPr>
        <p:txBody>
          <a:bodyPr/>
          <a:lstStyle/>
          <a:p>
            <a:r>
              <a:rPr lang="zh-CN" altLang="en-US" sz="1600">
                <a:solidFill>
                  <a:schemeClr val="tx1">
                    <a:lumMod val="85000"/>
                    <a:lumOff val="15000"/>
                  </a:schemeClr>
                </a:solidFill>
              </a:rPr>
              <a:t>为了避免未来阿里云免费额度到期或不提供免费活动导致的无法开发，课程额外补充：</a:t>
            </a:r>
            <a:endParaRPr lang="en-US" altLang="zh-CN" sz="1600">
              <a:solidFill>
                <a:schemeClr val="tx1">
                  <a:lumMod val="85000"/>
                  <a:lumOff val="15000"/>
                </a:schemeClr>
              </a:solidFill>
            </a:endParaRPr>
          </a:p>
          <a:p>
            <a:r>
              <a:rPr lang="zh-CN" altLang="en-US" sz="1600">
                <a:solidFill>
                  <a:schemeClr val="tx1">
                    <a:lumMod val="85000"/>
                    <a:lumOff val="15000"/>
                  </a:schemeClr>
                </a:solidFill>
              </a:rPr>
              <a:t>基于</a:t>
            </a:r>
            <a:r>
              <a:rPr lang="en-US" altLang="zh-CN" sz="1600">
                <a:solidFill>
                  <a:schemeClr val="tx1">
                    <a:lumMod val="85000"/>
                    <a:lumOff val="15000"/>
                  </a:schemeClr>
                </a:solidFill>
              </a:rPr>
              <a:t>Ollama</a:t>
            </a:r>
            <a:r>
              <a:rPr lang="zh-CN" altLang="en-US" sz="1600">
                <a:solidFill>
                  <a:schemeClr val="tx1">
                    <a:lumMod val="85000"/>
                    <a:lumOff val="15000"/>
                  </a:schemeClr>
                </a:solidFill>
              </a:rPr>
              <a:t>部署本地模型，供代码调用。</a:t>
            </a:r>
            <a:endParaRPr lang="en-US" altLang="zh-CN" sz="1600">
              <a:solidFill>
                <a:schemeClr val="tx1">
                  <a:lumMod val="85000"/>
                  <a:lumOff val="15000"/>
                </a:schemeClr>
              </a:solidFill>
            </a:endParaRPr>
          </a:p>
          <a:p>
            <a:r>
              <a:rPr lang="en-US" altLang="zh-CN" sz="1400" i="1">
                <a:solidFill>
                  <a:srgbClr val="C00000"/>
                </a:solidFill>
              </a:rPr>
              <a:t>PS</a:t>
            </a:r>
            <a:r>
              <a:rPr lang="zh-CN" altLang="en-US" sz="1400" i="1">
                <a:solidFill>
                  <a:srgbClr val="C00000"/>
                </a:solidFill>
              </a:rPr>
              <a:t>：此为备用方案，课程主体还是基于阿里云百炼平台做开发。</a:t>
            </a:r>
            <a:endParaRPr lang="en-US" altLang="zh-CN" sz="1400" i="1">
              <a:solidFill>
                <a:srgbClr val="C00000"/>
              </a:solidFill>
            </a:endParaRPr>
          </a:p>
          <a:p>
            <a:endParaRPr lang="en-US" altLang="zh-CN" sz="1600">
              <a:solidFill>
                <a:schemeClr val="tx1">
                  <a:lumMod val="85000"/>
                  <a:lumOff val="15000"/>
                </a:schemeClr>
              </a:solidFill>
            </a:endParaRPr>
          </a:p>
          <a:p>
            <a:r>
              <a:rPr lang="en-US" altLang="zh-CN" sz="1600">
                <a:solidFill>
                  <a:schemeClr val="tx1">
                    <a:lumMod val="85000"/>
                    <a:lumOff val="15000"/>
                  </a:schemeClr>
                </a:solidFill>
              </a:rPr>
              <a:t>ollama</a:t>
            </a:r>
            <a:r>
              <a:rPr lang="zh-CN" altLang="en-US" sz="1600">
                <a:solidFill>
                  <a:schemeClr val="tx1">
                    <a:lumMod val="85000"/>
                    <a:lumOff val="15000"/>
                  </a:schemeClr>
                </a:solidFill>
              </a:rPr>
              <a:t>：是一款旨在简化大型语言模型本地部署和运行过程的开源软件。</a:t>
            </a:r>
          </a:p>
          <a:p>
            <a:endParaRPr lang="en-US" altLang="zh-CN" sz="1600">
              <a:solidFill>
                <a:schemeClr val="tx1">
                  <a:lumMod val="85000"/>
                  <a:lumOff val="15000"/>
                </a:schemeClr>
              </a:solidFill>
            </a:endParaRPr>
          </a:p>
          <a:p>
            <a:pPr marL="285750" indent="-285750">
              <a:buFont typeface="Arial" panose="020B0604020202020204" pitchFamily="34" charset="0"/>
              <a:buChar char="•"/>
            </a:pPr>
            <a:r>
              <a:rPr lang="en-US" altLang="zh-CN" sz="1600">
                <a:solidFill>
                  <a:schemeClr val="tx1">
                    <a:lumMod val="85000"/>
                    <a:lumOff val="15000"/>
                  </a:schemeClr>
                </a:solidFill>
              </a:rPr>
              <a:t>ollama</a:t>
            </a:r>
            <a:r>
              <a:rPr lang="zh-CN" altLang="en-US" sz="1600">
                <a:solidFill>
                  <a:schemeClr val="tx1">
                    <a:lumMod val="85000"/>
                    <a:lumOff val="15000"/>
                  </a:schemeClr>
                </a:solidFill>
              </a:rPr>
              <a:t>提供了一个轻量级、易于扩展的框架，让开发者能够在本地机器上轻松构建和管理</a:t>
            </a:r>
            <a:r>
              <a:rPr lang="en-US" altLang="zh-CN" sz="1600">
                <a:solidFill>
                  <a:schemeClr val="tx1">
                    <a:lumMod val="85000"/>
                    <a:lumOff val="15000"/>
                  </a:schemeClr>
                </a:solidFill>
              </a:rPr>
              <a:t>LLMs</a:t>
            </a:r>
            <a:r>
              <a:rPr lang="zh-CN" altLang="en-US" sz="1600">
                <a:solidFill>
                  <a:schemeClr val="tx1">
                    <a:lumMod val="85000"/>
                    <a:lumOff val="15000"/>
                  </a:schemeClr>
                </a:solidFill>
              </a:rPr>
              <a:t>（大型语言模型）</a:t>
            </a:r>
          </a:p>
          <a:p>
            <a:pPr marL="285750" indent="-285750">
              <a:buFont typeface="Arial" panose="020B0604020202020204" pitchFamily="34" charset="0"/>
              <a:buChar char="•"/>
            </a:pPr>
            <a:r>
              <a:rPr lang="zh-CN" altLang="en-US" sz="1600">
                <a:solidFill>
                  <a:schemeClr val="tx1">
                    <a:lumMod val="85000"/>
                    <a:lumOff val="15000"/>
                  </a:schemeClr>
                </a:solidFill>
              </a:rPr>
              <a:t>通过</a:t>
            </a:r>
            <a:r>
              <a:rPr lang="en-US" altLang="zh-CN" sz="1600">
                <a:solidFill>
                  <a:schemeClr val="tx1">
                    <a:lumMod val="85000"/>
                    <a:lumOff val="15000"/>
                  </a:schemeClr>
                </a:solidFill>
              </a:rPr>
              <a:t>ollama</a:t>
            </a:r>
            <a:r>
              <a:rPr lang="zh-CN" altLang="en-US" sz="1600">
                <a:solidFill>
                  <a:schemeClr val="tx1">
                    <a:lumMod val="85000"/>
                    <a:lumOff val="15000"/>
                  </a:schemeClr>
                </a:solidFill>
              </a:rPr>
              <a:t>，开发者可以导入和定制自己的模型，无需关注复杂的底层实现细节。</a:t>
            </a:r>
          </a:p>
          <a:p>
            <a:pPr marL="285750" indent="-285750">
              <a:buFont typeface="Arial" panose="020B0604020202020204" pitchFamily="34" charset="0"/>
              <a:buChar char="•"/>
            </a:pPr>
            <a:r>
              <a:rPr lang="zh-CN" altLang="en-US" sz="1600">
                <a:solidFill>
                  <a:schemeClr val="tx1">
                    <a:lumMod val="85000"/>
                    <a:lumOff val="15000"/>
                  </a:schemeClr>
                </a:solidFill>
              </a:rPr>
              <a:t>网址：</a:t>
            </a:r>
            <a:r>
              <a:rPr lang="en-US" altLang="zh-CN" sz="1600">
                <a:solidFill>
                  <a:schemeClr val="tx1">
                    <a:lumMod val="85000"/>
                    <a:lumOff val="15000"/>
                  </a:schemeClr>
                </a:solidFill>
                <a:hlinkClick r:id="rId2"/>
              </a:rPr>
              <a:t>https://ollama.com</a:t>
            </a:r>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r>
              <a:rPr lang="zh-CN" altLang="en-US" sz="1600">
                <a:solidFill>
                  <a:schemeClr val="tx1">
                    <a:lumMod val="85000"/>
                    <a:lumOff val="15000"/>
                  </a:schemeClr>
                </a:solidFill>
              </a:rPr>
              <a:t>简单来说可以认为是阿里云百炼平台的本地版，在自己电脑上部署和运行大模型，由自己电脑的硬件提供算力支撑模型运行。</a:t>
            </a:r>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p:txBody>
      </p:sp>
      <p:pic>
        <p:nvPicPr>
          <p:cNvPr id="4" name="图片 3" descr="图片包含 圆圈&#10;&#10;AI 生成的内容可能不正确。">
            <a:extLst>
              <a:ext uri="{FF2B5EF4-FFF2-40B4-BE49-F238E27FC236}">
                <a16:creationId xmlns:a16="http://schemas.microsoft.com/office/drawing/2014/main" id="{AA4DA7D6-E6E0-4A5B-EFD8-AB3F8E3E0573}"/>
              </a:ext>
            </a:extLst>
          </p:cNvPr>
          <p:cNvPicPr>
            <a:picLocks noChangeAspect="1"/>
          </p:cNvPicPr>
          <p:nvPr/>
        </p:nvPicPr>
        <p:blipFill>
          <a:blip r:embed="rId3"/>
          <a:stretch>
            <a:fillRect/>
          </a:stretch>
        </p:blipFill>
        <p:spPr>
          <a:xfrm>
            <a:off x="8616280" y="1145231"/>
            <a:ext cx="2687936" cy="5153004"/>
          </a:xfrm>
          <a:prstGeom prst="rect">
            <a:avLst/>
          </a:prstGeom>
        </p:spPr>
      </p:pic>
    </p:spTree>
    <p:extLst>
      <p:ext uri="{BB962C8B-B14F-4D97-AF65-F5344CB8AC3E}">
        <p14:creationId xmlns:p14="http://schemas.microsoft.com/office/powerpoint/2010/main" val="2787868814"/>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BCD77-A967-E32E-51B8-D1DED777E4A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A11E15B-4B38-F776-D245-E6A0C21C8C72}"/>
              </a:ext>
            </a:extLst>
          </p:cNvPr>
          <p:cNvSpPr>
            <a:spLocks noGrp="1"/>
          </p:cNvSpPr>
          <p:nvPr>
            <p:ph type="body" sz="quarter" idx="10"/>
          </p:nvPr>
        </p:nvSpPr>
        <p:spPr/>
        <p:txBody>
          <a:bodyPr/>
          <a:lstStyle/>
          <a:p>
            <a:r>
              <a:rPr lang="en-US" altLang="zh-CN">
                <a:solidFill>
                  <a:schemeClr val="tx1">
                    <a:lumMod val="85000"/>
                    <a:lumOff val="15000"/>
                  </a:schemeClr>
                </a:solidFill>
              </a:rPr>
              <a:t>Ollama</a:t>
            </a:r>
            <a:r>
              <a:rPr lang="zh-CN" altLang="en-US">
                <a:solidFill>
                  <a:schemeClr val="tx1">
                    <a:lumMod val="85000"/>
                    <a:lumOff val="15000"/>
                  </a:schemeClr>
                </a:solidFill>
              </a:rPr>
              <a:t>模型库</a:t>
            </a:r>
            <a:endParaRPr lang="zh-CN" altLang="en-US" dirty="0">
              <a:solidFill>
                <a:schemeClr val="tx1">
                  <a:lumMod val="85000"/>
                  <a:lumOff val="15000"/>
                </a:schemeClr>
              </a:solidFill>
            </a:endParaRPr>
          </a:p>
        </p:txBody>
      </p:sp>
      <p:sp>
        <p:nvSpPr>
          <p:cNvPr id="5" name="文本占位符 4">
            <a:extLst>
              <a:ext uri="{FF2B5EF4-FFF2-40B4-BE49-F238E27FC236}">
                <a16:creationId xmlns:a16="http://schemas.microsoft.com/office/drawing/2014/main" id="{0272ECF0-D0EB-3FBF-33EC-7447FDFB1E70}"/>
              </a:ext>
            </a:extLst>
          </p:cNvPr>
          <p:cNvSpPr>
            <a:spLocks noGrp="1"/>
          </p:cNvSpPr>
          <p:nvPr>
            <p:ph type="body" sz="quarter" idx="11"/>
          </p:nvPr>
        </p:nvSpPr>
        <p:spPr>
          <a:xfrm>
            <a:off x="479425" y="1124744"/>
            <a:ext cx="6696695" cy="3744416"/>
          </a:xfrm>
        </p:spPr>
        <p:txBody>
          <a:bodyPr/>
          <a:lstStyle/>
          <a:p>
            <a:r>
              <a:rPr lang="en-US" altLang="zh-CN" sz="1600">
                <a:solidFill>
                  <a:schemeClr val="tx1">
                    <a:lumMod val="85000"/>
                    <a:lumOff val="15000"/>
                  </a:schemeClr>
                </a:solidFill>
              </a:rPr>
              <a:t>ollama </a:t>
            </a:r>
            <a:r>
              <a:rPr lang="zh-CN" altLang="en-US" sz="1600">
                <a:solidFill>
                  <a:schemeClr val="tx1">
                    <a:lumMod val="85000"/>
                    <a:lumOff val="15000"/>
                  </a:schemeClr>
                </a:solidFill>
              </a:rPr>
              <a:t>支持多种开源模型，涵盖文本生成、代码生成、多模态推理等场景。用户可以根据需求选择合适的模型，并通过简单的命令行操作在本地运行。</a:t>
            </a:r>
          </a:p>
          <a:p>
            <a:r>
              <a:rPr lang="en-US" altLang="zh-CN" sz="1600">
                <a:solidFill>
                  <a:schemeClr val="tx1">
                    <a:lumMod val="85000"/>
                    <a:lumOff val="15000"/>
                  </a:schemeClr>
                </a:solidFill>
              </a:rPr>
              <a:t>ollama </a:t>
            </a:r>
            <a:r>
              <a:rPr lang="zh-CN" altLang="en-US" sz="1600">
                <a:solidFill>
                  <a:schemeClr val="tx1">
                    <a:lumMod val="85000"/>
                    <a:lumOff val="15000"/>
                  </a:schemeClr>
                </a:solidFill>
              </a:rPr>
              <a:t>官方模型库</a:t>
            </a:r>
            <a:r>
              <a:rPr lang="en-US" altLang="zh-CN" sz="1600">
                <a:solidFill>
                  <a:schemeClr val="tx1">
                    <a:lumMod val="85000"/>
                    <a:lumOff val="15000"/>
                  </a:schemeClr>
                </a:solidFill>
              </a:rPr>
              <a:t>: https://ollama.com/library</a:t>
            </a:r>
          </a:p>
          <a:p>
            <a:endParaRPr lang="en-US" altLang="zh-CN" sz="1600">
              <a:solidFill>
                <a:schemeClr val="tx1">
                  <a:lumMod val="85000"/>
                  <a:lumOff val="15000"/>
                </a:schemeClr>
              </a:solidFill>
            </a:endParaRPr>
          </a:p>
        </p:txBody>
      </p:sp>
      <p:pic>
        <p:nvPicPr>
          <p:cNvPr id="7" name="图片 6">
            <a:extLst>
              <a:ext uri="{FF2B5EF4-FFF2-40B4-BE49-F238E27FC236}">
                <a16:creationId xmlns:a16="http://schemas.microsoft.com/office/drawing/2014/main" id="{9242C0BD-7791-C0C8-E5C9-0267604A2E1A}"/>
              </a:ext>
            </a:extLst>
          </p:cNvPr>
          <p:cNvPicPr>
            <a:picLocks noChangeAspect="1"/>
          </p:cNvPicPr>
          <p:nvPr/>
        </p:nvPicPr>
        <p:blipFill>
          <a:blip r:embed="rId2"/>
          <a:stretch>
            <a:fillRect/>
          </a:stretch>
        </p:blipFill>
        <p:spPr>
          <a:xfrm>
            <a:off x="623392" y="2348880"/>
            <a:ext cx="7671435" cy="3968115"/>
          </a:xfrm>
          <a:prstGeom prst="rect">
            <a:avLst/>
          </a:prstGeom>
        </p:spPr>
      </p:pic>
      <p:pic>
        <p:nvPicPr>
          <p:cNvPr id="9" name="图片 8">
            <a:extLst>
              <a:ext uri="{FF2B5EF4-FFF2-40B4-BE49-F238E27FC236}">
                <a16:creationId xmlns:a16="http://schemas.microsoft.com/office/drawing/2014/main" id="{C60A7CC9-BFB4-BE32-F923-BD9A7A467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9144" y="4427781"/>
            <a:ext cx="2132856" cy="2132856"/>
          </a:xfrm>
          <a:prstGeom prst="rect">
            <a:avLst/>
          </a:prstGeom>
        </p:spPr>
      </p:pic>
    </p:spTree>
    <p:extLst>
      <p:ext uri="{BB962C8B-B14F-4D97-AF65-F5344CB8AC3E}">
        <p14:creationId xmlns:p14="http://schemas.microsoft.com/office/powerpoint/2010/main" val="1450939427"/>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D0197-E225-BDE7-5603-77C0AEFD3ED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0DFBFD6-C531-367F-758D-67A925B37AE6}"/>
              </a:ext>
            </a:extLst>
          </p:cNvPr>
          <p:cNvSpPr>
            <a:spLocks noGrp="1"/>
          </p:cNvSpPr>
          <p:nvPr>
            <p:ph type="body" sz="quarter" idx="10"/>
          </p:nvPr>
        </p:nvSpPr>
        <p:spPr/>
        <p:txBody>
          <a:bodyPr/>
          <a:lstStyle/>
          <a:p>
            <a:r>
              <a:rPr lang="en-US" altLang="zh-CN">
                <a:solidFill>
                  <a:schemeClr val="tx1">
                    <a:lumMod val="85000"/>
                    <a:lumOff val="15000"/>
                  </a:schemeClr>
                </a:solidFill>
              </a:rPr>
              <a:t>Ollama</a:t>
            </a:r>
            <a:r>
              <a:rPr lang="zh-CN" altLang="en-US">
                <a:solidFill>
                  <a:schemeClr val="tx1">
                    <a:lumMod val="85000"/>
                    <a:lumOff val="15000"/>
                  </a:schemeClr>
                </a:solidFill>
              </a:rPr>
              <a:t>介绍</a:t>
            </a:r>
            <a:endParaRPr lang="zh-CN" altLang="en-US" dirty="0">
              <a:solidFill>
                <a:schemeClr val="tx1">
                  <a:lumMod val="85000"/>
                  <a:lumOff val="15000"/>
                </a:schemeClr>
              </a:solidFill>
            </a:endParaRPr>
          </a:p>
        </p:txBody>
      </p:sp>
      <p:sp>
        <p:nvSpPr>
          <p:cNvPr id="6" name="矩形 5">
            <a:extLst>
              <a:ext uri="{FF2B5EF4-FFF2-40B4-BE49-F238E27FC236}">
                <a16:creationId xmlns:a16="http://schemas.microsoft.com/office/drawing/2014/main" id="{5BD07FEC-3353-3C69-B639-4A8DD1CC6928}"/>
              </a:ext>
            </a:extLst>
          </p:cNvPr>
          <p:cNvSpPr/>
          <p:nvPr/>
        </p:nvSpPr>
        <p:spPr>
          <a:xfrm>
            <a:off x="1110297" y="1871663"/>
            <a:ext cx="3622040" cy="2998470"/>
          </a:xfrm>
          <a:prstGeom prst="rect">
            <a:avLst/>
          </a:prstGeom>
          <a:ln w="9525" cap="flat" cmpd="sng" algn="ctr">
            <a:solidFill>
              <a:prstClr val="black"/>
            </a:solidFill>
            <a:prstDash val="dash"/>
          </a:ln>
        </p:spPr>
        <p:style>
          <a:lnRef idx="0">
            <a:schemeClr val="accent3"/>
          </a:lnRef>
          <a:fillRef idx="0">
            <a:srgbClr val="FFFFFF"/>
          </a:fillRef>
          <a:effectRef idx="0">
            <a:srgbClr val="FFFFFF"/>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8" name="组合 7">
            <a:extLst>
              <a:ext uri="{FF2B5EF4-FFF2-40B4-BE49-F238E27FC236}">
                <a16:creationId xmlns:a16="http://schemas.microsoft.com/office/drawing/2014/main" id="{75FE3766-512C-51A0-5F1B-36B052762B2F}"/>
              </a:ext>
            </a:extLst>
          </p:cNvPr>
          <p:cNvGrpSpPr/>
          <p:nvPr/>
        </p:nvGrpSpPr>
        <p:grpSpPr>
          <a:xfrm>
            <a:off x="4471979" y="3932873"/>
            <a:ext cx="1069974" cy="1190037"/>
            <a:chOff x="11402" y="4153"/>
            <a:chExt cx="1476" cy="1642"/>
          </a:xfrm>
        </p:grpSpPr>
        <p:pic>
          <p:nvPicPr>
            <p:cNvPr id="16" name="图片 15">
              <a:extLst>
                <a:ext uri="{FF2B5EF4-FFF2-40B4-BE49-F238E27FC236}">
                  <a16:creationId xmlns:a16="http://schemas.microsoft.com/office/drawing/2014/main" id="{D1B4B3FB-F9AC-7C7C-7F55-70E907C5FC26}"/>
                </a:ext>
              </a:extLst>
            </p:cNvPr>
            <p:cNvPicPr/>
            <p:nvPr/>
          </p:nvPicPr>
          <p:blipFill>
            <a:blip r:embed="rId2"/>
            <a:stretch>
              <a:fillRect/>
            </a:stretch>
          </p:blipFill>
          <p:spPr>
            <a:xfrm>
              <a:off x="11699" y="4153"/>
              <a:ext cx="882" cy="1247"/>
            </a:xfrm>
            <a:prstGeom prst="rect">
              <a:avLst/>
            </a:prstGeom>
          </p:spPr>
        </p:pic>
        <p:sp>
          <p:nvSpPr>
            <p:cNvPr id="17" name="文本框 28">
              <a:extLst>
                <a:ext uri="{FF2B5EF4-FFF2-40B4-BE49-F238E27FC236}">
                  <a16:creationId xmlns:a16="http://schemas.microsoft.com/office/drawing/2014/main" id="{1A0478D2-CE23-A0E1-1D7A-1D65C2D5CE06}"/>
                </a:ext>
              </a:extLst>
            </p:cNvPr>
            <p:cNvSpPr txBox="1"/>
            <p:nvPr/>
          </p:nvSpPr>
          <p:spPr>
            <a:xfrm>
              <a:off x="11402" y="5446"/>
              <a:ext cx="1476" cy="34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sz="1050" dirty="0">
                  <a:solidFill>
                    <a:schemeClr val="tx1">
                      <a:lumMod val="65000"/>
                      <a:lumOff val="35000"/>
                    </a:schemeClr>
                  </a:solidFill>
                  <a:latin typeface="JetBrains Mono" panose="02000009000000000000" pitchFamily="49" charset="0"/>
                  <a:ea typeface="+mn-ea"/>
                  <a:cs typeface="JetBrains Mono" panose="02000009000000000000" pitchFamily="49" charset="0"/>
                </a:rPr>
                <a:t>Ollama</a:t>
              </a:r>
            </a:p>
          </p:txBody>
        </p:sp>
      </p:grpSp>
      <p:grpSp>
        <p:nvGrpSpPr>
          <p:cNvPr id="10" name="组合 9">
            <a:extLst>
              <a:ext uri="{FF2B5EF4-FFF2-40B4-BE49-F238E27FC236}">
                <a16:creationId xmlns:a16="http://schemas.microsoft.com/office/drawing/2014/main" id="{F19B4497-2BDF-D5AC-1FCB-3B8808693A3B}"/>
              </a:ext>
            </a:extLst>
          </p:cNvPr>
          <p:cNvGrpSpPr/>
          <p:nvPr/>
        </p:nvGrpSpPr>
        <p:grpSpPr>
          <a:xfrm>
            <a:off x="5940742" y="1628458"/>
            <a:ext cx="5140960" cy="1907540"/>
            <a:chOff x="9279" y="2680"/>
            <a:chExt cx="8096" cy="3004"/>
          </a:xfrm>
        </p:grpSpPr>
        <p:pic>
          <p:nvPicPr>
            <p:cNvPr id="14" name="图片 13">
              <a:extLst>
                <a:ext uri="{FF2B5EF4-FFF2-40B4-BE49-F238E27FC236}">
                  <a16:creationId xmlns:a16="http://schemas.microsoft.com/office/drawing/2014/main" id="{FCEB13D7-2330-6548-B091-5F55879B7B80}"/>
                </a:ext>
              </a:extLst>
            </p:cNvPr>
            <p:cNvPicPr>
              <a:picLocks noChangeAspect="1"/>
            </p:cNvPicPr>
            <p:nvPr/>
          </p:nvPicPr>
          <p:blipFill>
            <a:blip r:embed="rId3"/>
            <a:stretch>
              <a:fillRect/>
            </a:stretch>
          </p:blipFill>
          <p:spPr>
            <a:xfrm>
              <a:off x="9279" y="2680"/>
              <a:ext cx="8096" cy="2422"/>
            </a:xfrm>
            <a:prstGeom prst="rect">
              <a:avLst/>
            </a:prstGeom>
          </p:spPr>
        </p:pic>
        <p:sp>
          <p:nvSpPr>
            <p:cNvPr id="15" name="文本框 30">
              <a:extLst>
                <a:ext uri="{FF2B5EF4-FFF2-40B4-BE49-F238E27FC236}">
                  <a16:creationId xmlns:a16="http://schemas.microsoft.com/office/drawing/2014/main" id="{475797EB-A5C9-7E78-E14A-311F31433AE5}"/>
                </a:ext>
              </a:extLst>
            </p:cNvPr>
            <p:cNvSpPr txBox="1"/>
            <p:nvPr/>
          </p:nvSpPr>
          <p:spPr>
            <a:xfrm>
              <a:off x="10127" y="5201"/>
              <a:ext cx="6400" cy="48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zh-CN" altLang="en-US" sz="1400" dirty="0">
                  <a:solidFill>
                    <a:srgbClr val="000000"/>
                  </a:solidFill>
                  <a:latin typeface="阿里巴巴普惠体" panose="00020600040101010101" pitchFamily="18" charset="-122"/>
                  <a:ea typeface="阿里巴巴普惠体" panose="00020600040101010101" pitchFamily="18" charset="-122"/>
                </a:rPr>
                <a:t>命令行访问</a:t>
              </a:r>
            </a:p>
          </p:txBody>
        </p:sp>
      </p:grpSp>
      <p:grpSp>
        <p:nvGrpSpPr>
          <p:cNvPr id="11" name="组合 10">
            <a:extLst>
              <a:ext uri="{FF2B5EF4-FFF2-40B4-BE49-F238E27FC236}">
                <a16:creationId xmlns:a16="http://schemas.microsoft.com/office/drawing/2014/main" id="{17F8C0F7-601A-23D5-0689-EFCEBDFF7711}"/>
              </a:ext>
            </a:extLst>
          </p:cNvPr>
          <p:cNvGrpSpPr/>
          <p:nvPr/>
        </p:nvGrpSpPr>
        <p:grpSpPr>
          <a:xfrm>
            <a:off x="5940742" y="3845878"/>
            <a:ext cx="5140325" cy="1384300"/>
            <a:chOff x="9279" y="6172"/>
            <a:chExt cx="8095" cy="2180"/>
          </a:xfrm>
        </p:grpSpPr>
        <p:pic>
          <p:nvPicPr>
            <p:cNvPr id="12" name="图片 11">
              <a:extLst>
                <a:ext uri="{FF2B5EF4-FFF2-40B4-BE49-F238E27FC236}">
                  <a16:creationId xmlns:a16="http://schemas.microsoft.com/office/drawing/2014/main" id="{C64626A0-85BF-0C66-E213-CE995C8A56CD}"/>
                </a:ext>
              </a:extLst>
            </p:cNvPr>
            <p:cNvPicPr>
              <a:picLocks noChangeAspect="1"/>
            </p:cNvPicPr>
            <p:nvPr/>
          </p:nvPicPr>
          <p:blipFill>
            <a:blip r:embed="rId4"/>
            <a:stretch>
              <a:fillRect/>
            </a:stretch>
          </p:blipFill>
          <p:spPr>
            <a:xfrm>
              <a:off x="9279" y="6172"/>
              <a:ext cx="8095" cy="1613"/>
            </a:xfrm>
            <a:prstGeom prst="rect">
              <a:avLst/>
            </a:prstGeom>
          </p:spPr>
        </p:pic>
        <p:sp>
          <p:nvSpPr>
            <p:cNvPr id="13" name="文本框 33">
              <a:extLst>
                <a:ext uri="{FF2B5EF4-FFF2-40B4-BE49-F238E27FC236}">
                  <a16:creationId xmlns:a16="http://schemas.microsoft.com/office/drawing/2014/main" id="{57BF9AFC-8B24-353C-42D5-455B9AF6E6DD}"/>
                </a:ext>
              </a:extLst>
            </p:cNvPr>
            <p:cNvSpPr txBox="1"/>
            <p:nvPr/>
          </p:nvSpPr>
          <p:spPr>
            <a:xfrm>
              <a:off x="10127" y="7869"/>
              <a:ext cx="6400" cy="48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sz="1400" dirty="0">
                  <a:solidFill>
                    <a:srgbClr val="000000"/>
                  </a:solidFill>
                  <a:latin typeface="阿里巴巴普惠体" panose="00020600040101010101" pitchFamily="18" charset="-122"/>
                  <a:ea typeface="阿里巴巴普惠体" panose="00020600040101010101" pitchFamily="18" charset="-122"/>
                </a:rPr>
                <a:t>Restful API</a:t>
              </a:r>
              <a:r>
                <a:rPr lang="zh-CN" altLang="en-US" sz="1400" dirty="0">
                  <a:solidFill>
                    <a:srgbClr val="000000"/>
                  </a:solidFill>
                  <a:latin typeface="阿里巴巴普惠体" panose="00020600040101010101" pitchFamily="18" charset="-122"/>
                  <a:ea typeface="阿里巴巴普惠体" panose="00020600040101010101" pitchFamily="18" charset="-122"/>
                </a:rPr>
                <a:t>接口</a:t>
              </a:r>
            </a:p>
          </p:txBody>
        </p:sp>
      </p:grpSp>
      <p:grpSp>
        <p:nvGrpSpPr>
          <p:cNvPr id="18" name="组合 17">
            <a:extLst>
              <a:ext uri="{FF2B5EF4-FFF2-40B4-BE49-F238E27FC236}">
                <a16:creationId xmlns:a16="http://schemas.microsoft.com/office/drawing/2014/main" id="{53542EE1-8FE7-4726-A073-E1183E957DF0}"/>
              </a:ext>
            </a:extLst>
          </p:cNvPr>
          <p:cNvGrpSpPr/>
          <p:nvPr/>
        </p:nvGrpSpPr>
        <p:grpSpPr>
          <a:xfrm>
            <a:off x="240984" y="2061845"/>
            <a:ext cx="5471795" cy="2734310"/>
            <a:chOff x="156" y="4137"/>
            <a:chExt cx="8617" cy="4306"/>
          </a:xfrm>
        </p:grpSpPr>
        <p:grpSp>
          <p:nvGrpSpPr>
            <p:cNvPr id="19" name="组合 18">
              <a:extLst>
                <a:ext uri="{FF2B5EF4-FFF2-40B4-BE49-F238E27FC236}">
                  <a16:creationId xmlns:a16="http://schemas.microsoft.com/office/drawing/2014/main" id="{75096413-D80B-0AD6-349C-E22E9E037D92}"/>
                </a:ext>
              </a:extLst>
            </p:cNvPr>
            <p:cNvGrpSpPr/>
            <p:nvPr/>
          </p:nvGrpSpPr>
          <p:grpSpPr>
            <a:xfrm>
              <a:off x="1926" y="4137"/>
              <a:ext cx="1470" cy="1868"/>
              <a:chOff x="7048" y="4374"/>
              <a:chExt cx="1470" cy="1868"/>
            </a:xfrm>
          </p:grpSpPr>
          <p:sp>
            <p:nvSpPr>
              <p:cNvPr id="32" name="立方体 31">
                <a:extLst>
                  <a:ext uri="{FF2B5EF4-FFF2-40B4-BE49-F238E27FC236}">
                    <a16:creationId xmlns:a16="http://schemas.microsoft.com/office/drawing/2014/main" id="{2A5C9667-F69B-FA12-07FF-E98B1EC41E30}"/>
                  </a:ext>
                </a:extLst>
              </p:cNvPr>
              <p:cNvSpPr/>
              <p:nvPr/>
            </p:nvSpPr>
            <p:spPr>
              <a:xfrm>
                <a:off x="7048" y="4374"/>
                <a:ext cx="1470" cy="1470"/>
              </a:xfrm>
              <a:prstGeom prst="cube">
                <a:avLst/>
              </a:prstGeom>
              <a:solidFill>
                <a:schemeClr val="tx1">
                  <a:lumMod val="50000"/>
                  <a:lumOff val="50000"/>
                </a:schemeClr>
              </a:solidFill>
            </p:spPr>
            <p:style>
              <a:lnRef idx="0">
                <a:srgbClr val="FFFFFF"/>
              </a:lnRef>
              <a:fillRef idx="2">
                <a:prstClr val="black"/>
              </a:fillRef>
              <a:effectRef idx="1">
                <a:prstClr val="black"/>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gradFill>
                      <a:gsLst>
                        <a:gs pos="50410">
                          <a:srgbClr val="1F1F1F"/>
                        </a:gs>
                        <a:gs pos="0">
                          <a:srgbClr val="020202"/>
                        </a:gs>
                        <a:gs pos="100000">
                          <a:srgbClr val="424242"/>
                        </a:gs>
                      </a:gsLst>
                      <a:lin ang="5400000" scaled="1"/>
                    </a:gradFill>
                    <a:latin typeface="阿里巴巴普惠体" panose="00020600040101010101" pitchFamily="18" charset="-122"/>
                    <a:ea typeface="阿里巴巴普惠体" panose="00020600040101010101" pitchFamily="18" charset="-122"/>
                  </a:rPr>
                  <a:t>模型</a:t>
                </a:r>
              </a:p>
            </p:txBody>
          </p:sp>
          <p:sp>
            <p:nvSpPr>
              <p:cNvPr id="33" name="文本框 7">
                <a:extLst>
                  <a:ext uri="{FF2B5EF4-FFF2-40B4-BE49-F238E27FC236}">
                    <a16:creationId xmlns:a16="http://schemas.microsoft.com/office/drawing/2014/main" id="{5C760EE0-38C2-633F-B323-556383B4F6AF}"/>
                  </a:ext>
                </a:extLst>
              </p:cNvPr>
              <p:cNvSpPr txBox="1"/>
              <p:nvPr/>
            </p:nvSpPr>
            <p:spPr>
              <a:xfrm>
                <a:off x="7048" y="5844"/>
                <a:ext cx="1444" cy="39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50" b="1" dirty="0">
                    <a:solidFill>
                      <a:schemeClr val="tx1"/>
                    </a:solidFill>
                    <a:latin typeface="+mn-lt"/>
                    <a:ea typeface="+mn-ea"/>
                  </a:rPr>
                  <a:t>deepseek-r1</a:t>
                </a:r>
              </a:p>
            </p:txBody>
          </p:sp>
        </p:grpSp>
        <p:grpSp>
          <p:nvGrpSpPr>
            <p:cNvPr id="20" name="组合 19">
              <a:extLst>
                <a:ext uri="{FF2B5EF4-FFF2-40B4-BE49-F238E27FC236}">
                  <a16:creationId xmlns:a16="http://schemas.microsoft.com/office/drawing/2014/main" id="{1C9F2A2A-BA9E-8976-B46D-F0BB1240AB84}"/>
                </a:ext>
              </a:extLst>
            </p:cNvPr>
            <p:cNvGrpSpPr/>
            <p:nvPr/>
          </p:nvGrpSpPr>
          <p:grpSpPr>
            <a:xfrm>
              <a:off x="3743" y="4137"/>
              <a:ext cx="1470" cy="1868"/>
              <a:chOff x="7048" y="4374"/>
              <a:chExt cx="1470" cy="1868"/>
            </a:xfrm>
          </p:grpSpPr>
          <p:sp>
            <p:nvSpPr>
              <p:cNvPr id="30" name="立方体 29">
                <a:extLst>
                  <a:ext uri="{FF2B5EF4-FFF2-40B4-BE49-F238E27FC236}">
                    <a16:creationId xmlns:a16="http://schemas.microsoft.com/office/drawing/2014/main" id="{AA00478D-EB81-9BFC-E702-29BA8A4BAF2E}"/>
                  </a:ext>
                </a:extLst>
              </p:cNvPr>
              <p:cNvSpPr/>
              <p:nvPr/>
            </p:nvSpPr>
            <p:spPr>
              <a:xfrm>
                <a:off x="7048" y="4374"/>
                <a:ext cx="1470" cy="1470"/>
              </a:xfrm>
              <a:prstGeom prst="cube">
                <a:avLst/>
              </a:prstGeom>
            </p:spPr>
            <p:style>
              <a:lnRef idx="0">
                <a:srgbClr val="FFFFFF"/>
              </a:lnRef>
              <a:fillRef idx="2">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gradFill>
                      <a:gsLst>
                        <a:gs pos="50410">
                          <a:srgbClr val="1F1F1F"/>
                        </a:gs>
                        <a:gs pos="0">
                          <a:srgbClr val="020202"/>
                        </a:gs>
                        <a:gs pos="100000">
                          <a:srgbClr val="424242"/>
                        </a:gs>
                      </a:gsLst>
                      <a:lin ang="5400000" scaled="1"/>
                    </a:gradFill>
                    <a:latin typeface="阿里巴巴普惠体" panose="00020600040101010101" pitchFamily="18" charset="-122"/>
                    <a:ea typeface="阿里巴巴普惠体" panose="00020600040101010101" pitchFamily="18" charset="-122"/>
                  </a:rPr>
                  <a:t>模型</a:t>
                </a:r>
              </a:p>
            </p:txBody>
          </p:sp>
          <p:sp>
            <p:nvSpPr>
              <p:cNvPr id="31" name="文本框 12">
                <a:extLst>
                  <a:ext uri="{FF2B5EF4-FFF2-40B4-BE49-F238E27FC236}">
                    <a16:creationId xmlns:a16="http://schemas.microsoft.com/office/drawing/2014/main" id="{05AF48DD-83A7-F5A5-7DFB-E94B4A6D7A14}"/>
                  </a:ext>
                </a:extLst>
              </p:cNvPr>
              <p:cNvSpPr txBox="1"/>
              <p:nvPr/>
            </p:nvSpPr>
            <p:spPr>
              <a:xfrm>
                <a:off x="7048" y="5844"/>
                <a:ext cx="1444" cy="39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50" b="1" dirty="0">
                    <a:solidFill>
                      <a:schemeClr val="tx1"/>
                    </a:solidFill>
                    <a:latin typeface="+mn-lt"/>
                    <a:ea typeface="+mn-ea"/>
                  </a:rPr>
                  <a:t>qwen</a:t>
                </a:r>
              </a:p>
            </p:txBody>
          </p:sp>
        </p:grpSp>
        <p:sp>
          <p:nvSpPr>
            <p:cNvPr id="21" name="文本框 13">
              <a:extLst>
                <a:ext uri="{FF2B5EF4-FFF2-40B4-BE49-F238E27FC236}">
                  <a16:creationId xmlns:a16="http://schemas.microsoft.com/office/drawing/2014/main" id="{5C3D6A55-32EA-DCE7-5834-E45E37EFF7C2}"/>
                </a:ext>
              </a:extLst>
            </p:cNvPr>
            <p:cNvSpPr txBox="1"/>
            <p:nvPr/>
          </p:nvSpPr>
          <p:spPr>
            <a:xfrm>
              <a:off x="156" y="7863"/>
              <a:ext cx="8617" cy="5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zh-CN" altLang="en-US" dirty="0">
                  <a:solidFill>
                    <a:schemeClr val="tx1">
                      <a:lumMod val="65000"/>
                      <a:lumOff val="35000"/>
                    </a:schemeClr>
                  </a:solidFill>
                  <a:latin typeface="方正姚体" panose="02010601030101010101" pitchFamily="2" charset="-122"/>
                  <a:ea typeface="方正姚体" panose="02010601030101010101" pitchFamily="2" charset="-122"/>
                </a:rPr>
                <a:t>大规模预训练语言模型</a:t>
              </a:r>
            </a:p>
          </p:txBody>
        </p:sp>
        <p:sp>
          <p:nvSpPr>
            <p:cNvPr id="22" name="立方体 21">
              <a:extLst>
                <a:ext uri="{FF2B5EF4-FFF2-40B4-BE49-F238E27FC236}">
                  <a16:creationId xmlns:a16="http://schemas.microsoft.com/office/drawing/2014/main" id="{38B3923B-CB98-941F-5986-90D85CB4B300}"/>
                </a:ext>
              </a:extLst>
            </p:cNvPr>
            <p:cNvSpPr/>
            <p:nvPr/>
          </p:nvSpPr>
          <p:spPr>
            <a:xfrm>
              <a:off x="5560" y="4137"/>
              <a:ext cx="1470" cy="1470"/>
            </a:xfrm>
            <a:prstGeom prst="cube">
              <a:avLst/>
            </a:prstGeom>
          </p:spPr>
          <p:style>
            <a:lnRef idx="0">
              <a:srgbClr val="FFFFFF"/>
            </a:lnRef>
            <a:fillRef idx="2">
              <a:schemeClr val="accent3"/>
            </a:fillRef>
            <a:effectRef idx="0">
              <a:srgbClr val="FFFFFF"/>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a:gradFill>
                    <a:gsLst>
                      <a:gs pos="50410">
                        <a:srgbClr val="1F1F1F"/>
                      </a:gs>
                      <a:gs pos="0">
                        <a:srgbClr val="020202"/>
                      </a:gs>
                      <a:gs pos="100000">
                        <a:srgbClr val="424242"/>
                      </a:gs>
                    </a:gsLst>
                    <a:lin ang="5400000" scaled="1"/>
                  </a:gradFill>
                  <a:latin typeface="阿里巴巴普惠体" panose="00020600040101010101" pitchFamily="18" charset="-122"/>
                  <a:ea typeface="阿里巴巴普惠体" panose="00020600040101010101" pitchFamily="18" charset="-122"/>
                </a:rPr>
                <a:t>模型</a:t>
              </a:r>
            </a:p>
          </p:txBody>
        </p:sp>
        <p:sp>
          <p:nvSpPr>
            <p:cNvPr id="23" name="文本框 9">
              <a:extLst>
                <a:ext uri="{FF2B5EF4-FFF2-40B4-BE49-F238E27FC236}">
                  <a16:creationId xmlns:a16="http://schemas.microsoft.com/office/drawing/2014/main" id="{26F93309-E613-F80F-5573-7EB7845997C3}"/>
                </a:ext>
              </a:extLst>
            </p:cNvPr>
            <p:cNvSpPr txBox="1"/>
            <p:nvPr/>
          </p:nvSpPr>
          <p:spPr>
            <a:xfrm>
              <a:off x="5560" y="5607"/>
              <a:ext cx="1444" cy="39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50" b="1" dirty="0">
                  <a:solidFill>
                    <a:schemeClr val="tx1"/>
                  </a:solidFill>
                  <a:latin typeface="+mn-lt"/>
                  <a:ea typeface="+mn-ea"/>
                </a:rPr>
                <a:t>LIama</a:t>
              </a:r>
            </a:p>
          </p:txBody>
        </p:sp>
        <p:sp>
          <p:nvSpPr>
            <p:cNvPr id="24" name="立方体 23">
              <a:extLst>
                <a:ext uri="{FF2B5EF4-FFF2-40B4-BE49-F238E27FC236}">
                  <a16:creationId xmlns:a16="http://schemas.microsoft.com/office/drawing/2014/main" id="{BFFB0D5C-D8F7-E487-4B77-0A485EB17E41}"/>
                </a:ext>
              </a:extLst>
            </p:cNvPr>
            <p:cNvSpPr/>
            <p:nvPr/>
          </p:nvSpPr>
          <p:spPr>
            <a:xfrm>
              <a:off x="1764" y="6000"/>
              <a:ext cx="1470" cy="1470"/>
            </a:xfrm>
            <a:prstGeom prst="cube">
              <a:avLst/>
            </a:prstGeom>
          </p:spPr>
          <p:style>
            <a:lnRef idx="0">
              <a:srgbClr val="FFFFFF"/>
            </a:lnRef>
            <a:fillRef idx="2">
              <a:schemeClr val="accent4"/>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gradFill>
                    <a:gsLst>
                      <a:gs pos="50410">
                        <a:srgbClr val="1F1F1F"/>
                      </a:gs>
                      <a:gs pos="0">
                        <a:srgbClr val="020202"/>
                      </a:gs>
                      <a:gs pos="100000">
                        <a:srgbClr val="424242"/>
                      </a:gs>
                    </a:gsLst>
                    <a:lin ang="5400000" scaled="1"/>
                  </a:gradFill>
                  <a:latin typeface="阿里巴巴普惠体" panose="00020600040101010101" pitchFamily="18" charset="-122"/>
                  <a:ea typeface="阿里巴巴普惠体" panose="00020600040101010101" pitchFamily="18" charset="-122"/>
                </a:rPr>
                <a:t>模型</a:t>
              </a:r>
            </a:p>
          </p:txBody>
        </p:sp>
        <p:sp>
          <p:nvSpPr>
            <p:cNvPr id="25" name="文本框 16">
              <a:extLst>
                <a:ext uri="{FF2B5EF4-FFF2-40B4-BE49-F238E27FC236}">
                  <a16:creationId xmlns:a16="http://schemas.microsoft.com/office/drawing/2014/main" id="{34B2F69E-C743-ADC3-7CBE-CABB66357867}"/>
                </a:ext>
              </a:extLst>
            </p:cNvPr>
            <p:cNvSpPr txBox="1"/>
            <p:nvPr/>
          </p:nvSpPr>
          <p:spPr>
            <a:xfrm>
              <a:off x="1764" y="7470"/>
              <a:ext cx="1444" cy="39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50" b="1" dirty="0">
                  <a:solidFill>
                    <a:schemeClr val="tx1"/>
                  </a:solidFill>
                  <a:latin typeface="+mn-lt"/>
                  <a:ea typeface="+mn-ea"/>
                </a:rPr>
                <a:t>Phi-4</a:t>
              </a:r>
            </a:p>
          </p:txBody>
        </p:sp>
        <p:sp>
          <p:nvSpPr>
            <p:cNvPr id="26" name="立方体 25">
              <a:extLst>
                <a:ext uri="{FF2B5EF4-FFF2-40B4-BE49-F238E27FC236}">
                  <a16:creationId xmlns:a16="http://schemas.microsoft.com/office/drawing/2014/main" id="{22270442-2BD6-F407-C2DD-948DB2A7A29B}"/>
                </a:ext>
              </a:extLst>
            </p:cNvPr>
            <p:cNvSpPr/>
            <p:nvPr/>
          </p:nvSpPr>
          <p:spPr>
            <a:xfrm>
              <a:off x="3636" y="6000"/>
              <a:ext cx="1470" cy="1470"/>
            </a:xfrm>
            <a:prstGeom prst="cube">
              <a:avLst/>
            </a:prstGeom>
          </p:spPr>
          <p:style>
            <a:lnRef idx="0">
              <a:srgbClr val="FFFFFF"/>
            </a:lnRef>
            <a:fillRef idx="2">
              <a:schemeClr val="accent5"/>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gradFill>
                    <a:gsLst>
                      <a:gs pos="50410">
                        <a:srgbClr val="1F1F1F"/>
                      </a:gs>
                      <a:gs pos="0">
                        <a:srgbClr val="020202"/>
                      </a:gs>
                      <a:gs pos="100000">
                        <a:srgbClr val="424242"/>
                      </a:gs>
                    </a:gsLst>
                    <a:lin ang="5400000" scaled="1"/>
                  </a:gradFill>
                  <a:latin typeface="阿里巴巴普惠体" panose="00020600040101010101" pitchFamily="18" charset="-122"/>
                  <a:ea typeface="阿里巴巴普惠体" panose="00020600040101010101" pitchFamily="18" charset="-122"/>
                </a:rPr>
                <a:t>模型</a:t>
              </a:r>
            </a:p>
          </p:txBody>
        </p:sp>
        <p:sp>
          <p:nvSpPr>
            <p:cNvPr id="27" name="文本框 18">
              <a:extLst>
                <a:ext uri="{FF2B5EF4-FFF2-40B4-BE49-F238E27FC236}">
                  <a16:creationId xmlns:a16="http://schemas.microsoft.com/office/drawing/2014/main" id="{7F4DA868-6EDD-158D-77CE-A215501C5A81}"/>
                </a:ext>
              </a:extLst>
            </p:cNvPr>
            <p:cNvSpPr txBox="1"/>
            <p:nvPr/>
          </p:nvSpPr>
          <p:spPr>
            <a:xfrm>
              <a:off x="3636" y="7470"/>
              <a:ext cx="1444" cy="39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50" b="1" dirty="0">
                  <a:solidFill>
                    <a:schemeClr val="tx1"/>
                  </a:solidFill>
                  <a:latin typeface="+mn-lt"/>
                  <a:ea typeface="+mn-ea"/>
                </a:rPr>
                <a:t>Mistral</a:t>
              </a:r>
            </a:p>
          </p:txBody>
        </p:sp>
        <p:sp>
          <p:nvSpPr>
            <p:cNvPr id="28" name="立方体 27">
              <a:extLst>
                <a:ext uri="{FF2B5EF4-FFF2-40B4-BE49-F238E27FC236}">
                  <a16:creationId xmlns:a16="http://schemas.microsoft.com/office/drawing/2014/main" id="{E96CCEEA-31F7-B157-8B5D-0B651334A8E2}"/>
                </a:ext>
              </a:extLst>
            </p:cNvPr>
            <p:cNvSpPr/>
            <p:nvPr/>
          </p:nvSpPr>
          <p:spPr>
            <a:xfrm>
              <a:off x="5372" y="6000"/>
              <a:ext cx="1470" cy="1470"/>
            </a:xfrm>
            <a:prstGeom prst="cube">
              <a:avLst/>
            </a:prstGeom>
          </p:spPr>
          <p:style>
            <a:lnRef idx="0">
              <a:srgbClr val="FFFFFF"/>
            </a:lnRef>
            <a:fillRef idx="2">
              <a:schemeClr val="accent6"/>
            </a:fillRef>
            <a:effectRef idx="0">
              <a:srgbClr val="FFFFFF"/>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gradFill>
                    <a:gsLst>
                      <a:gs pos="50410">
                        <a:srgbClr val="1F1F1F"/>
                      </a:gs>
                      <a:gs pos="0">
                        <a:srgbClr val="020202"/>
                      </a:gs>
                      <a:gs pos="100000">
                        <a:srgbClr val="424242"/>
                      </a:gs>
                    </a:gsLst>
                    <a:lin ang="5400000" scaled="1"/>
                  </a:gradFill>
                  <a:latin typeface="阿里巴巴普惠体" panose="00020600040101010101" pitchFamily="18" charset="-122"/>
                  <a:ea typeface="阿里巴巴普惠体" panose="00020600040101010101" pitchFamily="18" charset="-122"/>
                </a:rPr>
                <a:t>...</a:t>
              </a:r>
            </a:p>
          </p:txBody>
        </p:sp>
        <p:sp>
          <p:nvSpPr>
            <p:cNvPr id="29" name="文本框 22">
              <a:extLst>
                <a:ext uri="{FF2B5EF4-FFF2-40B4-BE49-F238E27FC236}">
                  <a16:creationId xmlns:a16="http://schemas.microsoft.com/office/drawing/2014/main" id="{B4CB619C-C689-361A-247D-93369B9F8D2B}"/>
                </a:ext>
              </a:extLst>
            </p:cNvPr>
            <p:cNvSpPr txBox="1"/>
            <p:nvPr/>
          </p:nvSpPr>
          <p:spPr>
            <a:xfrm>
              <a:off x="5372" y="7470"/>
              <a:ext cx="1444" cy="39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50" b="1" dirty="0">
                  <a:solidFill>
                    <a:schemeClr val="tx1"/>
                  </a:solidFill>
                  <a:latin typeface="+mn-lt"/>
                  <a:ea typeface="+mn-ea"/>
                </a:rPr>
                <a:t>...</a:t>
              </a:r>
            </a:p>
          </p:txBody>
        </p:sp>
      </p:grpSp>
      <p:pic>
        <p:nvPicPr>
          <p:cNvPr id="35" name="图片 34">
            <a:extLst>
              <a:ext uri="{FF2B5EF4-FFF2-40B4-BE49-F238E27FC236}">
                <a16:creationId xmlns:a16="http://schemas.microsoft.com/office/drawing/2014/main" id="{FEBDF7C1-0E98-57F3-11D6-CB733A4A42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44648" y="4725144"/>
            <a:ext cx="1844824" cy="1844824"/>
          </a:xfrm>
          <a:prstGeom prst="rect">
            <a:avLst/>
          </a:prstGeom>
        </p:spPr>
      </p:pic>
    </p:spTree>
    <p:extLst>
      <p:ext uri="{BB962C8B-B14F-4D97-AF65-F5344CB8AC3E}">
        <p14:creationId xmlns:p14="http://schemas.microsoft.com/office/powerpoint/2010/main" val="349589390"/>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241A5-8172-A1C0-40D9-EDB02204082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13AC5F1B-99EF-7277-60CC-81B5113CA87D}"/>
              </a:ext>
            </a:extLst>
          </p:cNvPr>
          <p:cNvSpPr>
            <a:spLocks noGrp="1"/>
          </p:cNvSpPr>
          <p:nvPr>
            <p:ph type="body" sz="quarter" idx="10"/>
          </p:nvPr>
        </p:nvSpPr>
        <p:spPr>
          <a:xfrm>
            <a:off x="5265090" y="1737082"/>
            <a:ext cx="6519542" cy="3384550"/>
          </a:xfrm>
        </p:spPr>
        <p:txBody>
          <a:bodyPr/>
          <a:lstStyle/>
          <a:p>
            <a:pPr marL="0" indent="0">
              <a:buNone/>
            </a:pPr>
            <a:r>
              <a:rPr lang="af-ZA" altLang="zh-CN" sz="1600">
                <a:solidFill>
                  <a:schemeClr val="tx1">
                    <a:lumMod val="85000"/>
                    <a:lumOff val="15000"/>
                  </a:schemeClr>
                </a:solidFill>
              </a:rPr>
              <a:t>1.ollama</a:t>
            </a:r>
            <a:r>
              <a:rPr lang="zh-CN" altLang="en-US" sz="1600">
                <a:solidFill>
                  <a:schemeClr val="tx1">
                    <a:lumMod val="85000"/>
                    <a:lumOff val="15000"/>
                  </a:schemeClr>
                </a:solidFill>
              </a:rPr>
              <a:t>是什么</a:t>
            </a:r>
            <a:r>
              <a:rPr lang="en-US" altLang="zh-CN" sz="1600">
                <a:solidFill>
                  <a:schemeClr val="tx1">
                    <a:lumMod val="85000"/>
                    <a:lumOff val="15000"/>
                  </a:schemeClr>
                </a:solidFill>
              </a:rPr>
              <a:t>?</a:t>
            </a:r>
          </a:p>
          <a:p>
            <a:pPr marL="0" indent="0">
              <a:buNone/>
            </a:pPr>
            <a:r>
              <a:rPr lang="zh-CN" altLang="en-US" sz="1600">
                <a:solidFill>
                  <a:schemeClr val="tx1">
                    <a:lumMod val="85000"/>
                    <a:lumOff val="15000"/>
                  </a:schemeClr>
                </a:solidFill>
              </a:rPr>
              <a:t>是一款旨在简化大型语言模型本地部署和运行过程的开源软件。</a:t>
            </a:r>
          </a:p>
          <a:p>
            <a:pPr marL="0" indent="0">
              <a:buNone/>
            </a:pPr>
            <a:endParaRPr lang="en-US" altLang="zh-CN" sz="1600">
              <a:solidFill>
                <a:schemeClr val="tx1">
                  <a:lumMod val="85000"/>
                  <a:lumOff val="15000"/>
                </a:schemeClr>
              </a:solidFill>
            </a:endParaRPr>
          </a:p>
          <a:p>
            <a:pPr marL="0" indent="0">
              <a:buNone/>
            </a:pPr>
            <a:r>
              <a:rPr lang="en-US" altLang="zh-CN" sz="1600">
                <a:solidFill>
                  <a:schemeClr val="tx1">
                    <a:lumMod val="85000"/>
                    <a:lumOff val="15000"/>
                  </a:schemeClr>
                </a:solidFill>
              </a:rPr>
              <a:t>2.</a:t>
            </a:r>
            <a:r>
              <a:rPr lang="zh-CN" altLang="en-US" sz="1600">
                <a:solidFill>
                  <a:schemeClr val="tx1">
                    <a:lumMod val="85000"/>
                    <a:lumOff val="15000"/>
                  </a:schemeClr>
                </a:solidFill>
              </a:rPr>
              <a:t>如何查看</a:t>
            </a:r>
            <a:r>
              <a:rPr lang="af-ZA" altLang="zh-CN" sz="1600">
                <a:solidFill>
                  <a:schemeClr val="tx1">
                    <a:lumMod val="85000"/>
                    <a:lumOff val="15000"/>
                  </a:schemeClr>
                </a:solidFill>
              </a:rPr>
              <a:t>ollama</a:t>
            </a:r>
            <a:r>
              <a:rPr lang="zh-CN" altLang="en-US" sz="1600">
                <a:solidFill>
                  <a:schemeClr val="tx1">
                    <a:lumMod val="85000"/>
                    <a:lumOff val="15000"/>
                  </a:schemeClr>
                </a:solidFill>
              </a:rPr>
              <a:t>支持的模型</a:t>
            </a:r>
            <a:r>
              <a:rPr lang="en-US" altLang="zh-CN" sz="1600">
                <a:solidFill>
                  <a:schemeClr val="tx1">
                    <a:lumMod val="85000"/>
                    <a:lumOff val="15000"/>
                  </a:schemeClr>
                </a:solidFill>
              </a:rPr>
              <a:t>?</a:t>
            </a:r>
          </a:p>
          <a:p>
            <a:pPr marL="0" indent="0">
              <a:buNone/>
            </a:pPr>
            <a:r>
              <a:rPr lang="zh-CN" altLang="en-US" sz="1600">
                <a:solidFill>
                  <a:schemeClr val="tx1">
                    <a:lumMod val="85000"/>
                    <a:lumOff val="15000"/>
                  </a:schemeClr>
                </a:solidFill>
              </a:rPr>
              <a:t>通过</a:t>
            </a:r>
            <a:r>
              <a:rPr lang="af-ZA" altLang="zh-CN" sz="1600">
                <a:solidFill>
                  <a:schemeClr val="tx1">
                    <a:lumMod val="85000"/>
                    <a:lumOff val="15000"/>
                  </a:schemeClr>
                </a:solidFill>
              </a:rPr>
              <a:t>ollama </a:t>
            </a:r>
            <a:r>
              <a:rPr lang="zh-CN" altLang="en-US" sz="1600">
                <a:solidFill>
                  <a:schemeClr val="tx1">
                    <a:lumMod val="85000"/>
                    <a:lumOff val="15000"/>
                  </a:schemeClr>
                </a:solidFill>
              </a:rPr>
              <a:t>官方模型库</a:t>
            </a:r>
            <a:r>
              <a:rPr lang="en-US" altLang="zh-CN" sz="1600">
                <a:solidFill>
                  <a:schemeClr val="tx1">
                    <a:lumMod val="85000"/>
                    <a:lumOff val="15000"/>
                  </a:schemeClr>
                </a:solidFill>
              </a:rPr>
              <a:t>: </a:t>
            </a:r>
            <a:r>
              <a:rPr lang="af-ZA" altLang="zh-CN" sz="1600">
                <a:solidFill>
                  <a:schemeClr val="tx1">
                    <a:lumMod val="85000"/>
                    <a:lumOff val="15000"/>
                  </a:schemeClr>
                </a:solidFill>
              </a:rPr>
              <a:t>https://ollama.com/library</a:t>
            </a:r>
          </a:p>
          <a:p>
            <a:pPr marL="0" indent="0">
              <a:buNone/>
            </a:pPr>
            <a:endParaRPr lang="af-ZA" altLang="zh-CN" sz="1600">
              <a:solidFill>
                <a:schemeClr val="tx1">
                  <a:lumMod val="85000"/>
                  <a:lumOff val="15000"/>
                </a:schemeClr>
              </a:solidFill>
            </a:endParaRPr>
          </a:p>
          <a:p>
            <a:r>
              <a:rPr lang="af-ZA" altLang="zh-CN" sz="1600">
                <a:solidFill>
                  <a:schemeClr val="tx1">
                    <a:lumMod val="85000"/>
                    <a:lumOff val="15000"/>
                  </a:schemeClr>
                </a:solidFill>
              </a:rPr>
              <a:t>deepseek-r1,qwen</a:t>
            </a:r>
            <a:r>
              <a:rPr lang="zh-CN" altLang="en-US" sz="1600">
                <a:solidFill>
                  <a:schemeClr val="tx1">
                    <a:lumMod val="85000"/>
                    <a:lumOff val="15000"/>
                  </a:schemeClr>
                </a:solidFill>
              </a:rPr>
              <a:t>等模型均有提供</a:t>
            </a:r>
          </a:p>
        </p:txBody>
      </p:sp>
    </p:spTree>
    <p:extLst>
      <p:ext uri="{BB962C8B-B14F-4D97-AF65-F5344CB8AC3E}">
        <p14:creationId xmlns:p14="http://schemas.microsoft.com/office/powerpoint/2010/main" val="2915108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EA742-0F19-573C-6EE3-BB055D6FC49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0ABE504-86CC-C681-7F35-D60A50ECFBEB}"/>
              </a:ext>
            </a:extLst>
          </p:cNvPr>
          <p:cNvSpPr>
            <a:spLocks noGrp="1"/>
          </p:cNvSpPr>
          <p:nvPr>
            <p:ph type="body" sz="quarter" idx="10"/>
          </p:nvPr>
        </p:nvSpPr>
        <p:spPr/>
        <p:txBody>
          <a:bodyPr/>
          <a:lstStyle/>
          <a:p>
            <a:r>
              <a:rPr lang="zh-CN" altLang="en-US">
                <a:solidFill>
                  <a:schemeClr val="tx1">
                    <a:lumMod val="85000"/>
                    <a:lumOff val="15000"/>
                  </a:schemeClr>
                </a:solidFill>
              </a:rPr>
              <a:t>大模型的接入</a:t>
            </a:r>
          </a:p>
        </p:txBody>
      </p:sp>
      <p:pic>
        <p:nvPicPr>
          <p:cNvPr id="6" name="图片 5" descr="01 (82)">
            <a:extLst>
              <a:ext uri="{FF2B5EF4-FFF2-40B4-BE49-F238E27FC236}">
                <a16:creationId xmlns:a16="http://schemas.microsoft.com/office/drawing/2014/main" id="{E141F35D-E74A-9EE5-0D31-22D4CB91A662}"/>
              </a:ext>
            </a:extLst>
          </p:cNvPr>
          <p:cNvPicPr>
            <a:picLocks noChangeAspect="1"/>
          </p:cNvPicPr>
          <p:nvPr/>
        </p:nvPicPr>
        <p:blipFill>
          <a:blip r:embed="rId2"/>
          <a:stretch>
            <a:fillRect/>
          </a:stretch>
        </p:blipFill>
        <p:spPr>
          <a:xfrm>
            <a:off x="10663555" y="5111750"/>
            <a:ext cx="1481455" cy="1481455"/>
          </a:xfrm>
          <a:prstGeom prst="rect">
            <a:avLst/>
          </a:prstGeom>
        </p:spPr>
      </p:pic>
      <p:pic>
        <p:nvPicPr>
          <p:cNvPr id="11" name="图片 10">
            <a:extLst>
              <a:ext uri="{FF2B5EF4-FFF2-40B4-BE49-F238E27FC236}">
                <a16:creationId xmlns:a16="http://schemas.microsoft.com/office/drawing/2014/main" id="{326393B4-7EF6-807A-659E-C61CB010D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548" y="1271797"/>
            <a:ext cx="1800200" cy="1800200"/>
          </a:xfrm>
          <a:prstGeom prst="rect">
            <a:avLst/>
          </a:prstGeom>
        </p:spPr>
      </p:pic>
      <p:sp>
        <p:nvSpPr>
          <p:cNvPr id="12" name="文本框 11">
            <a:extLst>
              <a:ext uri="{FF2B5EF4-FFF2-40B4-BE49-F238E27FC236}">
                <a16:creationId xmlns:a16="http://schemas.microsoft.com/office/drawing/2014/main" id="{D2E97A0E-A1BC-2DB2-B4D2-88A2EB77F4E6}"/>
              </a:ext>
            </a:extLst>
          </p:cNvPr>
          <p:cNvSpPr txBox="1"/>
          <p:nvPr/>
        </p:nvSpPr>
        <p:spPr>
          <a:xfrm>
            <a:off x="1732449" y="3071997"/>
            <a:ext cx="2390399" cy="400110"/>
          </a:xfrm>
          <a:prstGeom prst="rect">
            <a:avLst/>
          </a:prstGeom>
          <a:noFill/>
        </p:spPr>
        <p:txBody>
          <a:bodyPr wrap="none" rtlCol="0">
            <a:spAutoFit/>
          </a:bodyPr>
          <a:lstStyle/>
          <a:p>
            <a:pPr algn="ctr"/>
            <a:r>
              <a:rPr lang="zh-CN" altLang="en-US" sz="2000" b="1">
                <a:latin typeface="JetBrains Mono" panose="02000009000000000000" pitchFamily="49" charset="0"/>
                <a:ea typeface="JetBrains Mono" panose="02000009000000000000" pitchFamily="49" charset="0"/>
                <a:cs typeface="JetBrains Mono" panose="02000009000000000000" pitchFamily="49" charset="0"/>
              </a:rPr>
              <a:t>本地部署：</a:t>
            </a:r>
            <a:r>
              <a:rPr lang="en-US" altLang="zh-CN" sz="2000" b="1" err="1">
                <a:latin typeface="JetBrains Mono" panose="02000009000000000000" pitchFamily="49" charset="0"/>
                <a:ea typeface="JetBrains Mono" panose="02000009000000000000" pitchFamily="49" charset="0"/>
                <a:cs typeface="JetBrains Mono" panose="02000009000000000000" pitchFamily="49" charset="0"/>
              </a:rPr>
              <a:t>Ollama</a:t>
            </a:r>
            <a:endParaRPr lang="zh-CN" altLang="en-US" sz="2000" b="1">
              <a:latin typeface="JetBrains Mono" panose="02000009000000000000" pitchFamily="49" charset="0"/>
              <a:cs typeface="JetBrains Mono" panose="02000009000000000000" pitchFamily="49" charset="0"/>
            </a:endParaRPr>
          </a:p>
        </p:txBody>
      </p:sp>
      <p:sp>
        <p:nvSpPr>
          <p:cNvPr id="13" name="文本框 12">
            <a:extLst>
              <a:ext uri="{FF2B5EF4-FFF2-40B4-BE49-F238E27FC236}">
                <a16:creationId xmlns:a16="http://schemas.microsoft.com/office/drawing/2014/main" id="{CC360990-2842-5D85-E072-C5E92428C7CA}"/>
              </a:ext>
            </a:extLst>
          </p:cNvPr>
          <p:cNvSpPr txBox="1"/>
          <p:nvPr/>
        </p:nvSpPr>
        <p:spPr>
          <a:xfrm>
            <a:off x="2063552" y="3472107"/>
            <a:ext cx="2592288"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Qwen</a:t>
            </a:r>
          </a:p>
          <a:p>
            <a:pPr marL="285750" indent="-285750">
              <a:buFont typeface="Arial" panose="020B0604020202020204" pitchFamily="34" charset="0"/>
              <a:buChar char="•"/>
            </a:pPr>
            <a:r>
              <a:rPr lang="en-US" altLang="zh-CN" dirty="0" err="1"/>
              <a:t>DeepSeek</a:t>
            </a:r>
            <a:endParaRPr lang="en-US" altLang="zh-CN" dirty="0"/>
          </a:p>
          <a:p>
            <a:pPr marL="285750" indent="-285750">
              <a:buFont typeface="Arial" panose="020B0604020202020204" pitchFamily="34" charset="0"/>
              <a:buChar char="•"/>
            </a:pPr>
            <a:r>
              <a:rPr lang="en-US" altLang="zh-CN" dirty="0"/>
              <a:t>…</a:t>
            </a:r>
          </a:p>
          <a:p>
            <a:r>
              <a:rPr lang="en-US" altLang="zh-CN" dirty="0"/>
              <a:t>1.5b</a:t>
            </a:r>
            <a:r>
              <a:rPr lang="zh-CN" altLang="en-US" dirty="0"/>
              <a:t>、</a:t>
            </a:r>
            <a:r>
              <a:rPr lang="en-US" altLang="zh-CN" dirty="0"/>
              <a:t>7b</a:t>
            </a:r>
            <a:r>
              <a:rPr lang="zh-CN" altLang="en-US" dirty="0"/>
              <a:t>、</a:t>
            </a:r>
            <a:r>
              <a:rPr lang="en-US" altLang="zh-CN" dirty="0"/>
              <a:t>8b</a:t>
            </a:r>
            <a:r>
              <a:rPr lang="zh-CN" altLang="en-US" dirty="0"/>
              <a:t>、</a:t>
            </a:r>
            <a:r>
              <a:rPr lang="en-US" altLang="zh-CN" dirty="0"/>
              <a:t>32b…</a:t>
            </a:r>
            <a:endParaRPr lang="zh-CN" altLang="en-US" dirty="0"/>
          </a:p>
        </p:txBody>
      </p:sp>
      <p:pic>
        <p:nvPicPr>
          <p:cNvPr id="17" name="图形 16">
            <a:extLst>
              <a:ext uri="{FF2B5EF4-FFF2-40B4-BE49-F238E27FC236}">
                <a16:creationId xmlns:a16="http://schemas.microsoft.com/office/drawing/2014/main" id="{8EAFA398-04F6-2ACD-92F3-F1646A555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4032" y="2063885"/>
            <a:ext cx="3400425" cy="723900"/>
          </a:xfrm>
          <a:prstGeom prst="rect">
            <a:avLst/>
          </a:prstGeom>
        </p:spPr>
      </p:pic>
      <p:sp>
        <p:nvSpPr>
          <p:cNvPr id="18" name="文本框 17">
            <a:extLst>
              <a:ext uri="{FF2B5EF4-FFF2-40B4-BE49-F238E27FC236}">
                <a16:creationId xmlns:a16="http://schemas.microsoft.com/office/drawing/2014/main" id="{68E64EB6-119D-3DF7-4EE1-DAC7C3E27E4C}"/>
              </a:ext>
            </a:extLst>
          </p:cNvPr>
          <p:cNvSpPr txBox="1"/>
          <p:nvPr/>
        </p:nvSpPr>
        <p:spPr>
          <a:xfrm>
            <a:off x="6323832" y="3071997"/>
            <a:ext cx="3518912" cy="400110"/>
          </a:xfrm>
          <a:prstGeom prst="rect">
            <a:avLst/>
          </a:prstGeom>
          <a:noFill/>
        </p:spPr>
        <p:txBody>
          <a:bodyPr wrap="none" rtlCol="0">
            <a:spAutoFit/>
          </a:bodyPr>
          <a:lstStyle/>
          <a:p>
            <a:pPr algn="ctr"/>
            <a:r>
              <a:rPr lang="zh-CN" altLang="en-US" sz="2000" b="1">
                <a:latin typeface="JetBrains Mono" panose="02000009000000000000" pitchFamily="49" charset="0"/>
                <a:ea typeface="JetBrains Mono" panose="02000009000000000000" pitchFamily="49" charset="0"/>
                <a:cs typeface="JetBrains Mono" panose="02000009000000000000" pitchFamily="49" charset="0"/>
              </a:rPr>
              <a:t>云端大模型：阿里云百炼平台</a:t>
            </a:r>
            <a:endParaRPr lang="zh-CN" altLang="en-US" sz="2000" b="1">
              <a:latin typeface="JetBrains Mono" panose="02000009000000000000" pitchFamily="49" charset="0"/>
              <a:cs typeface="JetBrains Mono" panose="02000009000000000000" pitchFamily="49" charset="0"/>
            </a:endParaRPr>
          </a:p>
        </p:txBody>
      </p:sp>
      <p:sp>
        <p:nvSpPr>
          <p:cNvPr id="19" name="文本框 18">
            <a:extLst>
              <a:ext uri="{FF2B5EF4-FFF2-40B4-BE49-F238E27FC236}">
                <a16:creationId xmlns:a16="http://schemas.microsoft.com/office/drawing/2014/main" id="{44E85308-5A0F-3ABE-9979-DC39ACCFFFF6}"/>
              </a:ext>
            </a:extLst>
          </p:cNvPr>
          <p:cNvSpPr txBox="1"/>
          <p:nvPr/>
        </p:nvSpPr>
        <p:spPr>
          <a:xfrm>
            <a:off x="7320136" y="3472107"/>
            <a:ext cx="2592288"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Qwen</a:t>
            </a:r>
          </a:p>
          <a:p>
            <a:pPr marL="285750" indent="-285750">
              <a:buFont typeface="Arial" panose="020B0604020202020204" pitchFamily="34" charset="0"/>
              <a:buChar char="•"/>
            </a:pPr>
            <a:r>
              <a:rPr lang="en-US" altLang="zh-CN" dirty="0" err="1"/>
              <a:t>DeepSeek</a:t>
            </a:r>
            <a:endParaRPr lang="en-US" altLang="zh-CN" dirty="0"/>
          </a:p>
          <a:p>
            <a:pPr marL="285750" indent="-285750">
              <a:buFont typeface="Arial" panose="020B0604020202020204" pitchFamily="34" charset="0"/>
              <a:buChar char="•"/>
            </a:pPr>
            <a:r>
              <a:rPr lang="en-US" altLang="zh-CN" dirty="0"/>
              <a:t>…</a:t>
            </a:r>
          </a:p>
          <a:p>
            <a:r>
              <a:rPr lang="zh-CN" altLang="en-US" dirty="0"/>
              <a:t>满参数 </a:t>
            </a:r>
            <a:r>
              <a:rPr lang="en-US" altLang="zh-CN" dirty="0"/>
              <a:t>+ </a:t>
            </a:r>
            <a:r>
              <a:rPr lang="zh-CN" altLang="en-US" dirty="0"/>
              <a:t>免费额度</a:t>
            </a:r>
          </a:p>
        </p:txBody>
      </p:sp>
      <p:sp>
        <p:nvSpPr>
          <p:cNvPr id="20" name="矩形 19">
            <a:extLst>
              <a:ext uri="{FF2B5EF4-FFF2-40B4-BE49-F238E27FC236}">
                <a16:creationId xmlns:a16="http://schemas.microsoft.com/office/drawing/2014/main" id="{F2946D93-5A2A-EEE8-DD56-7B17A89C7003}"/>
              </a:ext>
            </a:extLst>
          </p:cNvPr>
          <p:cNvSpPr/>
          <p:nvPr/>
        </p:nvSpPr>
        <p:spPr>
          <a:xfrm>
            <a:off x="6044566" y="1487821"/>
            <a:ext cx="4371914" cy="3600400"/>
          </a:xfrm>
          <a:custGeom>
            <a:avLst/>
            <a:gdLst>
              <a:gd name="csX0" fmla="*/ 0 w 4371914"/>
              <a:gd name="csY0" fmla="*/ 0 h 3600400"/>
              <a:gd name="csX1" fmla="*/ 4371914 w 4371914"/>
              <a:gd name="csY1" fmla="*/ 0 h 3600400"/>
              <a:gd name="csX2" fmla="*/ 4371914 w 4371914"/>
              <a:gd name="csY2" fmla="*/ 3600400 h 3600400"/>
              <a:gd name="csX3" fmla="*/ 0 w 4371914"/>
              <a:gd name="csY3" fmla="*/ 3600400 h 3600400"/>
              <a:gd name="csX4" fmla="*/ 0 w 4371914"/>
              <a:gd name="csY4" fmla="*/ 0 h 3600400"/>
            </a:gdLst>
            <a:ahLst/>
            <a:cxnLst>
              <a:cxn ang="0">
                <a:pos x="csX0" y="csY0"/>
              </a:cxn>
              <a:cxn ang="0">
                <a:pos x="csX1" y="csY1"/>
              </a:cxn>
              <a:cxn ang="0">
                <a:pos x="csX2" y="csY2"/>
              </a:cxn>
              <a:cxn ang="0">
                <a:pos x="csX3" y="csY3"/>
              </a:cxn>
              <a:cxn ang="0">
                <a:pos x="csX4" y="csY4"/>
              </a:cxn>
            </a:cxnLst>
            <a:rect l="l" t="t" r="r" b="b"/>
            <a:pathLst>
              <a:path w="4371914" h="3600400" extrusionOk="0">
                <a:moveTo>
                  <a:pt x="0" y="0"/>
                </a:moveTo>
                <a:cubicBezTo>
                  <a:pt x="1303942" y="-5264"/>
                  <a:pt x="2475217" y="84467"/>
                  <a:pt x="4371914" y="0"/>
                </a:cubicBezTo>
                <a:cubicBezTo>
                  <a:pt x="4243741" y="793203"/>
                  <a:pt x="4501064" y="2350487"/>
                  <a:pt x="4371914" y="3600400"/>
                </a:cubicBezTo>
                <a:cubicBezTo>
                  <a:pt x="2485583" y="3706720"/>
                  <a:pt x="2006276" y="3592751"/>
                  <a:pt x="0" y="3600400"/>
                </a:cubicBezTo>
                <a:cubicBezTo>
                  <a:pt x="160128" y="2215366"/>
                  <a:pt x="25049" y="550046"/>
                  <a:pt x="0" y="0"/>
                </a:cubicBezTo>
                <a:close/>
              </a:path>
            </a:pathLst>
          </a:custGeom>
          <a:noFill/>
          <a:ln w="28575" cap="flat" cmpd="sng" algn="ctr">
            <a:solidFill>
              <a:srgbClr val="C00000"/>
            </a:solidFill>
            <a:prstDash val="lgDash"/>
            <a:round/>
            <a:headEnd type="none" w="med" len="med"/>
            <a:tailEnd type="none" w="med" len="med"/>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3867510896"/>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strVal val="4/3*#ppt_w"/>
                                          </p:val>
                                        </p:tav>
                                        <p:tav tm="100000">
                                          <p:val>
                                            <p:strVal val="#ppt_w"/>
                                          </p:val>
                                        </p:tav>
                                      </p:tavLst>
                                    </p:anim>
                                    <p:anim calcmode="lin" valueType="num">
                                      <p:cBhvr>
                                        <p:cTn id="8" dur="500" fill="hold"/>
                                        <p:tgtEl>
                                          <p:spTgt spid="2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E19E1-8E0C-93FC-960F-B86484DC5CAA}"/>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ABD21330-E4D4-612B-631E-DC26C28BB686}"/>
              </a:ext>
            </a:extLst>
          </p:cNvPr>
          <p:cNvSpPr>
            <a:spLocks noGrp="1"/>
          </p:cNvSpPr>
          <p:nvPr>
            <p:ph type="body" sz="quarter" idx="11"/>
          </p:nvPr>
        </p:nvSpPr>
        <p:spPr>
          <a:xfrm>
            <a:off x="6456045" y="2924810"/>
            <a:ext cx="5396230" cy="1021080"/>
          </a:xfrm>
        </p:spPr>
        <p:txBody>
          <a:bodyPr/>
          <a:lstStyle/>
          <a:p>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Windows/Mac</a:t>
            </a:r>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系统部署</a:t>
            </a:r>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Ollama</a:t>
            </a:r>
            <a:endPar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E2775889-F20A-3373-D32C-F090289D5028}"/>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前置准备</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7" name="文本占位符 4">
            <a:extLst>
              <a:ext uri="{FF2B5EF4-FFF2-40B4-BE49-F238E27FC236}">
                <a16:creationId xmlns:a16="http://schemas.microsoft.com/office/drawing/2014/main" id="{E68D4AD8-798C-7DAE-CEB5-5AA60D6B77D5}"/>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CE408381-4728-2476-E7D8-91425EADD49D}"/>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3125554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AD9C3-B9F4-97F7-9EA9-4C4920633BC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1DAF60C6-9E7A-EC63-9A9A-4E13965E1FBB}"/>
              </a:ext>
            </a:extLst>
          </p:cNvPr>
          <p:cNvSpPr>
            <a:spLocks noGrp="1"/>
          </p:cNvSpPr>
          <p:nvPr>
            <p:ph type="body" sz="quarter" idx="10"/>
          </p:nvPr>
        </p:nvSpPr>
        <p:spPr/>
        <p:txBody>
          <a:bodyPr/>
          <a:lstStyle/>
          <a:p>
            <a:r>
              <a:rPr lang="en-US" altLang="zh-CN">
                <a:solidFill>
                  <a:schemeClr val="tx1">
                    <a:lumMod val="85000"/>
                    <a:lumOff val="15000"/>
                  </a:schemeClr>
                </a:solidFill>
              </a:rPr>
              <a:t>Ollama</a:t>
            </a:r>
            <a:r>
              <a:rPr lang="zh-CN" altLang="en-US">
                <a:solidFill>
                  <a:schemeClr val="tx1">
                    <a:lumMod val="85000"/>
                    <a:lumOff val="15000"/>
                  </a:schemeClr>
                </a:solidFill>
              </a:rPr>
              <a:t>的部署</a:t>
            </a:r>
            <a:endParaRPr lang="zh-CN" altLang="en-US" dirty="0">
              <a:solidFill>
                <a:schemeClr val="tx1">
                  <a:lumMod val="85000"/>
                  <a:lumOff val="15000"/>
                </a:schemeClr>
              </a:solidFill>
            </a:endParaRPr>
          </a:p>
        </p:txBody>
      </p:sp>
      <p:sp>
        <p:nvSpPr>
          <p:cNvPr id="5" name="文本占位符 4">
            <a:extLst>
              <a:ext uri="{FF2B5EF4-FFF2-40B4-BE49-F238E27FC236}">
                <a16:creationId xmlns:a16="http://schemas.microsoft.com/office/drawing/2014/main" id="{58730C92-4227-2238-A5D7-84F411DC466E}"/>
              </a:ext>
            </a:extLst>
          </p:cNvPr>
          <p:cNvSpPr>
            <a:spLocks noGrp="1"/>
          </p:cNvSpPr>
          <p:nvPr>
            <p:ph type="body" sz="quarter" idx="11"/>
          </p:nvPr>
        </p:nvSpPr>
        <p:spPr>
          <a:xfrm>
            <a:off x="479425" y="1124744"/>
            <a:ext cx="7632799" cy="3744416"/>
          </a:xfrm>
        </p:spPr>
        <p:txBody>
          <a:bodyPr/>
          <a:lstStyle/>
          <a:p>
            <a:r>
              <a:rPr lang="en-US" altLang="zh-CN" sz="1600">
                <a:solidFill>
                  <a:schemeClr val="tx1">
                    <a:lumMod val="85000"/>
                    <a:lumOff val="15000"/>
                  </a:schemeClr>
                </a:solidFill>
              </a:rPr>
              <a:t>Ollama</a:t>
            </a:r>
            <a:r>
              <a:rPr lang="zh-CN" altLang="en-US" sz="1600">
                <a:solidFill>
                  <a:schemeClr val="tx1">
                    <a:lumMod val="85000"/>
                    <a:lumOff val="15000"/>
                  </a:schemeClr>
                </a:solidFill>
              </a:rPr>
              <a:t>的部署还是很简单的，只需要进入官方网站点击</a:t>
            </a:r>
            <a:r>
              <a:rPr lang="en-US" altLang="zh-CN" sz="1600">
                <a:solidFill>
                  <a:schemeClr val="tx1">
                    <a:lumMod val="85000"/>
                    <a:lumOff val="15000"/>
                  </a:schemeClr>
                </a:solidFill>
              </a:rPr>
              <a:t>Download</a:t>
            </a:r>
            <a:r>
              <a:rPr lang="zh-CN" altLang="en-US" sz="1600">
                <a:solidFill>
                  <a:schemeClr val="tx1">
                    <a:lumMod val="85000"/>
                    <a:lumOff val="15000"/>
                  </a:schemeClr>
                </a:solidFill>
              </a:rPr>
              <a:t>按钮下载安装。</a:t>
            </a:r>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r>
              <a:rPr lang="zh-CN" altLang="en-US" sz="1600">
                <a:solidFill>
                  <a:schemeClr val="tx1">
                    <a:lumMod val="85000"/>
                    <a:lumOff val="15000"/>
                  </a:schemeClr>
                </a:solidFill>
              </a:rPr>
              <a:t>安装完成后，通过命令：</a:t>
            </a:r>
            <a:endParaRPr lang="en-US" altLang="zh-CN" sz="1600">
              <a:solidFill>
                <a:schemeClr val="tx1">
                  <a:lumMod val="85000"/>
                  <a:lumOff val="15000"/>
                </a:schemeClr>
              </a:solidFill>
            </a:endParaRPr>
          </a:p>
          <a:p>
            <a:pPr marL="285750" indent="-285750">
              <a:buFont typeface="Arial" panose="020B0604020202020204" pitchFamily="34" charset="0"/>
              <a:buChar char="•"/>
            </a:pPr>
            <a:r>
              <a:rPr lang="en-US" altLang="zh-CN" sz="1600">
                <a:solidFill>
                  <a:schemeClr val="tx1">
                    <a:lumMod val="85000"/>
                    <a:lumOff val="15000"/>
                  </a:schemeClr>
                </a:solidFill>
              </a:rPr>
              <a:t>ollama run </a:t>
            </a:r>
            <a:r>
              <a:rPr lang="zh-CN" altLang="en-US" sz="1600">
                <a:solidFill>
                  <a:schemeClr val="tx1">
                    <a:lumMod val="85000"/>
                    <a:lumOff val="15000"/>
                  </a:schemeClr>
                </a:solidFill>
              </a:rPr>
              <a:t>模型名称</a:t>
            </a:r>
            <a:endParaRPr lang="en-US" altLang="zh-CN" sz="1600">
              <a:solidFill>
                <a:schemeClr val="tx1">
                  <a:lumMod val="85000"/>
                  <a:lumOff val="15000"/>
                </a:schemeClr>
              </a:solidFill>
            </a:endParaRPr>
          </a:p>
          <a:p>
            <a:r>
              <a:rPr lang="zh-CN" altLang="en-US" sz="1600">
                <a:solidFill>
                  <a:schemeClr val="tx1">
                    <a:lumMod val="85000"/>
                    <a:lumOff val="15000"/>
                  </a:schemeClr>
                </a:solidFill>
              </a:rPr>
              <a:t>即可运行对应的模型，并在命令行内做交互。</a:t>
            </a:r>
            <a:endParaRPr lang="en-US" altLang="zh-CN" sz="1600">
              <a:solidFill>
                <a:schemeClr val="tx1">
                  <a:lumMod val="85000"/>
                  <a:lumOff val="15000"/>
                </a:schemeClr>
              </a:solidFill>
            </a:endParaRPr>
          </a:p>
        </p:txBody>
      </p:sp>
      <p:pic>
        <p:nvPicPr>
          <p:cNvPr id="4" name="图片 3" descr="图片包含 圆圈&#10;&#10;AI 生成的内容可能不正确。">
            <a:extLst>
              <a:ext uri="{FF2B5EF4-FFF2-40B4-BE49-F238E27FC236}">
                <a16:creationId xmlns:a16="http://schemas.microsoft.com/office/drawing/2014/main" id="{5C054FBD-A1A1-9892-CB84-7D949EE2BAD8}"/>
              </a:ext>
            </a:extLst>
          </p:cNvPr>
          <p:cNvPicPr>
            <a:picLocks noChangeAspect="1"/>
          </p:cNvPicPr>
          <p:nvPr/>
        </p:nvPicPr>
        <p:blipFill>
          <a:blip r:embed="rId2"/>
          <a:stretch>
            <a:fillRect/>
          </a:stretch>
        </p:blipFill>
        <p:spPr>
          <a:xfrm>
            <a:off x="8616280" y="1145231"/>
            <a:ext cx="2687936" cy="5153004"/>
          </a:xfrm>
          <a:prstGeom prst="rect">
            <a:avLst/>
          </a:prstGeom>
        </p:spPr>
      </p:pic>
    </p:spTree>
    <p:extLst>
      <p:ext uri="{BB962C8B-B14F-4D97-AF65-F5344CB8AC3E}">
        <p14:creationId xmlns:p14="http://schemas.microsoft.com/office/powerpoint/2010/main" val="1816353323"/>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197A7-112E-CB8C-D1EB-F8090133D01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CE69DC1-DC13-58B8-A14F-9C760FB55E85}"/>
              </a:ext>
            </a:extLst>
          </p:cNvPr>
          <p:cNvSpPr>
            <a:spLocks noGrp="1"/>
          </p:cNvSpPr>
          <p:nvPr>
            <p:ph type="body" sz="quarter" idx="10"/>
          </p:nvPr>
        </p:nvSpPr>
        <p:spPr>
          <a:xfrm>
            <a:off x="5265090" y="1737082"/>
            <a:ext cx="6519542" cy="3384550"/>
          </a:xfrm>
        </p:spPr>
        <p:txBody>
          <a:bodyPr/>
          <a:lstStyle/>
          <a:p>
            <a:pPr marL="342900" indent="-342900">
              <a:buFont typeface="+mj-lt"/>
              <a:buAutoNum type="arabicPeriod"/>
            </a:pPr>
            <a:r>
              <a:rPr lang="en-US" altLang="zh-CN" sz="1600">
                <a:solidFill>
                  <a:schemeClr val="tx1">
                    <a:lumMod val="85000"/>
                    <a:lumOff val="15000"/>
                  </a:schemeClr>
                </a:solidFill>
              </a:rPr>
              <a:t>Ollama</a:t>
            </a:r>
            <a:r>
              <a:rPr lang="zh-CN" altLang="en-US" sz="1600">
                <a:solidFill>
                  <a:schemeClr val="tx1">
                    <a:lumMod val="85000"/>
                    <a:lumOff val="15000"/>
                  </a:schemeClr>
                </a:solidFill>
              </a:rPr>
              <a:t>部署：在官网下载并安装客户端即可。</a:t>
            </a:r>
            <a:endParaRPr lang="en-US" altLang="zh-CN" sz="1600">
              <a:solidFill>
                <a:schemeClr val="tx1">
                  <a:lumMod val="85000"/>
                  <a:lumOff val="15000"/>
                </a:schemeClr>
              </a:solidFill>
            </a:endParaRPr>
          </a:p>
          <a:p>
            <a:pPr marL="342900" indent="-342900">
              <a:buFont typeface="+mj-lt"/>
              <a:buAutoNum type="arabicPeriod"/>
            </a:pPr>
            <a:r>
              <a:rPr lang="zh-CN" altLang="en-US" sz="1600">
                <a:solidFill>
                  <a:schemeClr val="tx1">
                    <a:lumMod val="85000"/>
                    <a:lumOff val="15000"/>
                  </a:schemeClr>
                </a:solidFill>
              </a:rPr>
              <a:t>蒸馏模型就是对标准大模型核心技能的学习，并进行瘦身，从而获得更低的性能要求。 简单来说蒸馏模型就是标准大模型的学生，学到了老师的核心本领，但没有老师强。根据参数量的不同，参数量越大，蒸馏模型学到老师核心本领就越扎实，性能越好。</a:t>
            </a:r>
            <a:endParaRPr lang="en-US" altLang="zh-CN" sz="1600">
              <a:solidFill>
                <a:schemeClr val="tx1">
                  <a:lumMod val="85000"/>
                  <a:lumOff val="15000"/>
                </a:schemeClr>
              </a:solidFill>
            </a:endParaRPr>
          </a:p>
          <a:p>
            <a:pPr marL="342900" indent="-342900">
              <a:buFont typeface="+mj-lt"/>
              <a:buAutoNum type="arabicPeriod"/>
            </a:pPr>
            <a:r>
              <a:rPr lang="zh-CN" altLang="en-US" sz="1600">
                <a:solidFill>
                  <a:schemeClr val="tx1">
                    <a:lumMod val="85000"/>
                    <a:lumOff val="15000"/>
                  </a:schemeClr>
                </a:solidFill>
              </a:rPr>
              <a:t>参数量选择：</a:t>
            </a:r>
            <a:endParaRPr lang="en-US" altLang="zh-CN" sz="1600">
              <a:solidFill>
                <a:schemeClr val="tx1">
                  <a:lumMod val="85000"/>
                  <a:lumOff val="15000"/>
                </a:schemeClr>
              </a:solidFill>
            </a:endParaRPr>
          </a:p>
          <a:p>
            <a:r>
              <a:rPr lang="zh-CN" altLang="en-US" sz="1600">
                <a:solidFill>
                  <a:schemeClr val="tx1">
                    <a:lumMod val="85000"/>
                    <a:lumOff val="15000"/>
                  </a:schemeClr>
                </a:solidFill>
              </a:rPr>
              <a:t>集显：</a:t>
            </a:r>
            <a:r>
              <a:rPr lang="en-US" altLang="zh-CN" sz="1600">
                <a:solidFill>
                  <a:schemeClr val="tx1">
                    <a:lumMod val="85000"/>
                    <a:lumOff val="15000"/>
                  </a:schemeClr>
                </a:solidFill>
              </a:rPr>
              <a:t>1.5b</a:t>
            </a:r>
            <a:r>
              <a:rPr lang="zh-CN" altLang="en-US" sz="1600">
                <a:solidFill>
                  <a:schemeClr val="tx1">
                    <a:lumMod val="85000"/>
                    <a:lumOff val="15000"/>
                  </a:schemeClr>
                </a:solidFill>
              </a:rPr>
              <a:t>左右</a:t>
            </a:r>
            <a:endParaRPr lang="en-US" altLang="zh-CN" sz="1600">
              <a:solidFill>
                <a:schemeClr val="tx1">
                  <a:lumMod val="85000"/>
                  <a:lumOff val="15000"/>
                </a:schemeClr>
              </a:solidFill>
            </a:endParaRPr>
          </a:p>
          <a:p>
            <a:r>
              <a:rPr lang="en-US" altLang="zh-CN" sz="1600">
                <a:solidFill>
                  <a:schemeClr val="tx1">
                    <a:lumMod val="85000"/>
                    <a:lumOff val="15000"/>
                  </a:schemeClr>
                </a:solidFill>
              </a:rPr>
              <a:t>4G</a:t>
            </a:r>
            <a:r>
              <a:rPr lang="zh-CN" altLang="en-US" sz="1600">
                <a:solidFill>
                  <a:schemeClr val="tx1">
                    <a:lumMod val="85000"/>
                    <a:lumOff val="15000"/>
                  </a:schemeClr>
                </a:solidFill>
              </a:rPr>
              <a:t>独显：</a:t>
            </a:r>
            <a:r>
              <a:rPr lang="en-US" altLang="zh-CN" sz="1600">
                <a:solidFill>
                  <a:schemeClr val="tx1">
                    <a:lumMod val="85000"/>
                    <a:lumOff val="15000"/>
                  </a:schemeClr>
                </a:solidFill>
              </a:rPr>
              <a:t>8b</a:t>
            </a:r>
            <a:r>
              <a:rPr lang="zh-CN" altLang="en-US" sz="1600">
                <a:solidFill>
                  <a:schemeClr val="tx1">
                    <a:lumMod val="85000"/>
                    <a:lumOff val="15000"/>
                  </a:schemeClr>
                </a:solidFill>
              </a:rPr>
              <a:t>以内</a:t>
            </a:r>
            <a:endParaRPr lang="en-US" altLang="zh-CN" sz="1600">
              <a:solidFill>
                <a:schemeClr val="tx1">
                  <a:lumMod val="85000"/>
                  <a:lumOff val="15000"/>
                </a:schemeClr>
              </a:solidFill>
            </a:endParaRPr>
          </a:p>
          <a:p>
            <a:r>
              <a:rPr lang="en-US" altLang="zh-CN" sz="1600">
                <a:solidFill>
                  <a:schemeClr val="tx1">
                    <a:lumMod val="85000"/>
                    <a:lumOff val="15000"/>
                  </a:schemeClr>
                </a:solidFill>
              </a:rPr>
              <a:t>8G</a:t>
            </a:r>
            <a:r>
              <a:rPr lang="zh-CN" altLang="en-US" sz="1600">
                <a:solidFill>
                  <a:schemeClr val="tx1">
                    <a:lumMod val="85000"/>
                    <a:lumOff val="15000"/>
                  </a:schemeClr>
                </a:solidFill>
              </a:rPr>
              <a:t>独显：</a:t>
            </a:r>
            <a:r>
              <a:rPr lang="en-US" altLang="zh-CN" sz="1600">
                <a:solidFill>
                  <a:schemeClr val="tx1">
                    <a:lumMod val="85000"/>
                    <a:lumOff val="15000"/>
                  </a:schemeClr>
                </a:solidFill>
              </a:rPr>
              <a:t>14b</a:t>
            </a:r>
            <a:r>
              <a:rPr lang="zh-CN" altLang="en-US" sz="1600">
                <a:solidFill>
                  <a:schemeClr val="tx1">
                    <a:lumMod val="85000"/>
                    <a:lumOff val="15000"/>
                  </a:schemeClr>
                </a:solidFill>
              </a:rPr>
              <a:t>以内</a:t>
            </a:r>
            <a:endParaRPr lang="en-US" altLang="zh-CN" sz="1600">
              <a:solidFill>
                <a:schemeClr val="tx1">
                  <a:lumMod val="85000"/>
                  <a:lumOff val="15000"/>
                </a:schemeClr>
              </a:solidFill>
            </a:endParaRPr>
          </a:p>
          <a:p>
            <a:r>
              <a:rPr lang="en-US" altLang="zh-CN" sz="1600">
                <a:solidFill>
                  <a:schemeClr val="tx1">
                    <a:lumMod val="85000"/>
                    <a:lumOff val="15000"/>
                  </a:schemeClr>
                </a:solidFill>
              </a:rPr>
              <a:t>…</a:t>
            </a:r>
            <a:r>
              <a:rPr lang="zh-CN" altLang="en-US" sz="1600">
                <a:solidFill>
                  <a:schemeClr val="tx1">
                    <a:lumMod val="85000"/>
                    <a:lumOff val="15000"/>
                  </a:schemeClr>
                </a:solidFill>
              </a:rPr>
              <a:t>具体可以自己试一试</a:t>
            </a:r>
            <a:endParaRPr lang="en-US" altLang="zh-CN" sz="1600">
              <a:solidFill>
                <a:schemeClr val="tx1">
                  <a:lumMod val="85000"/>
                  <a:lumOff val="15000"/>
                </a:schemeClr>
              </a:solidFill>
            </a:endParaRPr>
          </a:p>
          <a:p>
            <a:r>
              <a:rPr lang="zh-CN" altLang="en-US" sz="1600">
                <a:solidFill>
                  <a:schemeClr val="tx1">
                    <a:lumMod val="85000"/>
                    <a:lumOff val="15000"/>
                  </a:schemeClr>
                </a:solidFill>
              </a:rPr>
              <a:t>参数量越大对硬件要求越高，如果硬件能力不足，模型运算和吐字速度会下降。</a:t>
            </a:r>
            <a:endParaRPr lang="en-US" altLang="zh-CN" sz="1600">
              <a:solidFill>
                <a:schemeClr val="tx1">
                  <a:lumMod val="85000"/>
                  <a:lumOff val="15000"/>
                </a:schemeClr>
              </a:solidFill>
            </a:endParaRPr>
          </a:p>
        </p:txBody>
      </p:sp>
    </p:spTree>
    <p:extLst>
      <p:ext uri="{BB962C8B-B14F-4D97-AF65-F5344CB8AC3E}">
        <p14:creationId xmlns:p14="http://schemas.microsoft.com/office/powerpoint/2010/main" val="3852182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10419-8681-09BE-4772-2872CBCCF5AF}"/>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934A9A2A-0BA4-8373-6CC7-7FA62AE3A65A}"/>
              </a:ext>
            </a:extLst>
          </p:cNvPr>
          <p:cNvSpPr>
            <a:spLocks noGrp="1"/>
          </p:cNvSpPr>
          <p:nvPr>
            <p:ph type="body" sz="quarter" idx="11"/>
          </p:nvPr>
        </p:nvSpPr>
        <p:spPr>
          <a:xfrm>
            <a:off x="6456045" y="2924810"/>
            <a:ext cx="5396230" cy="1021080"/>
          </a:xfrm>
        </p:spPr>
        <p:txBody>
          <a:bodyPr/>
          <a:lstStyle/>
          <a:p>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Ollama</a:t>
            </a:r>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的基础命令</a:t>
            </a:r>
            <a:endPar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95221AD0-9F7B-5BEF-52F3-79668B474A62}"/>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前置准备</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7" name="文本占位符 4">
            <a:extLst>
              <a:ext uri="{FF2B5EF4-FFF2-40B4-BE49-F238E27FC236}">
                <a16:creationId xmlns:a16="http://schemas.microsoft.com/office/drawing/2014/main" id="{A0F722EB-5D09-3E85-7657-7922B2BA6B1D}"/>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E8F7E027-9927-E8D0-2478-4DBF30FCA913}"/>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3009815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5118D-029D-4721-E39B-03DF8A060CB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FEFD233-5A32-8C37-DC3C-2C3D0BCB0630}"/>
              </a:ext>
            </a:extLst>
          </p:cNvPr>
          <p:cNvSpPr>
            <a:spLocks noGrp="1"/>
          </p:cNvSpPr>
          <p:nvPr>
            <p:ph type="body" sz="quarter" idx="10"/>
          </p:nvPr>
        </p:nvSpPr>
        <p:spPr/>
        <p:txBody>
          <a:bodyPr/>
          <a:lstStyle/>
          <a:p>
            <a:r>
              <a:rPr lang="en-US" altLang="zh-CN">
                <a:solidFill>
                  <a:schemeClr val="tx1">
                    <a:lumMod val="85000"/>
                    <a:lumOff val="15000"/>
                  </a:schemeClr>
                </a:solidFill>
              </a:rPr>
              <a:t>Ollama</a:t>
            </a:r>
            <a:r>
              <a:rPr lang="zh-CN" altLang="en-US">
                <a:solidFill>
                  <a:schemeClr val="tx1">
                    <a:lumMod val="85000"/>
                    <a:lumOff val="15000"/>
                  </a:schemeClr>
                </a:solidFill>
              </a:rPr>
              <a:t>的部署</a:t>
            </a:r>
            <a:endParaRPr lang="zh-CN" altLang="en-US" dirty="0">
              <a:solidFill>
                <a:schemeClr val="tx1">
                  <a:lumMod val="85000"/>
                  <a:lumOff val="15000"/>
                </a:schemeClr>
              </a:solidFill>
            </a:endParaRPr>
          </a:p>
        </p:txBody>
      </p:sp>
      <p:sp>
        <p:nvSpPr>
          <p:cNvPr id="5" name="文本占位符 4">
            <a:extLst>
              <a:ext uri="{FF2B5EF4-FFF2-40B4-BE49-F238E27FC236}">
                <a16:creationId xmlns:a16="http://schemas.microsoft.com/office/drawing/2014/main" id="{D9F15B0A-5B92-16E0-2D6F-78CB11314B58}"/>
              </a:ext>
            </a:extLst>
          </p:cNvPr>
          <p:cNvSpPr>
            <a:spLocks noGrp="1"/>
          </p:cNvSpPr>
          <p:nvPr>
            <p:ph type="body" sz="quarter" idx="11"/>
          </p:nvPr>
        </p:nvSpPr>
        <p:spPr>
          <a:xfrm>
            <a:off x="479425" y="1124744"/>
            <a:ext cx="7992839" cy="3744416"/>
          </a:xfrm>
        </p:spPr>
        <p:txBody>
          <a:bodyPr/>
          <a:lstStyle/>
          <a:p>
            <a:r>
              <a:rPr lang="zh-CN" altLang="en-US" sz="1600">
                <a:solidFill>
                  <a:schemeClr val="tx1">
                    <a:lumMod val="85000"/>
                    <a:lumOff val="15000"/>
                  </a:schemeClr>
                </a:solidFill>
              </a:rPr>
              <a:t>完成</a:t>
            </a:r>
            <a:r>
              <a:rPr lang="en-US" altLang="zh-CN" sz="1600">
                <a:solidFill>
                  <a:schemeClr val="tx1">
                    <a:lumMod val="85000"/>
                    <a:lumOff val="15000"/>
                  </a:schemeClr>
                </a:solidFill>
              </a:rPr>
              <a:t>Ollama</a:t>
            </a:r>
            <a:r>
              <a:rPr lang="zh-CN" altLang="en-US" sz="1600">
                <a:solidFill>
                  <a:schemeClr val="tx1">
                    <a:lumMod val="85000"/>
                    <a:lumOff val="15000"/>
                  </a:schemeClr>
                </a:solidFill>
              </a:rPr>
              <a:t>的部署和使用后，后续如果要管理电脑中的模型，可以使用</a:t>
            </a:r>
            <a:r>
              <a:rPr lang="en-US" altLang="zh-CN" sz="1600">
                <a:solidFill>
                  <a:schemeClr val="tx1">
                    <a:lumMod val="85000"/>
                    <a:lumOff val="15000"/>
                  </a:schemeClr>
                </a:solidFill>
              </a:rPr>
              <a:t>Ollama</a:t>
            </a:r>
            <a:r>
              <a:rPr lang="zh-CN" altLang="en-US" sz="1600">
                <a:solidFill>
                  <a:schemeClr val="tx1">
                    <a:lumMod val="85000"/>
                    <a:lumOff val="15000"/>
                  </a:schemeClr>
                </a:solidFill>
              </a:rPr>
              <a:t>命令。</a:t>
            </a:r>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r>
              <a:rPr lang="zh-CN" altLang="en-US" sz="1600">
                <a:solidFill>
                  <a:schemeClr val="tx1">
                    <a:lumMod val="85000"/>
                    <a:lumOff val="15000"/>
                  </a:schemeClr>
                </a:solidFill>
              </a:rPr>
              <a:t>主要介绍如下几个命令：</a:t>
            </a:r>
            <a:endParaRPr lang="en-US" altLang="zh-CN" sz="1600">
              <a:solidFill>
                <a:schemeClr val="tx1">
                  <a:lumMod val="85000"/>
                  <a:lumOff val="15000"/>
                </a:schemeClr>
              </a:solidFill>
            </a:endParaRPr>
          </a:p>
          <a:p>
            <a:pPr marL="285750" indent="-285750">
              <a:buFont typeface="Arial" panose="020B0604020202020204" pitchFamily="34" charset="0"/>
              <a:buChar char="•"/>
            </a:pPr>
            <a:r>
              <a:rPr lang="en-US" altLang="zh-CN" sz="1600">
                <a:solidFill>
                  <a:schemeClr val="tx1">
                    <a:lumMod val="85000"/>
                    <a:lumOff val="15000"/>
                  </a:schemeClr>
                </a:solidFill>
              </a:rPr>
              <a:t>ollama list</a:t>
            </a:r>
            <a:r>
              <a:rPr lang="zh-CN" altLang="en-US" sz="1600">
                <a:solidFill>
                  <a:schemeClr val="tx1">
                    <a:lumMod val="85000"/>
                    <a:lumOff val="15000"/>
                  </a:schemeClr>
                </a:solidFill>
              </a:rPr>
              <a:t>：列出当前已下载的模型</a:t>
            </a:r>
            <a:endParaRPr lang="en-US" altLang="zh-CN" sz="1600">
              <a:solidFill>
                <a:schemeClr val="tx1">
                  <a:lumMod val="85000"/>
                  <a:lumOff val="15000"/>
                </a:schemeClr>
              </a:solidFill>
            </a:endParaRPr>
          </a:p>
          <a:p>
            <a:pPr marL="285750" indent="-285750">
              <a:buFont typeface="Arial" panose="020B0604020202020204" pitchFamily="34" charset="0"/>
              <a:buChar char="•"/>
            </a:pPr>
            <a:r>
              <a:rPr lang="en-US" altLang="zh-CN" sz="1600">
                <a:solidFill>
                  <a:schemeClr val="tx1">
                    <a:lumMod val="85000"/>
                    <a:lumOff val="15000"/>
                  </a:schemeClr>
                </a:solidFill>
              </a:rPr>
              <a:t>ollama pull </a:t>
            </a:r>
            <a:r>
              <a:rPr lang="zh-CN" altLang="en-US" sz="1600">
                <a:solidFill>
                  <a:schemeClr val="tx1">
                    <a:lumMod val="85000"/>
                    <a:lumOff val="15000"/>
                  </a:schemeClr>
                </a:solidFill>
              </a:rPr>
              <a:t>模型名称：联网下载指定的模型</a:t>
            </a:r>
            <a:endParaRPr lang="en-US" altLang="zh-CN" sz="1600">
              <a:solidFill>
                <a:schemeClr val="tx1">
                  <a:lumMod val="85000"/>
                  <a:lumOff val="15000"/>
                </a:schemeClr>
              </a:solidFill>
            </a:endParaRPr>
          </a:p>
          <a:p>
            <a:pPr marL="285750" indent="-285750">
              <a:buFont typeface="Arial" panose="020B0604020202020204" pitchFamily="34" charset="0"/>
              <a:buChar char="•"/>
            </a:pPr>
            <a:r>
              <a:rPr lang="en-US" altLang="zh-CN" sz="1600">
                <a:solidFill>
                  <a:schemeClr val="tx1">
                    <a:lumMod val="85000"/>
                    <a:lumOff val="15000"/>
                  </a:schemeClr>
                </a:solidFill>
              </a:rPr>
              <a:t>ollama run </a:t>
            </a:r>
            <a:r>
              <a:rPr lang="zh-CN" altLang="en-US" sz="1600">
                <a:solidFill>
                  <a:schemeClr val="tx1">
                    <a:lumMod val="85000"/>
                    <a:lumOff val="15000"/>
                  </a:schemeClr>
                </a:solidFill>
              </a:rPr>
              <a:t>模型名称：运行指定的模型（如不存在会先下载）</a:t>
            </a:r>
            <a:endParaRPr lang="en-US" altLang="zh-CN" sz="1600">
              <a:solidFill>
                <a:schemeClr val="tx1">
                  <a:lumMod val="85000"/>
                  <a:lumOff val="15000"/>
                </a:schemeClr>
              </a:solidFill>
            </a:endParaRPr>
          </a:p>
          <a:p>
            <a:pPr marL="285750" indent="-285750">
              <a:buFont typeface="Arial" panose="020B0604020202020204" pitchFamily="34" charset="0"/>
              <a:buChar char="•"/>
            </a:pPr>
            <a:r>
              <a:rPr lang="en-US" altLang="zh-CN" sz="1600">
                <a:solidFill>
                  <a:schemeClr val="tx1">
                    <a:lumMod val="85000"/>
                    <a:lumOff val="15000"/>
                  </a:schemeClr>
                </a:solidFill>
              </a:rPr>
              <a:t>ollama –-help</a:t>
            </a:r>
            <a:r>
              <a:rPr lang="zh-CN" altLang="en-US" sz="1600">
                <a:solidFill>
                  <a:schemeClr val="tx1">
                    <a:lumMod val="85000"/>
                    <a:lumOff val="15000"/>
                  </a:schemeClr>
                </a:solidFill>
              </a:rPr>
              <a:t>：查看其它可用的命令帮助</a:t>
            </a:r>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r>
              <a:rPr lang="en-US" altLang="zh-CN" sz="1600">
                <a:solidFill>
                  <a:srgbClr val="C00000"/>
                </a:solidFill>
              </a:rPr>
              <a:t>PS</a:t>
            </a:r>
            <a:r>
              <a:rPr lang="zh-CN" altLang="en-US" sz="1600">
                <a:solidFill>
                  <a:srgbClr val="C00000"/>
                </a:solidFill>
              </a:rPr>
              <a:t>：上述命令操作，请先运行</a:t>
            </a:r>
            <a:r>
              <a:rPr lang="en-US" altLang="zh-CN" sz="1600">
                <a:solidFill>
                  <a:srgbClr val="C00000"/>
                </a:solidFill>
              </a:rPr>
              <a:t>Ollama</a:t>
            </a:r>
          </a:p>
          <a:p>
            <a:r>
              <a:rPr lang="en-US" altLang="zh-CN" sz="1600">
                <a:solidFill>
                  <a:srgbClr val="C00000"/>
                </a:solidFill>
              </a:rPr>
              <a:t>PS</a:t>
            </a:r>
            <a:r>
              <a:rPr lang="zh-CN" altLang="en-US" sz="1600">
                <a:solidFill>
                  <a:srgbClr val="C00000"/>
                </a:solidFill>
              </a:rPr>
              <a:t>：上述命令操作，</a:t>
            </a:r>
            <a:r>
              <a:rPr lang="en-US" altLang="zh-CN" sz="1600">
                <a:solidFill>
                  <a:srgbClr val="C00000"/>
                </a:solidFill>
              </a:rPr>
              <a:t>Windows</a:t>
            </a:r>
            <a:r>
              <a:rPr lang="zh-CN" altLang="en-US" sz="1600">
                <a:solidFill>
                  <a:srgbClr val="C00000"/>
                </a:solidFill>
              </a:rPr>
              <a:t>系统和</a:t>
            </a:r>
            <a:r>
              <a:rPr lang="en-US" altLang="zh-CN" sz="1600">
                <a:solidFill>
                  <a:srgbClr val="C00000"/>
                </a:solidFill>
              </a:rPr>
              <a:t>Mac</a:t>
            </a:r>
            <a:r>
              <a:rPr lang="zh-CN" altLang="en-US" sz="1600">
                <a:solidFill>
                  <a:srgbClr val="C00000"/>
                </a:solidFill>
              </a:rPr>
              <a:t>系统通用</a:t>
            </a:r>
            <a:endParaRPr lang="en-US" altLang="zh-CN" sz="1600">
              <a:solidFill>
                <a:srgbClr val="C00000"/>
              </a:solidFill>
            </a:endParaRPr>
          </a:p>
        </p:txBody>
      </p:sp>
      <p:pic>
        <p:nvPicPr>
          <p:cNvPr id="4" name="图片 3" descr="图片包含 圆圈&#10;&#10;AI 生成的内容可能不正确。">
            <a:extLst>
              <a:ext uri="{FF2B5EF4-FFF2-40B4-BE49-F238E27FC236}">
                <a16:creationId xmlns:a16="http://schemas.microsoft.com/office/drawing/2014/main" id="{D07EC853-1CEC-BE7A-6A9B-9F425E4C5855}"/>
              </a:ext>
            </a:extLst>
          </p:cNvPr>
          <p:cNvPicPr>
            <a:picLocks noChangeAspect="1"/>
          </p:cNvPicPr>
          <p:nvPr/>
        </p:nvPicPr>
        <p:blipFill>
          <a:blip r:embed="rId2"/>
          <a:stretch>
            <a:fillRect/>
          </a:stretch>
        </p:blipFill>
        <p:spPr>
          <a:xfrm>
            <a:off x="8616280" y="1145231"/>
            <a:ext cx="2687936" cy="5153004"/>
          </a:xfrm>
          <a:prstGeom prst="rect">
            <a:avLst/>
          </a:prstGeom>
        </p:spPr>
      </p:pic>
    </p:spTree>
    <p:extLst>
      <p:ext uri="{BB962C8B-B14F-4D97-AF65-F5344CB8AC3E}">
        <p14:creationId xmlns:p14="http://schemas.microsoft.com/office/powerpoint/2010/main" val="4130992971"/>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7619A-9A07-6702-48D6-DDA1FACE30E9}"/>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BDAD18CD-612F-B351-59F9-9BEA806E4D74}"/>
              </a:ext>
            </a:extLst>
          </p:cNvPr>
          <p:cNvSpPr>
            <a:spLocks noGrp="1"/>
          </p:cNvSpPr>
          <p:nvPr>
            <p:ph type="body" sz="quarter" idx="11"/>
          </p:nvPr>
        </p:nvSpPr>
        <p:spPr>
          <a:xfrm>
            <a:off x="6456045" y="2924810"/>
            <a:ext cx="5396230" cy="1021080"/>
          </a:xfrm>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代码调用</a:t>
            </a:r>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Ollama</a:t>
            </a:r>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的本地模型</a:t>
            </a:r>
            <a:endPar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352B17D0-891C-132C-031B-AA7B0D129EA4}"/>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前置准备</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7" name="文本占位符 4">
            <a:extLst>
              <a:ext uri="{FF2B5EF4-FFF2-40B4-BE49-F238E27FC236}">
                <a16:creationId xmlns:a16="http://schemas.microsoft.com/office/drawing/2014/main" id="{4BFA00E0-DB89-8368-56A4-F5D51BBE17A4}"/>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86879BCB-5BB6-F0D3-90EA-01B299462A66}"/>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4133648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1BF76-5C5B-AFCB-3C67-8C54BB1CF6C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D35FFE2C-CAD1-A7FE-85B8-7E065C5304FF}"/>
              </a:ext>
            </a:extLst>
          </p:cNvPr>
          <p:cNvSpPr>
            <a:spLocks noGrp="1"/>
          </p:cNvSpPr>
          <p:nvPr>
            <p:ph type="body" sz="quarter" idx="10"/>
          </p:nvPr>
        </p:nvSpPr>
        <p:spPr/>
        <p:txBody>
          <a:bodyPr/>
          <a:lstStyle/>
          <a:p>
            <a:r>
              <a:rPr lang="zh-CN" altLang="en-US">
                <a:solidFill>
                  <a:schemeClr val="tx1">
                    <a:lumMod val="85000"/>
                    <a:lumOff val="15000"/>
                  </a:schemeClr>
                </a:solidFill>
              </a:rPr>
              <a:t>代码调用</a:t>
            </a:r>
            <a:r>
              <a:rPr lang="en-US" altLang="zh-CN">
                <a:solidFill>
                  <a:schemeClr val="tx1">
                    <a:lumMod val="85000"/>
                    <a:lumOff val="15000"/>
                  </a:schemeClr>
                </a:solidFill>
              </a:rPr>
              <a:t>Ollama</a:t>
            </a:r>
            <a:r>
              <a:rPr lang="zh-CN" altLang="en-US">
                <a:solidFill>
                  <a:schemeClr val="tx1">
                    <a:lumMod val="85000"/>
                    <a:lumOff val="15000"/>
                  </a:schemeClr>
                </a:solidFill>
              </a:rPr>
              <a:t>的本地模型</a:t>
            </a:r>
            <a:endParaRPr lang="zh-CN" altLang="en-US" dirty="0">
              <a:solidFill>
                <a:schemeClr val="tx1">
                  <a:lumMod val="85000"/>
                  <a:lumOff val="15000"/>
                </a:schemeClr>
              </a:solidFill>
            </a:endParaRPr>
          </a:p>
        </p:txBody>
      </p:sp>
      <p:sp>
        <p:nvSpPr>
          <p:cNvPr id="5" name="文本占位符 4">
            <a:extLst>
              <a:ext uri="{FF2B5EF4-FFF2-40B4-BE49-F238E27FC236}">
                <a16:creationId xmlns:a16="http://schemas.microsoft.com/office/drawing/2014/main" id="{74550571-7697-7789-32D0-E32C2FBA4971}"/>
              </a:ext>
            </a:extLst>
          </p:cNvPr>
          <p:cNvSpPr>
            <a:spLocks noGrp="1"/>
          </p:cNvSpPr>
          <p:nvPr>
            <p:ph type="body" sz="quarter" idx="11"/>
          </p:nvPr>
        </p:nvSpPr>
        <p:spPr>
          <a:xfrm>
            <a:off x="479425" y="1124744"/>
            <a:ext cx="11377215" cy="3744416"/>
          </a:xfrm>
        </p:spPr>
        <p:txBody>
          <a:bodyPr/>
          <a:lstStyle/>
          <a:p>
            <a:r>
              <a:rPr lang="zh-CN" altLang="en-US" sz="1600">
                <a:solidFill>
                  <a:schemeClr val="tx1">
                    <a:lumMod val="85000"/>
                    <a:lumOff val="15000"/>
                  </a:schemeClr>
                </a:solidFill>
              </a:rPr>
              <a:t>使用代码调用</a:t>
            </a:r>
            <a:r>
              <a:rPr lang="en-US" altLang="zh-CN" sz="1600">
                <a:solidFill>
                  <a:schemeClr val="tx1">
                    <a:lumMod val="85000"/>
                    <a:lumOff val="15000"/>
                  </a:schemeClr>
                </a:solidFill>
              </a:rPr>
              <a:t>Ollama</a:t>
            </a:r>
            <a:r>
              <a:rPr lang="zh-CN" altLang="en-US" sz="1600">
                <a:solidFill>
                  <a:schemeClr val="tx1">
                    <a:lumMod val="85000"/>
                    <a:lumOff val="15000"/>
                  </a:schemeClr>
                </a:solidFill>
              </a:rPr>
              <a:t>的本地模型还是很简单的，只需要将原有代码进行简单改动即可。</a:t>
            </a:r>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pPr marL="285750" indent="-285750">
              <a:buFont typeface="Arial" panose="020B0604020202020204" pitchFamily="34" charset="0"/>
              <a:buChar char="•"/>
            </a:pPr>
            <a:r>
              <a:rPr lang="zh-CN" altLang="en-US" sz="1600">
                <a:solidFill>
                  <a:schemeClr val="tx1">
                    <a:lumMod val="85000"/>
                    <a:lumOff val="15000"/>
                  </a:schemeClr>
                </a:solidFill>
              </a:rPr>
              <a:t>将</a:t>
            </a:r>
            <a:r>
              <a:rPr lang="en-US" altLang="zh-CN" sz="1600">
                <a:solidFill>
                  <a:schemeClr val="tx1">
                    <a:lumMod val="85000"/>
                    <a:lumOff val="15000"/>
                  </a:schemeClr>
                </a:solidFill>
              </a:rPr>
              <a:t>base_url</a:t>
            </a:r>
            <a:r>
              <a:rPr lang="zh-CN" altLang="en-US" sz="1600">
                <a:solidFill>
                  <a:schemeClr val="tx1">
                    <a:lumMod val="85000"/>
                    <a:lumOff val="15000"/>
                  </a:schemeClr>
                </a:solidFill>
              </a:rPr>
              <a:t>改为：</a:t>
            </a:r>
            <a:r>
              <a:rPr lang="af-ZA" altLang="zh-CN" sz="1600">
                <a:solidFill>
                  <a:schemeClr val="tx1">
                    <a:lumMod val="85000"/>
                    <a:lumOff val="15000"/>
                  </a:schemeClr>
                </a:solidFill>
                <a:hlinkClick r:id="rId2"/>
              </a:rPr>
              <a:t>http://localhost:11434/v1</a:t>
            </a:r>
            <a:endParaRPr lang="af-ZA" altLang="zh-CN" sz="1600">
              <a:solidFill>
                <a:schemeClr val="tx1">
                  <a:lumMod val="85000"/>
                  <a:lumOff val="15000"/>
                </a:schemeClr>
              </a:solidFill>
            </a:endParaRPr>
          </a:p>
          <a:p>
            <a:pPr marL="285750" indent="-285750">
              <a:buFont typeface="Arial" panose="020B0604020202020204" pitchFamily="34" charset="0"/>
              <a:buChar char="•"/>
            </a:pPr>
            <a:r>
              <a:rPr lang="zh-CN" altLang="en-US" sz="1600">
                <a:solidFill>
                  <a:schemeClr val="tx1">
                    <a:lumMod val="85000"/>
                    <a:lumOff val="15000"/>
                  </a:schemeClr>
                </a:solidFill>
              </a:rPr>
              <a:t>将</a:t>
            </a:r>
            <a:r>
              <a:rPr lang="en-US" altLang="zh-CN" sz="1600">
                <a:solidFill>
                  <a:schemeClr val="tx1">
                    <a:lumMod val="85000"/>
                    <a:lumOff val="15000"/>
                  </a:schemeClr>
                </a:solidFill>
              </a:rPr>
              <a:t>model</a:t>
            </a:r>
            <a:r>
              <a:rPr lang="zh-CN" altLang="en-US" sz="1600">
                <a:solidFill>
                  <a:schemeClr val="tx1">
                    <a:lumMod val="85000"/>
                    <a:lumOff val="15000"/>
                  </a:schemeClr>
                </a:solidFill>
              </a:rPr>
              <a:t>改为对应本地模型名称，如：</a:t>
            </a:r>
            <a:r>
              <a:rPr lang="en-US" altLang="zh-CN" sz="1600">
                <a:solidFill>
                  <a:schemeClr val="tx1">
                    <a:lumMod val="85000"/>
                    <a:lumOff val="15000"/>
                  </a:schemeClr>
                </a:solidFill>
              </a:rPr>
              <a:t>qwen3:4b</a:t>
            </a:r>
            <a:endParaRPr lang="en-US" altLang="zh-CN" sz="1600">
              <a:solidFill>
                <a:srgbClr val="C00000"/>
              </a:solidFill>
            </a:endParaRPr>
          </a:p>
        </p:txBody>
      </p:sp>
      <p:pic>
        <p:nvPicPr>
          <p:cNvPr id="8" name="图片 7">
            <a:extLst>
              <a:ext uri="{FF2B5EF4-FFF2-40B4-BE49-F238E27FC236}">
                <a16:creationId xmlns:a16="http://schemas.microsoft.com/office/drawing/2014/main" id="{A03E9C68-C2D6-C101-DA86-D88694C250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440" y="4581128"/>
            <a:ext cx="2276872" cy="2276872"/>
          </a:xfrm>
          <a:prstGeom prst="rect">
            <a:avLst/>
          </a:prstGeom>
        </p:spPr>
      </p:pic>
      <p:sp>
        <p:nvSpPr>
          <p:cNvPr id="10" name="文本框 9">
            <a:extLst>
              <a:ext uri="{FF2B5EF4-FFF2-40B4-BE49-F238E27FC236}">
                <a16:creationId xmlns:a16="http://schemas.microsoft.com/office/drawing/2014/main" id="{DABE6EEE-49F2-7F8B-3083-048CF1282C2D}"/>
              </a:ext>
            </a:extLst>
          </p:cNvPr>
          <p:cNvSpPr txBox="1"/>
          <p:nvPr/>
        </p:nvSpPr>
        <p:spPr>
          <a:xfrm>
            <a:off x="479425" y="1484999"/>
            <a:ext cx="7632799" cy="348557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openai </a:t>
            </a:r>
            <a:r>
              <a:rPr lang="en-US" altLang="zh-CN" sz="14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OpenAI</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client = OpenAI(</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base_url</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"https://dashscope.aliyuncs.com/compatible-mode/v1"</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completion = client.chat.completions.create(</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model</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"deepseek-v3"</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messages</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"role"</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"system"</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"content"</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"You are a helpful assistant."</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"role"</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"user"</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"content"</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你是谁，能做什么？</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stream</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True</a:t>
            </a:r>
            <a:br>
              <a:rPr lang="en-US" altLang="zh-CN" sz="14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for </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chunk </a:t>
            </a:r>
            <a:r>
              <a:rPr lang="en-US" altLang="zh-CN" sz="14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completion:</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(chunk.choices[</a:t>
            </a:r>
            <a:r>
              <a:rPr lang="en-US" altLang="zh-CN" sz="14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].delta.content, </a:t>
            </a:r>
            <a:r>
              <a:rPr lang="en-US" altLang="zh-CN" sz="14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end</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flush</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True</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100" kern="10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296072BC-1F74-ABF1-045F-3ED726253B8D}"/>
              </a:ext>
            </a:extLst>
          </p:cNvPr>
          <p:cNvSpPr/>
          <p:nvPr/>
        </p:nvSpPr>
        <p:spPr>
          <a:xfrm>
            <a:off x="911424" y="2132856"/>
            <a:ext cx="6624736" cy="288032"/>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F8BC51-CF99-57AE-08B2-7509D97BF85C}"/>
              </a:ext>
            </a:extLst>
          </p:cNvPr>
          <p:cNvSpPr/>
          <p:nvPr/>
        </p:nvSpPr>
        <p:spPr>
          <a:xfrm>
            <a:off x="911424" y="2771699"/>
            <a:ext cx="2304256" cy="288032"/>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3008743058"/>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E8CB-E1BE-6009-4689-FBA18783DD61}"/>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32FA12F6-1489-C404-AEF7-BFE3C8DC05A3}"/>
              </a:ext>
            </a:extLst>
          </p:cNvPr>
          <p:cNvSpPr>
            <a:spLocks noGrp="1"/>
          </p:cNvSpPr>
          <p:nvPr>
            <p:ph type="body" sz="quarter" idx="11"/>
          </p:nvPr>
        </p:nvSpPr>
        <p:spPr>
          <a:xfrm>
            <a:off x="6456045" y="2924810"/>
            <a:ext cx="5396230" cy="1021080"/>
          </a:xfrm>
        </p:spPr>
        <p:txBody>
          <a:bodyPr/>
          <a:lstStyle/>
          <a:p>
            <a:r>
              <a:rPr lang="en-US" altLang="zh-CN"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OpenAI</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库的基础使用</a:t>
            </a:r>
          </a:p>
        </p:txBody>
      </p:sp>
      <p:sp>
        <p:nvSpPr>
          <p:cNvPr id="6" name="文本框 5">
            <a:extLst>
              <a:ext uri="{FF2B5EF4-FFF2-40B4-BE49-F238E27FC236}">
                <a16:creationId xmlns:a16="http://schemas.microsoft.com/office/drawing/2014/main" id="{124D8A7D-B73E-EFF4-CD11-EE704F46EA58}"/>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dirty="0">
                <a:latin typeface="方正姚体" panose="02010601030101010101" pitchFamily="2" charset="-122"/>
                <a:ea typeface="方正姚体" panose="02010601030101010101" pitchFamily="2" charset="-122"/>
                <a:cs typeface="+mj-ea"/>
                <a:sym typeface="+mn-ea"/>
              </a:rPr>
              <a:t>当前章节：</a:t>
            </a:r>
            <a:r>
              <a:rPr lang="en-US" altLang="zh-CN" u="sng" dirty="0">
                <a:latin typeface="方正姚体" panose="02010601030101010101" pitchFamily="2" charset="-122"/>
                <a:ea typeface="方正姚体" panose="02010601030101010101" pitchFamily="2" charset="-122"/>
                <a:cs typeface="+mj-ea"/>
                <a:sym typeface="+mn-ea"/>
              </a:rPr>
              <a:t>《</a:t>
            </a:r>
            <a:r>
              <a:rPr lang="en-US" altLang="zh-CN" u="sng" dirty="0">
                <a:latin typeface="JetBrains Mono" panose="02000009000000000000" pitchFamily="49" charset="0"/>
                <a:ea typeface="JetBrains Mono" panose="02000009000000000000" pitchFamily="49" charset="0"/>
                <a:cs typeface="JetBrains Mono" panose="02000009000000000000" pitchFamily="49" charset="0"/>
                <a:sym typeface="+mn-ea"/>
              </a:rPr>
              <a:t>Python</a:t>
            </a:r>
            <a:r>
              <a:rPr lang="zh-CN" altLang="en-US" u="sng" dirty="0">
                <a:latin typeface="JetBrains Mono" panose="02000009000000000000" pitchFamily="49" charset="0"/>
                <a:ea typeface="方正姚体" panose="02010601030101010101" pitchFamily="2" charset="-122"/>
                <a:cs typeface="JetBrains Mono" panose="02000009000000000000" pitchFamily="49" charset="0"/>
                <a:sym typeface="+mn-ea"/>
              </a:rPr>
              <a:t> </a:t>
            </a:r>
            <a:r>
              <a:rPr lang="en-US" altLang="zh-CN" u="sng" dirty="0">
                <a:latin typeface="JetBrains Mono" panose="02000009000000000000" pitchFamily="49" charset="0"/>
                <a:ea typeface="JetBrains Mono" panose="02000009000000000000" pitchFamily="49" charset="0"/>
                <a:cs typeface="JetBrains Mono" panose="02000009000000000000" pitchFamily="49" charset="0"/>
                <a:sym typeface="+mn-ea"/>
              </a:rPr>
              <a:t>OpenAI</a:t>
            </a:r>
            <a:r>
              <a:rPr lang="zh-CN" altLang="en-US" u="sng" dirty="0">
                <a:latin typeface="方正姚体" panose="02010601030101010101" pitchFamily="2" charset="-122"/>
                <a:ea typeface="方正姚体" panose="02010601030101010101" pitchFamily="2" charset="-122"/>
                <a:cs typeface="+mj-ea"/>
                <a:sym typeface="+mn-ea"/>
              </a:rPr>
              <a:t>库入门</a:t>
            </a:r>
            <a:r>
              <a:rPr lang="en-US" altLang="zh-CN" u="sng" dirty="0">
                <a:latin typeface="方正姚体" panose="02010601030101010101" pitchFamily="2" charset="-122"/>
                <a:ea typeface="方正姚体" panose="02010601030101010101" pitchFamily="2" charset="-122"/>
                <a:cs typeface="+mj-ea"/>
                <a:sym typeface="+mn-ea"/>
              </a:rPr>
              <a:t>》</a:t>
            </a:r>
            <a:endParaRPr lang="zh-CN" altLang="en-US" u="sng" dirty="0">
              <a:latin typeface="方正姚体" panose="02010601030101010101" pitchFamily="2" charset="-122"/>
              <a:ea typeface="方正姚体" panose="02010601030101010101" pitchFamily="2" charset="-122"/>
              <a:cs typeface="+mj-ea"/>
            </a:endParaRPr>
          </a:p>
        </p:txBody>
      </p:sp>
      <p:sp>
        <p:nvSpPr>
          <p:cNvPr id="7" name="文本占位符 4">
            <a:extLst>
              <a:ext uri="{FF2B5EF4-FFF2-40B4-BE49-F238E27FC236}">
                <a16:creationId xmlns:a16="http://schemas.microsoft.com/office/drawing/2014/main" id="{31D1572A-1630-4189-678B-68A585CB21E4}"/>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D49C5B00-2135-1D6A-AED2-EC7C8E21DBC5}"/>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1686681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C8F66-0C9F-3C09-F0AD-825792DD8AD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BCB0C89-9B3B-8FAC-F7C0-FAD36F1EB0E4}"/>
              </a:ext>
            </a:extLst>
          </p:cNvPr>
          <p:cNvSpPr>
            <a:spLocks noGrp="1"/>
          </p:cNvSpPr>
          <p:nvPr>
            <p:ph type="body" sz="quarter" idx="10"/>
          </p:nvPr>
        </p:nvSpPr>
        <p:spPr/>
        <p:txBody>
          <a:bodyPr/>
          <a:lstStyle/>
          <a:p>
            <a:r>
              <a:rPr lang="en-US" altLang="zh-CN" dirty="0">
                <a:solidFill>
                  <a:schemeClr val="tx1">
                    <a:lumMod val="85000"/>
                    <a:lumOff val="15000"/>
                  </a:schemeClr>
                </a:solidFill>
              </a:rPr>
              <a:t>OpenAI</a:t>
            </a:r>
            <a:r>
              <a:rPr lang="zh-CN" altLang="en-US" dirty="0">
                <a:solidFill>
                  <a:schemeClr val="tx1">
                    <a:lumMod val="85000"/>
                    <a:lumOff val="15000"/>
                  </a:schemeClr>
                </a:solidFill>
              </a:rPr>
              <a:t>库的基础使用</a:t>
            </a:r>
          </a:p>
        </p:txBody>
      </p:sp>
      <p:pic>
        <p:nvPicPr>
          <p:cNvPr id="6" name="图片 5" descr="01 (82)">
            <a:extLst>
              <a:ext uri="{FF2B5EF4-FFF2-40B4-BE49-F238E27FC236}">
                <a16:creationId xmlns:a16="http://schemas.microsoft.com/office/drawing/2014/main" id="{FE33CF4D-6DEE-C7B0-48AF-187BA1EE1CFD}"/>
              </a:ext>
            </a:extLst>
          </p:cNvPr>
          <p:cNvPicPr>
            <a:picLocks noChangeAspect="1"/>
          </p:cNvPicPr>
          <p:nvPr/>
        </p:nvPicPr>
        <p:blipFill>
          <a:blip r:embed="rId2"/>
          <a:stretch>
            <a:fillRect/>
          </a:stretch>
        </p:blipFill>
        <p:spPr>
          <a:xfrm>
            <a:off x="10663555" y="5111750"/>
            <a:ext cx="1481455" cy="1481455"/>
          </a:xfrm>
          <a:prstGeom prst="rect">
            <a:avLst/>
          </a:prstGeom>
        </p:spPr>
      </p:pic>
      <p:sp>
        <p:nvSpPr>
          <p:cNvPr id="5" name="文本占位符 4">
            <a:extLst>
              <a:ext uri="{FF2B5EF4-FFF2-40B4-BE49-F238E27FC236}">
                <a16:creationId xmlns:a16="http://schemas.microsoft.com/office/drawing/2014/main" id="{CB697C75-99DE-505A-C385-98DE182DBCC8}"/>
              </a:ext>
            </a:extLst>
          </p:cNvPr>
          <p:cNvSpPr>
            <a:spLocks noGrp="1"/>
          </p:cNvSpPr>
          <p:nvPr>
            <p:ph type="body" sz="quarter" idx="11"/>
          </p:nvPr>
        </p:nvSpPr>
        <p:spPr>
          <a:xfrm>
            <a:off x="479425" y="1124744"/>
            <a:ext cx="11161713" cy="1481455"/>
          </a:xfrm>
        </p:spPr>
        <p:txBody>
          <a:bodyPr/>
          <a:lstStyle/>
          <a:p>
            <a:r>
              <a:rPr lang="en-US" altLang="zh-CN" sz="1600" dirty="0">
                <a:solidFill>
                  <a:schemeClr val="tx1">
                    <a:lumMod val="85000"/>
                    <a:lumOff val="15000"/>
                  </a:schemeClr>
                </a:solidFill>
              </a:rPr>
              <a:t>OpenAI</a:t>
            </a:r>
            <a:r>
              <a:rPr lang="zh-CN" altLang="en-US" sz="1600" dirty="0">
                <a:solidFill>
                  <a:schemeClr val="tx1">
                    <a:lumMod val="85000"/>
                    <a:lumOff val="15000"/>
                  </a:schemeClr>
                </a:solidFill>
              </a:rPr>
              <a:t>库是</a:t>
            </a:r>
            <a:r>
              <a:rPr lang="en-US" altLang="zh-CN" sz="1600" dirty="0">
                <a:solidFill>
                  <a:schemeClr val="tx1">
                    <a:lumMod val="85000"/>
                    <a:lumOff val="15000"/>
                  </a:schemeClr>
                </a:solidFill>
              </a:rPr>
              <a:t>OpenAI</a:t>
            </a:r>
            <a:r>
              <a:rPr lang="zh-CN" altLang="en-US" sz="1600" dirty="0">
                <a:solidFill>
                  <a:schemeClr val="tx1">
                    <a:lumMod val="85000"/>
                    <a:lumOff val="15000"/>
                  </a:schemeClr>
                </a:solidFill>
              </a:rPr>
              <a:t>官方推出的</a:t>
            </a:r>
            <a:r>
              <a:rPr lang="en-US" altLang="zh-CN" sz="1600" dirty="0">
                <a:solidFill>
                  <a:schemeClr val="tx1">
                    <a:lumMod val="85000"/>
                    <a:lumOff val="15000"/>
                  </a:schemeClr>
                </a:solidFill>
              </a:rPr>
              <a:t>Python</a:t>
            </a:r>
            <a:r>
              <a:rPr lang="zh-CN" altLang="en-US" sz="1600" dirty="0">
                <a:solidFill>
                  <a:schemeClr val="tx1">
                    <a:lumMod val="85000"/>
                    <a:lumOff val="15000"/>
                  </a:schemeClr>
                </a:solidFill>
              </a:rPr>
              <a:t> </a:t>
            </a:r>
            <a:r>
              <a:rPr lang="en-US" altLang="zh-CN" sz="1600" dirty="0">
                <a:solidFill>
                  <a:schemeClr val="tx1">
                    <a:lumMod val="85000"/>
                    <a:lumOff val="15000"/>
                  </a:schemeClr>
                </a:solidFill>
              </a:rPr>
              <a:t>SDK</a:t>
            </a:r>
            <a:r>
              <a:rPr lang="zh-CN" altLang="en-US" sz="1600" dirty="0">
                <a:solidFill>
                  <a:schemeClr val="tx1">
                    <a:lumMod val="85000"/>
                    <a:lumOff val="15000"/>
                  </a:schemeClr>
                </a:solidFill>
              </a:rPr>
              <a:t>，</a:t>
            </a:r>
            <a:r>
              <a:rPr lang="zh-CN" altLang="en-US" sz="1600" b="0" i="0" dirty="0">
                <a:solidFill>
                  <a:schemeClr val="tx1">
                    <a:lumMod val="85000"/>
                    <a:lumOff val="15000"/>
                  </a:schemeClr>
                </a:solidFill>
                <a:effectLst/>
              </a:rPr>
              <a:t>核心作用是让开发者能简单、高效地调用 </a:t>
            </a:r>
            <a:r>
              <a:rPr lang="en" altLang="zh-CN" sz="1600" b="0" i="0" dirty="0">
                <a:solidFill>
                  <a:schemeClr val="tx1">
                    <a:lumMod val="85000"/>
                    <a:lumOff val="15000"/>
                  </a:schemeClr>
                </a:solidFill>
                <a:effectLst/>
              </a:rPr>
              <a:t>OpenAI </a:t>
            </a:r>
            <a:r>
              <a:rPr lang="zh-CN" altLang="en-US" sz="1600" b="0" i="0" dirty="0">
                <a:solidFill>
                  <a:schemeClr val="tx1">
                    <a:lumMod val="85000"/>
                    <a:lumOff val="15000"/>
                  </a:schemeClr>
                </a:solidFill>
                <a:effectLst/>
              </a:rPr>
              <a:t>的各类 </a:t>
            </a:r>
            <a:r>
              <a:rPr lang="en" altLang="zh-CN" sz="1600" b="0" i="0" dirty="0">
                <a:solidFill>
                  <a:schemeClr val="tx1">
                    <a:lumMod val="85000"/>
                    <a:lumOff val="15000"/>
                  </a:schemeClr>
                </a:solidFill>
                <a:effectLst/>
              </a:rPr>
              <a:t>API</a:t>
            </a:r>
            <a:r>
              <a:rPr lang="zh-CN" altLang="en" sz="1600" b="0" i="0" dirty="0">
                <a:solidFill>
                  <a:schemeClr val="tx1">
                    <a:lumMod val="85000"/>
                    <a:lumOff val="15000"/>
                  </a:schemeClr>
                </a:solidFill>
                <a:effectLst/>
              </a:rPr>
              <a:t>（</a:t>
            </a:r>
            <a:r>
              <a:rPr lang="zh-CN" altLang="en-US" sz="1600" b="0" i="0" dirty="0">
                <a:solidFill>
                  <a:schemeClr val="tx1">
                    <a:lumMod val="85000"/>
                    <a:lumOff val="15000"/>
                  </a:schemeClr>
                </a:solidFill>
                <a:effectLst/>
              </a:rPr>
              <a:t>如 </a:t>
            </a:r>
            <a:r>
              <a:rPr lang="en" altLang="zh-CN" sz="1600" b="0" i="0" dirty="0">
                <a:solidFill>
                  <a:schemeClr val="tx1">
                    <a:lumMod val="85000"/>
                    <a:lumOff val="15000"/>
                  </a:schemeClr>
                </a:solidFill>
                <a:effectLst/>
              </a:rPr>
              <a:t>GPT </a:t>
            </a:r>
            <a:r>
              <a:rPr lang="zh-CN" altLang="en-US" sz="1600" b="0" i="0" dirty="0">
                <a:solidFill>
                  <a:schemeClr val="tx1">
                    <a:lumMod val="85000"/>
                    <a:lumOff val="15000"/>
                  </a:schemeClr>
                </a:solidFill>
                <a:effectLst/>
              </a:rPr>
              <a:t>聊天、</a:t>
            </a:r>
            <a:r>
              <a:rPr lang="en" altLang="zh-CN" sz="1600" b="0" i="0" dirty="0">
                <a:solidFill>
                  <a:schemeClr val="tx1">
                    <a:lumMod val="85000"/>
                    <a:lumOff val="15000"/>
                  </a:schemeClr>
                </a:solidFill>
                <a:effectLst/>
              </a:rPr>
              <a:t>DALL</a:t>
            </a:r>
            <a:r>
              <a:rPr lang="zh-CN" altLang="en" sz="1600" b="0" i="0" dirty="0">
                <a:solidFill>
                  <a:schemeClr val="tx1">
                    <a:lumMod val="85000"/>
                    <a:lumOff val="15000"/>
                  </a:schemeClr>
                </a:solidFill>
                <a:effectLst/>
              </a:rPr>
              <a:t>・</a:t>
            </a:r>
            <a:r>
              <a:rPr lang="en" altLang="zh-CN" sz="1600" b="0" i="0" dirty="0">
                <a:solidFill>
                  <a:schemeClr val="tx1">
                    <a:lumMod val="85000"/>
                    <a:lumOff val="15000"/>
                  </a:schemeClr>
                </a:solidFill>
                <a:effectLst/>
              </a:rPr>
              <a:t>E </a:t>
            </a:r>
            <a:r>
              <a:rPr lang="zh-CN" altLang="en-US" sz="1600" b="0" i="0" dirty="0">
                <a:solidFill>
                  <a:schemeClr val="tx1">
                    <a:lumMod val="85000"/>
                    <a:lumOff val="15000"/>
                  </a:schemeClr>
                </a:solidFill>
                <a:effectLst/>
              </a:rPr>
              <a:t>绘图、语音转文字等），无需手动处理 </a:t>
            </a:r>
            <a:r>
              <a:rPr lang="en" altLang="zh-CN" sz="1600" b="0" i="0" dirty="0">
                <a:solidFill>
                  <a:schemeClr val="tx1">
                    <a:lumMod val="85000"/>
                    <a:lumOff val="15000"/>
                  </a:schemeClr>
                </a:solidFill>
                <a:effectLst/>
                <a:cs typeface="JetBrains Mono" panose="02000009000000000000" pitchFamily="49" charset="0"/>
              </a:rPr>
              <a:t>HTTP</a:t>
            </a:r>
            <a:r>
              <a:rPr lang="en" altLang="zh-CN" sz="1600" b="0" i="0" dirty="0">
                <a:solidFill>
                  <a:schemeClr val="tx1">
                    <a:lumMod val="85000"/>
                    <a:lumOff val="15000"/>
                  </a:schemeClr>
                </a:solidFill>
                <a:effectLst/>
              </a:rPr>
              <a:t> </a:t>
            </a:r>
            <a:r>
              <a:rPr lang="zh-CN" altLang="en-US" sz="1600" b="0" i="0" dirty="0">
                <a:solidFill>
                  <a:schemeClr val="tx1">
                    <a:lumMod val="85000"/>
                    <a:lumOff val="15000"/>
                  </a:schemeClr>
                </a:solidFill>
                <a:effectLst/>
              </a:rPr>
              <a:t>请求、身份验证等底层细节。</a:t>
            </a:r>
            <a:endParaRPr lang="en-US" altLang="zh-CN" sz="1600" b="0" i="0" dirty="0">
              <a:solidFill>
                <a:schemeClr val="tx1">
                  <a:lumMod val="85000"/>
                  <a:lumOff val="15000"/>
                </a:schemeClr>
              </a:solidFill>
              <a:effectLst/>
            </a:endParaRPr>
          </a:p>
          <a:p>
            <a:r>
              <a:rPr lang="zh-CN" altLang="en-US" sz="1600" dirty="0">
                <a:solidFill>
                  <a:schemeClr val="tx1">
                    <a:lumMod val="85000"/>
                    <a:lumOff val="15000"/>
                  </a:schemeClr>
                </a:solidFill>
              </a:rPr>
              <a:t>由于其发布较早且比较易用，现如今许多模型服务商（如阿里云百炼平台）均兼容</a:t>
            </a:r>
            <a:r>
              <a:rPr lang="en-US" altLang="zh-CN" sz="1600" dirty="0">
                <a:solidFill>
                  <a:schemeClr val="tx1">
                    <a:lumMod val="85000"/>
                    <a:lumOff val="15000"/>
                  </a:schemeClr>
                </a:solidFill>
              </a:rPr>
              <a:t>OpenAI</a:t>
            </a:r>
            <a:r>
              <a:rPr lang="zh-CN" altLang="en-US" sz="1600" dirty="0">
                <a:solidFill>
                  <a:schemeClr val="tx1">
                    <a:lumMod val="85000"/>
                    <a:lumOff val="15000"/>
                  </a:schemeClr>
                </a:solidFill>
              </a:rPr>
              <a:t> </a:t>
            </a:r>
            <a:r>
              <a:rPr lang="en-US" altLang="zh-CN" sz="1600" dirty="0">
                <a:solidFill>
                  <a:schemeClr val="tx1">
                    <a:lumMod val="85000"/>
                    <a:lumOff val="15000"/>
                  </a:schemeClr>
                </a:solidFill>
              </a:rPr>
              <a:t>SDK</a:t>
            </a:r>
            <a:r>
              <a:rPr lang="zh-CN" altLang="en-US" sz="1600" dirty="0">
                <a:solidFill>
                  <a:schemeClr val="tx1">
                    <a:lumMod val="85000"/>
                    <a:lumOff val="15000"/>
                  </a:schemeClr>
                </a:solidFill>
              </a:rPr>
              <a:t>的调用。</a:t>
            </a:r>
            <a:endParaRPr lang="en-US" altLang="zh-CN" sz="1600" dirty="0">
              <a:solidFill>
                <a:schemeClr val="tx1">
                  <a:lumMod val="85000"/>
                  <a:lumOff val="15000"/>
                </a:schemeClr>
              </a:solidFill>
            </a:endParaRPr>
          </a:p>
          <a:p>
            <a:endParaRPr lang="en-US" altLang="zh-CN" sz="1600" dirty="0">
              <a:solidFill>
                <a:schemeClr val="tx1">
                  <a:lumMod val="85000"/>
                  <a:lumOff val="15000"/>
                </a:schemeClr>
              </a:solidFill>
            </a:endParaRPr>
          </a:p>
        </p:txBody>
      </p:sp>
      <p:sp>
        <p:nvSpPr>
          <p:cNvPr id="11" name="矩形 10">
            <a:extLst>
              <a:ext uri="{FF2B5EF4-FFF2-40B4-BE49-F238E27FC236}">
                <a16:creationId xmlns:a16="http://schemas.microsoft.com/office/drawing/2014/main" id="{4AAA8739-CD3F-9830-8FC4-FC8CD49CD2B2}"/>
              </a:ext>
            </a:extLst>
          </p:cNvPr>
          <p:cNvSpPr/>
          <p:nvPr/>
        </p:nvSpPr>
        <p:spPr>
          <a:xfrm>
            <a:off x="1631504" y="2964876"/>
            <a:ext cx="2088232" cy="79208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获取客户端对象</a:t>
            </a:r>
          </a:p>
        </p:txBody>
      </p:sp>
      <p:sp>
        <p:nvSpPr>
          <p:cNvPr id="12" name="矩形 11">
            <a:extLst>
              <a:ext uri="{FF2B5EF4-FFF2-40B4-BE49-F238E27FC236}">
                <a16:creationId xmlns:a16="http://schemas.microsoft.com/office/drawing/2014/main" id="{E4382B3F-0FF5-F6DC-57B1-A6C180072E2A}"/>
              </a:ext>
            </a:extLst>
          </p:cNvPr>
          <p:cNvSpPr/>
          <p:nvPr/>
        </p:nvSpPr>
        <p:spPr>
          <a:xfrm>
            <a:off x="4871864" y="2964876"/>
            <a:ext cx="2088232" cy="7920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a:t>调用模型</a:t>
            </a:r>
          </a:p>
        </p:txBody>
      </p:sp>
      <p:sp>
        <p:nvSpPr>
          <p:cNvPr id="13" name="矩形 12">
            <a:extLst>
              <a:ext uri="{FF2B5EF4-FFF2-40B4-BE49-F238E27FC236}">
                <a16:creationId xmlns:a16="http://schemas.microsoft.com/office/drawing/2014/main" id="{458954B7-58C7-F61F-4C12-F6C28BA38D62}"/>
              </a:ext>
            </a:extLst>
          </p:cNvPr>
          <p:cNvSpPr/>
          <p:nvPr/>
        </p:nvSpPr>
        <p:spPr>
          <a:xfrm>
            <a:off x="8112224" y="2964876"/>
            <a:ext cx="2088232" cy="79208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a:t>处理结果</a:t>
            </a:r>
          </a:p>
        </p:txBody>
      </p:sp>
      <p:cxnSp>
        <p:nvCxnSpPr>
          <p:cNvPr id="15" name="直线箭头连接符 14">
            <a:extLst>
              <a:ext uri="{FF2B5EF4-FFF2-40B4-BE49-F238E27FC236}">
                <a16:creationId xmlns:a16="http://schemas.microsoft.com/office/drawing/2014/main" id="{710F8A28-B8CE-7355-968D-31EE220F7ED5}"/>
              </a:ext>
            </a:extLst>
          </p:cNvPr>
          <p:cNvCxnSpPr>
            <a:stCxn id="11" idx="3"/>
            <a:endCxn id="12" idx="1"/>
          </p:cNvCxnSpPr>
          <p:nvPr/>
        </p:nvCxnSpPr>
        <p:spPr>
          <a:xfrm>
            <a:off x="3719736" y="3360920"/>
            <a:ext cx="115212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直线箭头连接符 16">
            <a:extLst>
              <a:ext uri="{FF2B5EF4-FFF2-40B4-BE49-F238E27FC236}">
                <a16:creationId xmlns:a16="http://schemas.microsoft.com/office/drawing/2014/main" id="{F501F58B-1870-F4D2-AB4C-1EF0B17D9074}"/>
              </a:ext>
            </a:extLst>
          </p:cNvPr>
          <p:cNvCxnSpPr>
            <a:stCxn id="12" idx="3"/>
            <a:endCxn id="13" idx="1"/>
          </p:cNvCxnSpPr>
          <p:nvPr/>
        </p:nvCxnSpPr>
        <p:spPr>
          <a:xfrm>
            <a:off x="6960096" y="3360920"/>
            <a:ext cx="115212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527804182"/>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CF266-5C28-FEB6-2334-67F6BFCFDF7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18252541-2DF7-3937-4880-AB849AB85643}"/>
              </a:ext>
            </a:extLst>
          </p:cNvPr>
          <p:cNvSpPr>
            <a:spLocks noGrp="1"/>
          </p:cNvSpPr>
          <p:nvPr>
            <p:ph type="body" sz="quarter" idx="10"/>
          </p:nvPr>
        </p:nvSpPr>
        <p:spPr/>
        <p:txBody>
          <a:bodyPr/>
          <a:lstStyle/>
          <a:p>
            <a:r>
              <a:rPr lang="en-US" altLang="zh-CN" dirty="0">
                <a:solidFill>
                  <a:schemeClr val="tx1">
                    <a:lumMod val="85000"/>
                    <a:lumOff val="15000"/>
                  </a:schemeClr>
                </a:solidFill>
              </a:rPr>
              <a:t>OpenAI</a:t>
            </a:r>
            <a:r>
              <a:rPr lang="zh-CN" altLang="en-US" dirty="0">
                <a:solidFill>
                  <a:schemeClr val="tx1">
                    <a:lumMod val="85000"/>
                    <a:lumOff val="15000"/>
                  </a:schemeClr>
                </a:solidFill>
              </a:rPr>
              <a:t>库的基础使用</a:t>
            </a:r>
          </a:p>
        </p:txBody>
      </p:sp>
      <p:pic>
        <p:nvPicPr>
          <p:cNvPr id="6" name="图片 5" descr="01 (82)">
            <a:extLst>
              <a:ext uri="{FF2B5EF4-FFF2-40B4-BE49-F238E27FC236}">
                <a16:creationId xmlns:a16="http://schemas.microsoft.com/office/drawing/2014/main" id="{84EFACF5-2592-69FD-98A9-BDAF51691F43}"/>
              </a:ext>
            </a:extLst>
          </p:cNvPr>
          <p:cNvPicPr>
            <a:picLocks noChangeAspect="1"/>
          </p:cNvPicPr>
          <p:nvPr/>
        </p:nvPicPr>
        <p:blipFill>
          <a:blip r:embed="rId2"/>
          <a:stretch>
            <a:fillRect/>
          </a:stretch>
        </p:blipFill>
        <p:spPr>
          <a:xfrm>
            <a:off x="10663555" y="5111750"/>
            <a:ext cx="1481455" cy="1481455"/>
          </a:xfrm>
          <a:prstGeom prst="rect">
            <a:avLst/>
          </a:prstGeom>
        </p:spPr>
      </p:pic>
      <p:sp>
        <p:nvSpPr>
          <p:cNvPr id="11" name="矩形 10">
            <a:extLst>
              <a:ext uri="{FF2B5EF4-FFF2-40B4-BE49-F238E27FC236}">
                <a16:creationId xmlns:a16="http://schemas.microsoft.com/office/drawing/2014/main" id="{16A7FAE0-9FFE-99F1-4B8C-7FE27265E05E}"/>
              </a:ext>
            </a:extLst>
          </p:cNvPr>
          <p:cNvSpPr/>
          <p:nvPr/>
        </p:nvSpPr>
        <p:spPr>
          <a:xfrm>
            <a:off x="515380" y="999907"/>
            <a:ext cx="2088232" cy="79208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获取客户端对象</a:t>
            </a:r>
          </a:p>
        </p:txBody>
      </p:sp>
      <p:sp>
        <p:nvSpPr>
          <p:cNvPr id="9" name="文本框 8">
            <a:extLst>
              <a:ext uri="{FF2B5EF4-FFF2-40B4-BE49-F238E27FC236}">
                <a16:creationId xmlns:a16="http://schemas.microsoft.com/office/drawing/2014/main" id="{2BB878E6-3588-E210-2640-520F07AF6324}"/>
              </a:ext>
            </a:extLst>
          </p:cNvPr>
          <p:cNvSpPr txBox="1"/>
          <p:nvPr/>
        </p:nvSpPr>
        <p:spPr>
          <a:xfrm>
            <a:off x="515380" y="2025835"/>
            <a:ext cx="6084676" cy="16846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ts val="1350"/>
              </a:lnSpc>
              <a:spcAft>
                <a:spcPts val="800"/>
              </a:spcAft>
            </a:pPr>
            <a:r>
              <a:rPr lang="en-US" altLang="zh-CN" sz="1200" kern="0" dirty="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from</a:t>
            </a:r>
            <a:r>
              <a:rPr lang="en-US" altLang="zh-CN" sz="1200" kern="0" dirty="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openai </a:t>
            </a:r>
            <a:r>
              <a:rPr lang="en-US" altLang="zh-CN" sz="1200" kern="0" dirty="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import</a:t>
            </a:r>
            <a:r>
              <a:rPr lang="en-US" altLang="zh-CN" sz="1200" kern="0" dirty="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OpenAI</a:t>
            </a:r>
            <a:endParaRPr lang="zh-CN" altLang="zh-CN"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ts val="1350"/>
              </a:lnSpc>
              <a:spcAft>
                <a:spcPts val="800"/>
              </a:spcAft>
            </a:pPr>
            <a:r>
              <a:rPr lang="en-US" altLang="zh-CN" sz="1200" kern="0" dirty="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ts val="1350"/>
              </a:lnSpc>
              <a:spcAft>
                <a:spcPts val="800"/>
              </a:spcAft>
            </a:pPr>
            <a:r>
              <a:rPr lang="en-US" altLang="zh-CN" sz="1200" kern="0" dirty="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client: OpenAI = OpenAI(</a:t>
            </a:r>
            <a:endParaRPr lang="zh-CN" altLang="zh-CN"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ts val="1350"/>
              </a:lnSpc>
              <a:spcAft>
                <a:spcPts val="800"/>
              </a:spcAft>
            </a:pPr>
            <a:r>
              <a:rPr lang="en-US" altLang="zh-CN" sz="1200" kern="0" dirty="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200" kern="0" dirty="0" err="1">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api_key</a:t>
            </a:r>
            <a:r>
              <a:rPr lang="en-US" altLang="zh-CN" sz="1200" kern="0" dirty="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200" kern="0" dirty="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200" kern="0" dirty="0" err="1">
                <a:solidFill>
                  <a:srgbClr val="A31515"/>
                </a:solidFill>
                <a:effectLst/>
                <a:latin typeface="Menlo" panose="020B0609030804020204" pitchFamily="49" charset="0"/>
                <a:ea typeface="宋体" panose="02010600030101010101" pitchFamily="2" charset="-122"/>
                <a:cs typeface="Times New Roman" panose="02020603050405020304" pitchFamily="18" charset="0"/>
              </a:rPr>
              <a:t>your_api_key_here</a:t>
            </a:r>
            <a:r>
              <a:rPr lang="en-US" altLang="zh-CN" sz="1200" kern="0" dirty="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200" kern="0" dirty="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ts val="1350"/>
              </a:lnSpc>
              <a:spcAft>
                <a:spcPts val="800"/>
              </a:spcAft>
            </a:pPr>
            <a:r>
              <a:rPr lang="en-US" altLang="zh-CN" sz="1200" kern="0" dirty="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200" kern="0" dirty="0" err="1">
                <a:solidFill>
                  <a:srgbClr val="000000"/>
                </a:solidFill>
                <a:effectLst/>
                <a:latin typeface="Menlo" panose="020B0609030804020204" pitchFamily="49" charset="0"/>
                <a:ea typeface="宋体" panose="02010600030101010101" pitchFamily="2" charset="-122"/>
                <a:cs typeface="Times New Roman" panose="02020603050405020304" pitchFamily="18" charset="0"/>
              </a:rPr>
              <a:t>base_url</a:t>
            </a:r>
            <a:r>
              <a:rPr lang="en-US" altLang="zh-CN" sz="1200" kern="0" dirty="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200" kern="0" dirty="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"https://</a:t>
            </a:r>
            <a:r>
              <a:rPr lang="en-US" altLang="zh-CN" sz="1200" kern="0" dirty="0" err="1">
                <a:solidFill>
                  <a:srgbClr val="A31515"/>
                </a:solidFill>
                <a:effectLst/>
                <a:latin typeface="Menlo" panose="020B0609030804020204" pitchFamily="49" charset="0"/>
                <a:ea typeface="宋体" panose="02010600030101010101" pitchFamily="2" charset="-122"/>
                <a:cs typeface="Times New Roman" panose="02020603050405020304" pitchFamily="18" charset="0"/>
              </a:rPr>
              <a:t>dashscope.aliyuncs.com</a:t>
            </a:r>
            <a:r>
              <a:rPr lang="en-US" altLang="zh-CN" sz="1200" kern="0" dirty="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/compatible-mode/v1"</a:t>
            </a:r>
            <a:endParaRPr lang="zh-CN" altLang="zh-CN"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ts val="1350"/>
              </a:lnSpc>
              <a:spcAft>
                <a:spcPts val="800"/>
              </a:spcAft>
            </a:pPr>
            <a:r>
              <a:rPr lang="en-US" altLang="zh-CN" sz="1200" kern="0" dirty="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93C70D1E-8E98-ADC7-1CF8-B6E9799974E8}"/>
              </a:ext>
            </a:extLst>
          </p:cNvPr>
          <p:cNvSpPr txBox="1"/>
          <p:nvPr/>
        </p:nvSpPr>
        <p:spPr>
          <a:xfrm>
            <a:off x="515380" y="3933056"/>
            <a:ext cx="6084676" cy="1323439"/>
          </a:xfrm>
          <a:prstGeom prst="rect">
            <a:avLst/>
          </a:prstGeom>
          <a:noFill/>
        </p:spPr>
        <p:txBody>
          <a:bodyPr wrap="square" rtlCol="0">
            <a:spAutoFit/>
          </a:bodyPr>
          <a:lstStyle/>
          <a:p>
            <a:r>
              <a:rPr kumimoji="1" lang="zh-CN" altLang="en-US" sz="1600" dirty="0">
                <a:latin typeface="JetBrains Mono" panose="02000009000000000000" pitchFamily="49" charset="0"/>
                <a:ea typeface="阿里巴巴普惠体" pitchFamily="18" charset="-122"/>
              </a:rPr>
              <a:t>主要是用如上</a:t>
            </a:r>
            <a:r>
              <a:rPr kumimoji="1" lang="en-US" altLang="zh-CN" sz="1600" dirty="0">
                <a:latin typeface="JetBrains Mono" panose="02000009000000000000" pitchFamily="49" charset="0"/>
                <a:ea typeface="阿里巴巴普惠体" pitchFamily="18" charset="-122"/>
              </a:rPr>
              <a:t>2</a:t>
            </a:r>
            <a:r>
              <a:rPr kumimoji="1" lang="zh-CN" altLang="en-US" sz="1600" dirty="0">
                <a:latin typeface="JetBrains Mono" panose="02000009000000000000" pitchFamily="49" charset="0"/>
                <a:ea typeface="阿里巴巴普惠体" pitchFamily="18" charset="-122"/>
              </a:rPr>
              <a:t>个参数：</a:t>
            </a:r>
            <a:endParaRPr kumimoji="1" lang="en-US" altLang="zh-CN" sz="1600" dirty="0">
              <a:latin typeface="JetBrains Mono" panose="02000009000000000000" pitchFamily="49" charset="0"/>
              <a:ea typeface="阿里巴巴普惠体" pitchFamily="18" charset="-122"/>
            </a:endParaRPr>
          </a:p>
          <a:p>
            <a:pPr marL="285750" indent="-285750">
              <a:buFont typeface="Arial" panose="020B0604020202020204" pitchFamily="34" charset="0"/>
              <a:buChar char="•"/>
            </a:pPr>
            <a:r>
              <a:rPr kumimoji="1" lang="en-US" altLang="zh-CN" sz="1600" dirty="0" err="1">
                <a:latin typeface="JetBrains Mono" panose="02000009000000000000" pitchFamily="49" charset="0"/>
                <a:ea typeface="阿里巴巴普惠体" pitchFamily="18" charset="-122"/>
              </a:rPr>
              <a:t>api_key</a:t>
            </a:r>
            <a:r>
              <a:rPr kumimoji="1" lang="zh-CN" altLang="en-US" sz="1600" dirty="0">
                <a:latin typeface="JetBrains Mono" panose="02000009000000000000" pitchFamily="49" charset="0"/>
                <a:ea typeface="阿里巴巴普惠体" pitchFamily="18" charset="-122"/>
              </a:rPr>
              <a:t>：模型服务商提供的</a:t>
            </a:r>
            <a:r>
              <a:rPr kumimoji="1" lang="en-US" altLang="zh-CN" sz="1600" dirty="0">
                <a:latin typeface="JetBrains Mono" panose="02000009000000000000" pitchFamily="49" charset="0"/>
                <a:ea typeface="阿里巴巴普惠体" pitchFamily="18" charset="-122"/>
              </a:rPr>
              <a:t>APIKEY</a:t>
            </a:r>
            <a:r>
              <a:rPr kumimoji="1" lang="zh-CN" altLang="en-US" sz="1600" dirty="0">
                <a:latin typeface="JetBrains Mono" panose="02000009000000000000" pitchFamily="49" charset="0"/>
                <a:ea typeface="阿里巴巴普惠体" pitchFamily="18" charset="-122"/>
              </a:rPr>
              <a:t>密钥</a:t>
            </a:r>
            <a:endParaRPr kumimoji="1" lang="en-US" altLang="zh-CN" sz="1600" dirty="0">
              <a:latin typeface="JetBrains Mono" panose="02000009000000000000" pitchFamily="49" charset="0"/>
              <a:ea typeface="阿里巴巴普惠体" pitchFamily="18" charset="-122"/>
            </a:endParaRPr>
          </a:p>
          <a:p>
            <a:pPr marL="285750" indent="-285750">
              <a:buFont typeface="Arial" panose="020B0604020202020204" pitchFamily="34" charset="0"/>
              <a:buChar char="•"/>
            </a:pPr>
            <a:r>
              <a:rPr kumimoji="1" lang="en-US" altLang="zh-CN" sz="1600" dirty="0">
                <a:latin typeface="JetBrains Mono" panose="02000009000000000000" pitchFamily="49" charset="0"/>
                <a:ea typeface="阿里巴巴普惠体" pitchFamily="18" charset="-122"/>
              </a:rPr>
              <a:t>base_url</a:t>
            </a:r>
            <a:r>
              <a:rPr kumimoji="1" lang="zh-CN" altLang="en-US" sz="1600" dirty="0">
                <a:latin typeface="JetBrains Mono" panose="02000009000000000000" pitchFamily="49" charset="0"/>
                <a:ea typeface="阿里巴巴普惠体" pitchFamily="18" charset="-122"/>
              </a:rPr>
              <a:t>：模型服务商的</a:t>
            </a:r>
            <a:r>
              <a:rPr kumimoji="1" lang="en-US" altLang="zh-CN" sz="1600" dirty="0">
                <a:latin typeface="JetBrains Mono" panose="02000009000000000000" pitchFamily="49" charset="0"/>
                <a:ea typeface="阿里巴巴普惠体" pitchFamily="18" charset="-122"/>
              </a:rPr>
              <a:t>API</a:t>
            </a:r>
            <a:r>
              <a:rPr kumimoji="1" lang="zh-CN" altLang="en-US" sz="1600" dirty="0">
                <a:latin typeface="JetBrains Mono" panose="02000009000000000000" pitchFamily="49" charset="0"/>
                <a:ea typeface="阿里巴巴普惠体" pitchFamily="18" charset="-122"/>
              </a:rPr>
              <a:t>接入地址</a:t>
            </a:r>
            <a:endParaRPr kumimoji="1" lang="en-US" altLang="zh-CN" sz="1600" dirty="0">
              <a:latin typeface="JetBrains Mono" panose="02000009000000000000" pitchFamily="49" charset="0"/>
              <a:ea typeface="阿里巴巴普惠体" pitchFamily="18" charset="-122"/>
            </a:endParaRPr>
          </a:p>
          <a:p>
            <a:pPr marL="742950" lvl="1" indent="-285750">
              <a:buFont typeface="Arial" panose="020B0604020202020204" pitchFamily="34" charset="0"/>
              <a:buChar char="•"/>
            </a:pPr>
            <a:r>
              <a:rPr kumimoji="1" lang="zh-CN" altLang="en-US" sz="1600" dirty="0">
                <a:latin typeface="JetBrains Mono" panose="02000009000000000000" pitchFamily="49" charset="0"/>
                <a:ea typeface="阿里巴巴普惠体" pitchFamily="18" charset="-122"/>
              </a:rPr>
              <a:t>主要基于此参数来切换不同的模型服务商（如</a:t>
            </a:r>
            <a:r>
              <a:rPr kumimoji="1" lang="en-US" altLang="zh-CN" sz="1600" dirty="0">
                <a:latin typeface="JetBrains Mono" panose="02000009000000000000" pitchFamily="49" charset="0"/>
                <a:ea typeface="阿里巴巴普惠体" pitchFamily="18" charset="-122"/>
              </a:rPr>
              <a:t>OpenAI</a:t>
            </a:r>
            <a:r>
              <a:rPr kumimoji="1" lang="zh-CN" altLang="en-US" sz="1600" dirty="0">
                <a:latin typeface="JetBrains Mono" panose="02000009000000000000" pitchFamily="49" charset="0"/>
                <a:ea typeface="阿里巴巴普惠体" pitchFamily="18" charset="-122"/>
              </a:rPr>
              <a:t>、阿里云、腾讯云等）</a:t>
            </a:r>
          </a:p>
        </p:txBody>
      </p:sp>
    </p:spTree>
    <p:extLst>
      <p:ext uri="{BB962C8B-B14F-4D97-AF65-F5344CB8AC3E}">
        <p14:creationId xmlns:p14="http://schemas.microsoft.com/office/powerpoint/2010/main" val="511490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大模型调用准备</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接入通义千问大模型：</a:t>
            </a:r>
            <a:r>
              <a:rPr lang="zh-CN" altLang="en-US" sz="1400" i="1" u="sng">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进入阿里云的百炼大模型平台，</a:t>
            </a:r>
            <a:r>
              <a:rPr lang="en-US" altLang="zh-CN" sz="1400" i="1" u="sng">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 </a:t>
            </a:r>
            <a:r>
              <a:rPr lang="zh-CN" altLang="en-US" sz="1400" i="1" u="sng">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完成注册，登录，实名（使用支付宝扫一下）。</a:t>
            </a:r>
          </a:p>
        </p:txBody>
      </p:sp>
      <p:pic>
        <p:nvPicPr>
          <p:cNvPr id="6" name="图片 5" descr="01 (82)"/>
          <p:cNvPicPr>
            <a:picLocks noChangeAspect="1"/>
          </p:cNvPicPr>
          <p:nvPr/>
        </p:nvPicPr>
        <p:blipFill>
          <a:blip r:embed="rId2"/>
          <a:stretch>
            <a:fillRect/>
          </a:stretch>
        </p:blipFill>
        <p:spPr>
          <a:xfrm>
            <a:off x="10663555" y="5111750"/>
            <a:ext cx="1481455" cy="1481455"/>
          </a:xfrm>
          <a:prstGeom prst="rect">
            <a:avLst/>
          </a:prstGeom>
        </p:spPr>
      </p:pic>
      <p:pic>
        <p:nvPicPr>
          <p:cNvPr id="4" name="图片 3"/>
          <p:cNvPicPr/>
          <p:nvPr/>
        </p:nvPicPr>
        <p:blipFill>
          <a:blip r:embed="rId3"/>
          <a:stretch>
            <a:fillRect/>
          </a:stretch>
        </p:blipFill>
        <p:spPr>
          <a:xfrm>
            <a:off x="1127125" y="1772920"/>
            <a:ext cx="9192895" cy="4670425"/>
          </a:xfrm>
          <a:prstGeom prst="rect">
            <a:avLst/>
          </a:prstGeom>
        </p:spPr>
      </p:pic>
    </p:spTree>
    <p:extLst>
      <p:ext uri="{BB962C8B-B14F-4D97-AF65-F5344CB8AC3E}">
        <p14:creationId xmlns:p14="http://schemas.microsoft.com/office/powerpoint/2010/main" val="1194097363"/>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A5271-D9D8-8BEE-6DB9-61E0F7326A0F}"/>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BA8AABE-74D4-6F67-2EC9-0ED20878D187}"/>
              </a:ext>
            </a:extLst>
          </p:cNvPr>
          <p:cNvSpPr>
            <a:spLocks noGrp="1"/>
          </p:cNvSpPr>
          <p:nvPr>
            <p:ph type="body" sz="quarter" idx="10"/>
          </p:nvPr>
        </p:nvSpPr>
        <p:spPr/>
        <p:txBody>
          <a:bodyPr/>
          <a:lstStyle/>
          <a:p>
            <a:r>
              <a:rPr lang="en-US" altLang="zh-CN" dirty="0">
                <a:solidFill>
                  <a:schemeClr val="tx1">
                    <a:lumMod val="85000"/>
                    <a:lumOff val="15000"/>
                  </a:schemeClr>
                </a:solidFill>
              </a:rPr>
              <a:t>OpenAI</a:t>
            </a:r>
            <a:r>
              <a:rPr lang="zh-CN" altLang="en-US" dirty="0">
                <a:solidFill>
                  <a:schemeClr val="tx1">
                    <a:lumMod val="85000"/>
                    <a:lumOff val="15000"/>
                  </a:schemeClr>
                </a:solidFill>
              </a:rPr>
              <a:t>库的基础使用</a:t>
            </a:r>
          </a:p>
        </p:txBody>
      </p:sp>
      <p:pic>
        <p:nvPicPr>
          <p:cNvPr id="6" name="图片 5" descr="01 (82)">
            <a:extLst>
              <a:ext uri="{FF2B5EF4-FFF2-40B4-BE49-F238E27FC236}">
                <a16:creationId xmlns:a16="http://schemas.microsoft.com/office/drawing/2014/main" id="{16611926-5A34-D29A-21D8-3F8081040D41}"/>
              </a:ext>
            </a:extLst>
          </p:cNvPr>
          <p:cNvPicPr>
            <a:picLocks noChangeAspect="1"/>
          </p:cNvPicPr>
          <p:nvPr/>
        </p:nvPicPr>
        <p:blipFill>
          <a:blip r:embed="rId2"/>
          <a:stretch>
            <a:fillRect/>
          </a:stretch>
        </p:blipFill>
        <p:spPr>
          <a:xfrm>
            <a:off x="11136560" y="5584755"/>
            <a:ext cx="1008450" cy="1008450"/>
          </a:xfrm>
          <a:prstGeom prst="rect">
            <a:avLst/>
          </a:prstGeom>
        </p:spPr>
      </p:pic>
      <p:sp>
        <p:nvSpPr>
          <p:cNvPr id="10" name="文本框 9">
            <a:extLst>
              <a:ext uri="{FF2B5EF4-FFF2-40B4-BE49-F238E27FC236}">
                <a16:creationId xmlns:a16="http://schemas.microsoft.com/office/drawing/2014/main" id="{41DB958C-0966-FE17-173C-B848F833FE30}"/>
              </a:ext>
            </a:extLst>
          </p:cNvPr>
          <p:cNvSpPr txBox="1"/>
          <p:nvPr/>
        </p:nvSpPr>
        <p:spPr>
          <a:xfrm>
            <a:off x="5807968" y="2003341"/>
            <a:ext cx="5616624" cy="353943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en-US" altLang="zh-CN" sz="1400" dirty="0">
                <a:latin typeface="DEJAVU SANS MONO" panose="020B0609030804020204" pitchFamily="49" charset="0"/>
                <a:ea typeface="阿里巴巴普惠体" pitchFamily="18" charset="-122"/>
                <a:cs typeface="DEJAVU SANS MONO" panose="020B0609030804020204" pitchFamily="49" charset="0"/>
              </a:rPr>
              <a:t>client.chat.completions.create</a:t>
            </a:r>
            <a:r>
              <a:rPr kumimoji="1" lang="zh-CN" altLang="en-US" sz="1400" dirty="0">
                <a:latin typeface="DEJAVU SANS MONO" panose="020B0609030804020204" pitchFamily="49" charset="0"/>
                <a:ea typeface="阿里巴巴普惠体" pitchFamily="18" charset="-122"/>
              </a:rPr>
              <a:t>创建</a:t>
            </a:r>
            <a:r>
              <a:rPr kumimoji="1" lang="en-US" altLang="zh-CN" sz="1400" dirty="0">
                <a:latin typeface="DEJAVU SANS MONO" panose="020B0609030804020204" pitchFamily="49" charset="0"/>
                <a:ea typeface="阿里巴巴普惠体" pitchFamily="18" charset="-122"/>
              </a:rPr>
              <a:t>ChatCompletion</a:t>
            </a:r>
            <a:r>
              <a:rPr kumimoji="1" lang="zh-CN" altLang="en-US" sz="1400" dirty="0">
                <a:latin typeface="DEJAVU SANS MONO" panose="020B0609030804020204" pitchFamily="49" charset="0"/>
                <a:ea typeface="阿里巴巴普惠体" pitchFamily="18" charset="-122"/>
              </a:rPr>
              <a:t>对象</a:t>
            </a:r>
            <a:endParaRPr kumimoji="1" lang="en-US" altLang="zh-CN" sz="1400" dirty="0">
              <a:latin typeface="DEJAVU SANS MONO" panose="020B0609030804020204" pitchFamily="49" charset="0"/>
              <a:ea typeface="阿里巴巴普惠体" pitchFamily="18" charset="-122"/>
            </a:endParaRPr>
          </a:p>
          <a:p>
            <a:endParaRPr kumimoji="1" lang="en-US" altLang="zh-CN" sz="1400" dirty="0">
              <a:latin typeface="DEJAVU SANS MONO" panose="020B0609030804020204" pitchFamily="49" charset="0"/>
              <a:ea typeface="阿里巴巴普惠体" pitchFamily="18" charset="-122"/>
            </a:endParaRPr>
          </a:p>
          <a:p>
            <a:r>
              <a:rPr kumimoji="1" lang="zh-CN" altLang="en-US" sz="1400" dirty="0">
                <a:latin typeface="DEJAVU SANS MONO" panose="020B0609030804020204" pitchFamily="49" charset="0"/>
                <a:ea typeface="阿里巴巴普惠体" pitchFamily="18" charset="-122"/>
              </a:rPr>
              <a:t>主要参数有</a:t>
            </a:r>
            <a:r>
              <a:rPr kumimoji="1" lang="en-US" altLang="zh-CN" sz="1400" dirty="0">
                <a:latin typeface="DEJAVU SANS MONO" panose="020B0609030804020204" pitchFamily="49" charset="0"/>
                <a:ea typeface="阿里巴巴普惠体" pitchFamily="18" charset="-122"/>
              </a:rPr>
              <a:t>2</a:t>
            </a:r>
            <a:r>
              <a:rPr kumimoji="1" lang="zh-CN" altLang="en-US" sz="1400" dirty="0">
                <a:latin typeface="DEJAVU SANS MONO" panose="020B0609030804020204" pitchFamily="49" charset="0"/>
                <a:ea typeface="阿里巴巴普惠体" pitchFamily="18" charset="-122"/>
              </a:rPr>
              <a:t>个：</a:t>
            </a:r>
            <a:endParaRPr kumimoji="1" lang="en-US" altLang="zh-CN" sz="1400" dirty="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400" dirty="0">
                <a:latin typeface="DEJAVU SANS MONO" panose="020B0609030804020204" pitchFamily="49" charset="0"/>
                <a:ea typeface="阿里巴巴普惠体" pitchFamily="18" charset="-122"/>
              </a:rPr>
              <a:t>model</a:t>
            </a:r>
            <a:r>
              <a:rPr kumimoji="1" lang="zh-CN" altLang="en-US" sz="1400" dirty="0">
                <a:latin typeface="DEJAVU SANS MONO" panose="020B0609030804020204" pitchFamily="49" charset="0"/>
                <a:ea typeface="阿里巴巴普惠体" pitchFamily="18" charset="-122"/>
              </a:rPr>
              <a:t>：选择所用模型，如代码的</a:t>
            </a:r>
            <a:r>
              <a:rPr kumimoji="1" lang="en-US" altLang="zh-CN" sz="1400" dirty="0">
                <a:latin typeface="DEJAVU SANS MONO" panose="020B0609030804020204" pitchFamily="49" charset="0"/>
                <a:ea typeface="阿里巴巴普惠体" pitchFamily="18" charset="-122"/>
              </a:rPr>
              <a:t>qwen3-max</a:t>
            </a:r>
          </a:p>
          <a:p>
            <a:pPr marL="285750" indent="-285750">
              <a:buFont typeface="Arial" panose="020B0604020202020204" pitchFamily="34" charset="0"/>
              <a:buChar char="•"/>
            </a:pPr>
            <a:r>
              <a:rPr kumimoji="1" lang="en-US" altLang="zh-CN" sz="1400" dirty="0">
                <a:latin typeface="DEJAVU SANS MONO" panose="020B0609030804020204" pitchFamily="49" charset="0"/>
                <a:ea typeface="阿里巴巴普惠体" pitchFamily="18" charset="-122"/>
              </a:rPr>
              <a:t>messages</a:t>
            </a:r>
            <a:r>
              <a:rPr kumimoji="1" lang="zh-CN" altLang="en-US" sz="1400" dirty="0">
                <a:latin typeface="DEJAVU SANS MONO" panose="020B0609030804020204" pitchFamily="49" charset="0"/>
                <a:ea typeface="阿里巴巴普惠体" pitchFamily="18" charset="-122"/>
              </a:rPr>
              <a:t>：提供给模型的消息</a:t>
            </a:r>
            <a:endParaRPr kumimoji="1" lang="en-US" altLang="zh-CN" sz="1400" dirty="0">
              <a:latin typeface="DEJAVU SANS MONO" panose="020B0609030804020204" pitchFamily="49" charset="0"/>
              <a:ea typeface="阿里巴巴普惠体" pitchFamily="18" charset="-122"/>
            </a:endParaRPr>
          </a:p>
          <a:p>
            <a:pPr marL="742950" lvl="1" indent="-285750">
              <a:buFont typeface="Arial" panose="020B0604020202020204" pitchFamily="34" charset="0"/>
              <a:buChar char="•"/>
            </a:pPr>
            <a:r>
              <a:rPr kumimoji="1" lang="zh-CN" altLang="en-US" sz="1400" dirty="0">
                <a:latin typeface="DEJAVU SANS MONO" panose="020B0609030804020204" pitchFamily="49" charset="0"/>
                <a:ea typeface="阿里巴巴普惠体" pitchFamily="18" charset="-122"/>
              </a:rPr>
              <a:t>类型：</a:t>
            </a:r>
            <a:r>
              <a:rPr kumimoji="1" lang="en-US" altLang="zh-CN" sz="1400" dirty="0">
                <a:latin typeface="DEJAVU SANS MONO" panose="020B0609030804020204" pitchFamily="49" charset="0"/>
                <a:ea typeface="阿里巴巴普惠体" pitchFamily="18" charset="-122"/>
              </a:rPr>
              <a:t>list</a:t>
            </a:r>
            <a:r>
              <a:rPr kumimoji="1" lang="zh-CN" altLang="en-US" sz="1400" dirty="0">
                <a:latin typeface="DEJAVU SANS MONO" panose="020B0609030804020204" pitchFamily="49" charset="0"/>
                <a:ea typeface="阿里巴巴普惠体" pitchFamily="18" charset="-122"/>
              </a:rPr>
              <a:t>，可以包含多个字典消息</a:t>
            </a:r>
            <a:endParaRPr kumimoji="1" lang="en-US" altLang="zh-CN" sz="1400" dirty="0">
              <a:latin typeface="DEJAVU SANS MONO" panose="020B0609030804020204" pitchFamily="49" charset="0"/>
              <a:ea typeface="阿里巴巴普惠体" pitchFamily="18" charset="-122"/>
            </a:endParaRPr>
          </a:p>
          <a:p>
            <a:pPr marL="742950" lvl="1" indent="-285750">
              <a:buFont typeface="Arial" panose="020B0604020202020204" pitchFamily="34" charset="0"/>
              <a:buChar char="•"/>
            </a:pPr>
            <a:r>
              <a:rPr kumimoji="1" lang="zh-CN" altLang="en-US" sz="1400" dirty="0">
                <a:latin typeface="DEJAVU SANS MONO" panose="020B0609030804020204" pitchFamily="49" charset="0"/>
                <a:ea typeface="阿里巴巴普惠体" pitchFamily="18" charset="-122"/>
              </a:rPr>
              <a:t>每个字典消息包含</a:t>
            </a:r>
            <a:r>
              <a:rPr kumimoji="1" lang="en-US" altLang="zh-CN" sz="1400" dirty="0">
                <a:latin typeface="DEJAVU SANS MONO" panose="020B0609030804020204" pitchFamily="49" charset="0"/>
                <a:ea typeface="阿里巴巴普惠体" pitchFamily="18" charset="-122"/>
              </a:rPr>
              <a:t>2</a:t>
            </a:r>
            <a:r>
              <a:rPr kumimoji="1" lang="zh-CN" altLang="en-US" sz="1400" dirty="0">
                <a:latin typeface="DEJAVU SANS MONO" panose="020B0609030804020204" pitchFamily="49" charset="0"/>
                <a:ea typeface="阿里巴巴普惠体" pitchFamily="18" charset="-122"/>
              </a:rPr>
              <a:t>个</a:t>
            </a:r>
            <a:r>
              <a:rPr kumimoji="1" lang="en-US" altLang="zh-CN" sz="1400" dirty="0">
                <a:latin typeface="DEJAVU SANS MONO" panose="020B0609030804020204" pitchFamily="49" charset="0"/>
                <a:ea typeface="阿里巴巴普惠体" pitchFamily="18" charset="-122"/>
              </a:rPr>
              <a:t>key</a:t>
            </a:r>
          </a:p>
          <a:p>
            <a:pPr marL="1200150" lvl="2" indent="-285750">
              <a:buFont typeface="Arial" panose="020B0604020202020204" pitchFamily="34" charset="0"/>
              <a:buChar char="•"/>
            </a:pPr>
            <a:r>
              <a:rPr kumimoji="1" lang="en-US" altLang="zh-CN" sz="1400" dirty="0">
                <a:latin typeface="DEJAVU SANS MONO" panose="020B0609030804020204" pitchFamily="49" charset="0"/>
                <a:ea typeface="阿里巴巴普惠体" pitchFamily="18" charset="-122"/>
              </a:rPr>
              <a:t>role</a:t>
            </a:r>
            <a:r>
              <a:rPr kumimoji="1" lang="zh-CN" altLang="en-US" sz="1400" dirty="0">
                <a:latin typeface="DEJAVU SANS MONO" panose="020B0609030804020204" pitchFamily="49" charset="0"/>
                <a:ea typeface="阿里巴巴普惠体" pitchFamily="18" charset="-122"/>
              </a:rPr>
              <a:t>：角色</a:t>
            </a:r>
            <a:endParaRPr kumimoji="1" lang="en-US" altLang="zh-CN" sz="1400" dirty="0">
              <a:latin typeface="DEJAVU SANS MONO" panose="020B0609030804020204" pitchFamily="49" charset="0"/>
              <a:ea typeface="阿里巴巴普惠体" pitchFamily="18" charset="-122"/>
            </a:endParaRPr>
          </a:p>
          <a:p>
            <a:pPr marL="1200150" lvl="2" indent="-285750">
              <a:buFont typeface="Arial" panose="020B0604020202020204" pitchFamily="34" charset="0"/>
              <a:buChar char="•"/>
            </a:pPr>
            <a:r>
              <a:rPr kumimoji="1" lang="en-US" altLang="zh-CN" sz="1400" dirty="0">
                <a:latin typeface="DEJAVU SANS MONO" panose="020B0609030804020204" pitchFamily="49" charset="0"/>
                <a:ea typeface="阿里巴巴普惠体" pitchFamily="18" charset="-122"/>
              </a:rPr>
              <a:t>content</a:t>
            </a:r>
            <a:r>
              <a:rPr kumimoji="1" lang="zh-CN" altLang="en-US" sz="1400" dirty="0">
                <a:latin typeface="DEJAVU SANS MONO" panose="020B0609030804020204" pitchFamily="49" charset="0"/>
                <a:ea typeface="阿里巴巴普惠体" pitchFamily="18" charset="-122"/>
              </a:rPr>
              <a:t>：内容</a:t>
            </a:r>
            <a:endParaRPr kumimoji="1" lang="en-US" altLang="zh-CN" sz="1400" dirty="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endParaRPr kumimoji="1" lang="en-US" altLang="zh-CN" sz="1400" dirty="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400" dirty="0">
                <a:latin typeface="DEJAVU SANS MONO" panose="020B0609030804020204" pitchFamily="49" charset="0"/>
                <a:ea typeface="阿里巴巴普惠体" pitchFamily="18" charset="-122"/>
              </a:rPr>
              <a:t>system</a:t>
            </a:r>
            <a:r>
              <a:rPr kumimoji="1" lang="zh-CN" altLang="en-US" sz="1400" dirty="0">
                <a:latin typeface="DEJAVU SANS MONO" panose="020B0609030804020204" pitchFamily="49" charset="0"/>
                <a:ea typeface="阿里巴巴普惠体" pitchFamily="18" charset="-122"/>
              </a:rPr>
              <a:t>角色：</a:t>
            </a:r>
            <a:r>
              <a:rPr lang="zh-CN" altLang="en-US" sz="1400" b="0" i="0">
                <a:effectLst/>
                <a:latin typeface="DEJAVU SANS MONO" panose="020B0609030804020204" pitchFamily="49" charset="0"/>
                <a:ea typeface="阿里巴巴普惠体" pitchFamily="18" charset="-122"/>
              </a:rPr>
              <a:t>设定助手的整体行为、角色和规则，为对话提供上下文框架（如指定助手身份、回答风格、核心要求），是全局的背景设定，影响后续所有交互。</a:t>
            </a:r>
            <a:endParaRPr lang="en-US" altLang="zh-CN" sz="1400" b="0" i="0">
              <a:effectLst/>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400" dirty="0">
                <a:latin typeface="DEJAVU SANS MONO" panose="020B0609030804020204" pitchFamily="49" charset="0"/>
                <a:ea typeface="阿里巴巴普惠体" pitchFamily="18" charset="-122"/>
              </a:rPr>
              <a:t>assistant</a:t>
            </a:r>
            <a:r>
              <a:rPr kumimoji="1" lang="zh-CN" altLang="en-US" sz="1400" dirty="0">
                <a:latin typeface="DEJAVU SANS MONO" panose="020B0609030804020204" pitchFamily="49" charset="0"/>
                <a:ea typeface="阿里巴巴普惠体" pitchFamily="18" charset="-122"/>
              </a:rPr>
              <a:t>角色：</a:t>
            </a:r>
            <a:r>
              <a:rPr lang="zh-CN" altLang="en-US" sz="1400" b="0" i="0">
                <a:effectLst/>
                <a:latin typeface="DEJAVU SANS MONO" panose="020B0609030804020204" pitchFamily="49" charset="0"/>
                <a:ea typeface="阿里巴巴普惠体" pitchFamily="18" charset="-122"/>
              </a:rPr>
              <a:t>代表 </a:t>
            </a:r>
            <a:r>
              <a:rPr lang="en" altLang="zh-CN" sz="1400" b="0" i="0">
                <a:effectLst/>
                <a:latin typeface="DEJAVU SANS MONO" panose="020B0609030804020204" pitchFamily="49" charset="0"/>
                <a:ea typeface="阿里巴巴普惠体" pitchFamily="18" charset="-122"/>
              </a:rPr>
              <a:t>AI </a:t>
            </a:r>
            <a:r>
              <a:rPr lang="zh-CN" altLang="en-US" sz="1400" b="0" i="0">
                <a:effectLst/>
                <a:latin typeface="DEJAVU SANS MONO" panose="020B0609030804020204" pitchFamily="49" charset="0"/>
                <a:ea typeface="阿里巴巴普惠体" pitchFamily="18" charset="-122"/>
              </a:rPr>
              <a:t>助手的回答，可以在代码中认为设定</a:t>
            </a:r>
            <a:endParaRPr lang="en-US" altLang="zh-CN" sz="1400" b="0" i="0">
              <a:effectLst/>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400">
                <a:latin typeface="DEJAVU SANS MONO" panose="020B0609030804020204" pitchFamily="49" charset="0"/>
                <a:ea typeface="阿里巴巴普惠体" pitchFamily="18" charset="-122"/>
              </a:rPr>
              <a:t>user</a:t>
            </a:r>
            <a:r>
              <a:rPr kumimoji="1" lang="zh-CN" altLang="en-US" sz="1400">
                <a:latin typeface="DEJAVU SANS MONO" panose="020B0609030804020204" pitchFamily="49" charset="0"/>
                <a:ea typeface="阿里巴巴普惠体" pitchFamily="18" charset="-122"/>
              </a:rPr>
              <a:t>角色：代表用户，发送问题、指令或需求</a:t>
            </a:r>
            <a:endParaRPr kumimoji="1" lang="en-US" altLang="zh-CN" sz="1400">
              <a:latin typeface="DEJAVU SANS MONO" panose="020B0609030804020204" pitchFamily="49" charset="0"/>
              <a:ea typeface="阿里巴巴普惠体" pitchFamily="18" charset="-122"/>
            </a:endParaRPr>
          </a:p>
          <a:p>
            <a:endParaRPr lang="en-US" altLang="zh-CN" sz="1400" b="0" i="0">
              <a:effectLst/>
              <a:latin typeface="DEJAVU SANS MONO" panose="020B0609030804020204" pitchFamily="49" charset="0"/>
              <a:ea typeface="阿里巴巴普惠体" pitchFamily="18" charset="-122"/>
            </a:endParaRPr>
          </a:p>
        </p:txBody>
      </p:sp>
      <p:sp>
        <p:nvSpPr>
          <p:cNvPr id="3" name="矩形 2">
            <a:extLst>
              <a:ext uri="{FF2B5EF4-FFF2-40B4-BE49-F238E27FC236}">
                <a16:creationId xmlns:a16="http://schemas.microsoft.com/office/drawing/2014/main" id="{AC6D57B1-AB48-A14F-CB55-E1878DCD1399}"/>
              </a:ext>
            </a:extLst>
          </p:cNvPr>
          <p:cNvSpPr/>
          <p:nvPr/>
        </p:nvSpPr>
        <p:spPr>
          <a:xfrm>
            <a:off x="424121" y="988660"/>
            <a:ext cx="2088232" cy="7920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a:t>调用模型</a:t>
            </a:r>
          </a:p>
        </p:txBody>
      </p:sp>
      <p:sp>
        <p:nvSpPr>
          <p:cNvPr id="5" name="文本框 4">
            <a:extLst>
              <a:ext uri="{FF2B5EF4-FFF2-40B4-BE49-F238E27FC236}">
                <a16:creationId xmlns:a16="http://schemas.microsoft.com/office/drawing/2014/main" id="{00AE9CEE-B090-A40F-0B1E-9C47244F9DCB}"/>
              </a:ext>
            </a:extLst>
          </p:cNvPr>
          <p:cNvSpPr txBox="1"/>
          <p:nvPr/>
        </p:nvSpPr>
        <p:spPr>
          <a:xfrm>
            <a:off x="407745" y="2003341"/>
            <a:ext cx="5328215" cy="370127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ts val="2175"/>
              </a:lnSpc>
              <a:spcAft>
                <a:spcPts val="800"/>
              </a:spcAft>
            </a:pPr>
            <a:r>
              <a:rPr lang="en-US" altLang="zh-CN" sz="10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from</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openai.types.chat.chat_completion </a:t>
            </a:r>
            <a:r>
              <a:rPr lang="en-US" altLang="zh-CN" sz="10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import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ChatCompletion</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lnSpc>
                <a:spcPts val="2175"/>
              </a:lnSpc>
              <a:spcAft>
                <a:spcPts val="8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response: ChatCompletion = client.chat.completions.create(</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lnSpc>
                <a:spcPts val="2175"/>
              </a:lnSpc>
              <a:spcAft>
                <a:spcPts val="8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model=</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"qwen3-max"</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lnSpc>
                <a:spcPts val="2175"/>
              </a:lnSpc>
              <a:spcAft>
                <a:spcPts val="8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messages=[</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lnSpc>
                <a:spcPts val="2175"/>
              </a:lnSpc>
              <a:spcAft>
                <a:spcPts val="8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"role"</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"system"</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"content"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你是一个</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Python</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编程专家。</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lnSpc>
                <a:spcPts val="2175"/>
              </a:lnSpc>
              <a:spcAft>
                <a:spcPts val="8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"role"</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"assistant"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"content"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我是一个</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Python</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编程专家。请问有什么可以帮助您的吗？</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lnSpc>
                <a:spcPts val="2175"/>
              </a:lnSpc>
              <a:spcAft>
                <a:spcPts val="8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"role"</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"user"</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"content"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"for</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循环输出</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1</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到</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5</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的数字</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lnSpc>
                <a:spcPts val="2175"/>
              </a:lnSpc>
              <a:spcAft>
                <a:spcPts val="8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lnSpc>
                <a:spcPts val="2175"/>
              </a:lnSpc>
              <a:spcAft>
                <a:spcPts val="8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700" kern="10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1806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838BA-F22B-2158-354A-EE7E5513EB8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9394B30-DA8D-80A4-A2F2-D1F7FF0E3846}"/>
              </a:ext>
            </a:extLst>
          </p:cNvPr>
          <p:cNvSpPr>
            <a:spLocks noGrp="1"/>
          </p:cNvSpPr>
          <p:nvPr>
            <p:ph type="body" sz="quarter" idx="10"/>
          </p:nvPr>
        </p:nvSpPr>
        <p:spPr/>
        <p:txBody>
          <a:bodyPr/>
          <a:lstStyle/>
          <a:p>
            <a:r>
              <a:rPr lang="en-US" altLang="zh-CN" dirty="0">
                <a:solidFill>
                  <a:schemeClr val="tx1">
                    <a:lumMod val="85000"/>
                    <a:lumOff val="15000"/>
                  </a:schemeClr>
                </a:solidFill>
              </a:rPr>
              <a:t>OpenAI</a:t>
            </a:r>
            <a:r>
              <a:rPr lang="zh-CN" altLang="en-US" dirty="0">
                <a:solidFill>
                  <a:schemeClr val="tx1">
                    <a:lumMod val="85000"/>
                    <a:lumOff val="15000"/>
                  </a:schemeClr>
                </a:solidFill>
              </a:rPr>
              <a:t>库的基础使用</a:t>
            </a:r>
          </a:p>
        </p:txBody>
      </p:sp>
      <p:pic>
        <p:nvPicPr>
          <p:cNvPr id="6" name="图片 5" descr="01 (82)">
            <a:extLst>
              <a:ext uri="{FF2B5EF4-FFF2-40B4-BE49-F238E27FC236}">
                <a16:creationId xmlns:a16="http://schemas.microsoft.com/office/drawing/2014/main" id="{DB253EF2-12A8-25CA-0177-E517402104B4}"/>
              </a:ext>
            </a:extLst>
          </p:cNvPr>
          <p:cNvPicPr>
            <a:picLocks noChangeAspect="1"/>
          </p:cNvPicPr>
          <p:nvPr/>
        </p:nvPicPr>
        <p:blipFill>
          <a:blip r:embed="rId2"/>
          <a:stretch>
            <a:fillRect/>
          </a:stretch>
        </p:blipFill>
        <p:spPr>
          <a:xfrm>
            <a:off x="11136560" y="5584755"/>
            <a:ext cx="1008450" cy="1008450"/>
          </a:xfrm>
          <a:prstGeom prst="rect">
            <a:avLst/>
          </a:prstGeom>
        </p:spPr>
      </p:pic>
      <p:sp>
        <p:nvSpPr>
          <p:cNvPr id="10" name="文本框 9">
            <a:extLst>
              <a:ext uri="{FF2B5EF4-FFF2-40B4-BE49-F238E27FC236}">
                <a16:creationId xmlns:a16="http://schemas.microsoft.com/office/drawing/2014/main" id="{C2B59C6F-B9E3-6076-49F4-C5E3770E8704}"/>
              </a:ext>
            </a:extLst>
          </p:cNvPr>
          <p:cNvSpPr txBox="1"/>
          <p:nvPr/>
        </p:nvSpPr>
        <p:spPr>
          <a:xfrm>
            <a:off x="6502257" y="2848650"/>
            <a:ext cx="506635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zh-CN" altLang="en-US" sz="1400" b="0" i="0">
                <a:effectLst/>
                <a:latin typeface="DEJAVU SANS MONO" panose="020B0609030804020204" pitchFamily="49" charset="0"/>
                <a:ea typeface="阿里巴巴普惠体" pitchFamily="18" charset="-122"/>
              </a:rPr>
              <a:t>可以通过</a:t>
            </a:r>
            <a:endParaRPr lang="en-US" altLang="zh-CN" sz="1400" b="0" i="0">
              <a:effectLst/>
              <a:latin typeface="DEJAVU SANS MONO" panose="020B0609030804020204" pitchFamily="49" charset="0"/>
              <a:ea typeface="阿里巴巴普惠体" pitchFamily="18" charset="-122"/>
            </a:endParaRPr>
          </a:p>
        </p:txBody>
      </p:sp>
      <p:sp>
        <p:nvSpPr>
          <p:cNvPr id="4" name="矩形 3">
            <a:extLst>
              <a:ext uri="{FF2B5EF4-FFF2-40B4-BE49-F238E27FC236}">
                <a16:creationId xmlns:a16="http://schemas.microsoft.com/office/drawing/2014/main" id="{5FE9FD09-8A41-F8FE-D131-8956D74C3E09}"/>
              </a:ext>
            </a:extLst>
          </p:cNvPr>
          <p:cNvSpPr/>
          <p:nvPr/>
        </p:nvSpPr>
        <p:spPr>
          <a:xfrm>
            <a:off x="407745" y="908720"/>
            <a:ext cx="2088232" cy="79208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a:t>处理结果</a:t>
            </a:r>
          </a:p>
        </p:txBody>
      </p:sp>
      <p:pic>
        <p:nvPicPr>
          <p:cNvPr id="9" name="图片 8">
            <a:extLst>
              <a:ext uri="{FF2B5EF4-FFF2-40B4-BE49-F238E27FC236}">
                <a16:creationId xmlns:a16="http://schemas.microsoft.com/office/drawing/2014/main" id="{C44199C0-06A7-3183-4613-4ED5E1097B2C}"/>
              </a:ext>
            </a:extLst>
          </p:cNvPr>
          <p:cNvPicPr>
            <a:picLocks noChangeAspect="1"/>
          </p:cNvPicPr>
          <p:nvPr/>
        </p:nvPicPr>
        <p:blipFill>
          <a:blip r:embed="rId3"/>
          <a:stretch>
            <a:fillRect/>
          </a:stretch>
        </p:blipFill>
        <p:spPr>
          <a:xfrm>
            <a:off x="407745" y="1843462"/>
            <a:ext cx="6036890" cy="3741294"/>
          </a:xfrm>
          <a:prstGeom prst="rect">
            <a:avLst/>
          </a:prstGeom>
        </p:spPr>
      </p:pic>
      <p:sp>
        <p:nvSpPr>
          <p:cNvPr id="11" name="文本框 10">
            <a:extLst>
              <a:ext uri="{FF2B5EF4-FFF2-40B4-BE49-F238E27FC236}">
                <a16:creationId xmlns:a16="http://schemas.microsoft.com/office/drawing/2014/main" id="{7E1EAC15-D290-7CCC-A31E-8B32B0155ECD}"/>
              </a:ext>
            </a:extLst>
          </p:cNvPr>
          <p:cNvSpPr txBox="1"/>
          <p:nvPr/>
        </p:nvSpPr>
        <p:spPr>
          <a:xfrm>
            <a:off x="2568233" y="1150875"/>
            <a:ext cx="5616624" cy="30777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altLang="zh-CN" sz="1400" b="0" i="0">
                <a:effectLst/>
                <a:latin typeface="DEJAVU SANS MONO" panose="020B0609030804020204" pitchFamily="49" charset="0"/>
                <a:ea typeface="阿里巴巴普惠体" pitchFamily="18" charset="-122"/>
              </a:rPr>
              <a:t>response</a:t>
            </a:r>
            <a:r>
              <a:rPr lang="zh-CN" altLang="en-US" sz="1400" b="0" i="0">
                <a:effectLst/>
                <a:latin typeface="DEJAVU SANS MONO" panose="020B0609030804020204" pitchFamily="49" charset="0"/>
                <a:ea typeface="阿里巴巴普惠体" pitchFamily="18" charset="-122"/>
              </a:rPr>
              <a:t>变量就是</a:t>
            </a:r>
            <a:r>
              <a:rPr lang="en-US" altLang="zh-CN" sz="1400" b="0" i="0">
                <a:effectLst/>
                <a:latin typeface="DEJAVU SANS MONO" panose="020B0609030804020204" pitchFamily="49" charset="0"/>
                <a:ea typeface="阿里巴巴普惠体" pitchFamily="18" charset="-122"/>
              </a:rPr>
              <a:t>ChatCompletion</a:t>
            </a:r>
            <a:r>
              <a:rPr lang="zh-CN" altLang="en-US" sz="1400">
                <a:latin typeface="DEJAVU SANS MONO" panose="020B0609030804020204" pitchFamily="49" charset="0"/>
                <a:ea typeface="阿里巴巴普惠体" pitchFamily="18" charset="-122"/>
              </a:rPr>
              <a:t>对象，其包含信息如下所示</a:t>
            </a:r>
            <a:endParaRPr lang="en-US" altLang="zh-CN" sz="1400" b="0" i="0">
              <a:effectLst/>
              <a:latin typeface="DEJAVU SANS MONO" panose="020B0609030804020204" pitchFamily="49" charset="0"/>
              <a:ea typeface="阿里巴巴普惠体" pitchFamily="18" charset="-122"/>
            </a:endParaRPr>
          </a:p>
        </p:txBody>
      </p:sp>
      <p:sp>
        <p:nvSpPr>
          <p:cNvPr id="13" name="文本框 12">
            <a:extLst>
              <a:ext uri="{FF2B5EF4-FFF2-40B4-BE49-F238E27FC236}">
                <a16:creationId xmlns:a16="http://schemas.microsoft.com/office/drawing/2014/main" id="{7001B015-3044-CF3B-9D0D-BE1211D56B13}"/>
              </a:ext>
            </a:extLst>
          </p:cNvPr>
          <p:cNvSpPr txBox="1"/>
          <p:nvPr/>
        </p:nvSpPr>
        <p:spPr>
          <a:xfrm>
            <a:off x="6502257" y="3184276"/>
            <a:ext cx="5066350" cy="350930"/>
          </a:xfrm>
          <a:prstGeom prst="rect">
            <a:avLst/>
          </a:prstGeom>
          <a:noFill/>
        </p:spPr>
        <p:txBody>
          <a:bodyPr wrap="square">
            <a:spAutoFit/>
          </a:bodyPr>
          <a:lstStyle/>
          <a:p>
            <a:pPr>
              <a:lnSpc>
                <a:spcPts val="2175"/>
              </a:lnSpc>
              <a:spcAft>
                <a:spcPts val="8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print(response.choices[</a:t>
            </a:r>
            <a:r>
              <a:rPr lang="en-US" altLang="zh-CN" sz="1400" kern="0">
                <a:solidFill>
                  <a:srgbClr val="098658"/>
                </a:solidFill>
                <a:effectLst/>
                <a:latin typeface="Menlo" panose="020B0609030804020204" pitchFamily="49" charset="0"/>
                <a:ea typeface="宋体" panose="02010600030101010101" pitchFamily="2" charset="-122"/>
                <a:cs typeface="Times New Roman" panose="02020603050405020304" pitchFamily="18" charset="0"/>
              </a:rPr>
              <a:t>0</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].message.content)</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AEC3320F-8FA7-1B11-F7DB-D5180A4FE471}"/>
              </a:ext>
            </a:extLst>
          </p:cNvPr>
          <p:cNvSpPr txBox="1"/>
          <p:nvPr/>
        </p:nvSpPr>
        <p:spPr>
          <a:xfrm>
            <a:off x="6502257" y="3595881"/>
            <a:ext cx="506635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zh-CN" altLang="en-US" sz="1400" b="0" i="0">
                <a:effectLst/>
                <a:latin typeface="DEJAVU SANS MONO" panose="020B0609030804020204" pitchFamily="49" charset="0"/>
                <a:ea typeface="阿里巴巴普惠体" pitchFamily="18" charset="-122"/>
              </a:rPr>
              <a:t>输出模型给出的回答信息</a:t>
            </a:r>
            <a:endParaRPr lang="en-US" altLang="zh-CN" sz="1400" b="0" i="0">
              <a:effectLst/>
              <a:latin typeface="DEJAVU SANS MONO" panose="020B0609030804020204" pitchFamily="49" charset="0"/>
              <a:ea typeface="阿里巴巴普惠体" pitchFamily="18" charset="-122"/>
            </a:endParaRPr>
          </a:p>
        </p:txBody>
      </p:sp>
    </p:spTree>
    <p:extLst>
      <p:ext uri="{BB962C8B-B14F-4D97-AF65-F5344CB8AC3E}">
        <p14:creationId xmlns:p14="http://schemas.microsoft.com/office/powerpoint/2010/main" val="3395513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4ECCE-5719-599F-1DB0-DD422AC0EB6C}"/>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0340EDD-7EFB-3A74-C3B7-02F4352DEF77}"/>
              </a:ext>
            </a:extLst>
          </p:cNvPr>
          <p:cNvSpPr>
            <a:spLocks noGrp="1"/>
          </p:cNvSpPr>
          <p:nvPr>
            <p:ph type="body" sz="quarter" idx="10"/>
          </p:nvPr>
        </p:nvSpPr>
        <p:spPr/>
        <p:txBody>
          <a:bodyPr/>
          <a:lstStyle/>
          <a:p>
            <a:r>
              <a:rPr lang="en-US" altLang="zh-CN" dirty="0">
                <a:solidFill>
                  <a:schemeClr val="tx1">
                    <a:lumMod val="85000"/>
                    <a:lumOff val="15000"/>
                  </a:schemeClr>
                </a:solidFill>
              </a:rPr>
              <a:t>OpenAI</a:t>
            </a:r>
            <a:r>
              <a:rPr lang="zh-CN" altLang="en-US" dirty="0">
                <a:solidFill>
                  <a:schemeClr val="tx1">
                    <a:lumMod val="85000"/>
                    <a:lumOff val="15000"/>
                  </a:schemeClr>
                </a:solidFill>
              </a:rPr>
              <a:t>库的基础使用</a:t>
            </a:r>
          </a:p>
        </p:txBody>
      </p:sp>
      <p:pic>
        <p:nvPicPr>
          <p:cNvPr id="6" name="图片 5" descr="01 (82)">
            <a:extLst>
              <a:ext uri="{FF2B5EF4-FFF2-40B4-BE49-F238E27FC236}">
                <a16:creationId xmlns:a16="http://schemas.microsoft.com/office/drawing/2014/main" id="{7ABA6374-76A5-5DC4-52D1-71C4D701A0BA}"/>
              </a:ext>
            </a:extLst>
          </p:cNvPr>
          <p:cNvPicPr>
            <a:picLocks noChangeAspect="1"/>
          </p:cNvPicPr>
          <p:nvPr/>
        </p:nvPicPr>
        <p:blipFill>
          <a:blip r:embed="rId2"/>
          <a:stretch>
            <a:fillRect/>
          </a:stretch>
        </p:blipFill>
        <p:spPr>
          <a:xfrm>
            <a:off x="11136560" y="5584755"/>
            <a:ext cx="1008450" cy="1008450"/>
          </a:xfrm>
          <a:prstGeom prst="rect">
            <a:avLst/>
          </a:prstGeom>
        </p:spPr>
      </p:pic>
      <p:sp>
        <p:nvSpPr>
          <p:cNvPr id="4" name="矩形 3">
            <a:extLst>
              <a:ext uri="{FF2B5EF4-FFF2-40B4-BE49-F238E27FC236}">
                <a16:creationId xmlns:a16="http://schemas.microsoft.com/office/drawing/2014/main" id="{4865726C-D079-BBBF-37C8-4D564D7D603A}"/>
              </a:ext>
            </a:extLst>
          </p:cNvPr>
          <p:cNvSpPr/>
          <p:nvPr/>
        </p:nvSpPr>
        <p:spPr>
          <a:xfrm>
            <a:off x="407745" y="908720"/>
            <a:ext cx="2088232" cy="79208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a:t>完整的基础代码</a:t>
            </a:r>
          </a:p>
        </p:txBody>
      </p:sp>
      <p:sp>
        <p:nvSpPr>
          <p:cNvPr id="8" name="文本框 7">
            <a:extLst>
              <a:ext uri="{FF2B5EF4-FFF2-40B4-BE49-F238E27FC236}">
                <a16:creationId xmlns:a16="http://schemas.microsoft.com/office/drawing/2014/main" id="{E7A41FF4-28AF-6B25-58BC-705422020881}"/>
              </a:ext>
            </a:extLst>
          </p:cNvPr>
          <p:cNvSpPr txBox="1"/>
          <p:nvPr/>
        </p:nvSpPr>
        <p:spPr>
          <a:xfrm>
            <a:off x="407744" y="1947182"/>
            <a:ext cx="9432672" cy="416524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anchor="ctr">
            <a:spAutoFit/>
          </a:bodyPr>
          <a:lstStyle/>
          <a:p>
            <a:pPr>
              <a:spcAft>
                <a:spcPts val="200"/>
              </a:spcAft>
            </a:pPr>
            <a:r>
              <a:rPr lang="en-US" altLang="zh-CN" sz="14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from</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openai </a:t>
            </a:r>
            <a:r>
              <a:rPr lang="en-US" altLang="zh-CN" sz="14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import</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OpenAI</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from</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openai.types.chat.chat_completion </a:t>
            </a:r>
            <a:r>
              <a:rPr lang="en-US" altLang="zh-CN" sz="14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import</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ChatCompletion</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client: OpenAI = OpenAI( </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base_url=</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"https://dashscope.aliyuncs.com/compatible-mode/v1"</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response: ChatCompletion = client.chat.completions.create(</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model=</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"qwen3-max"</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messages=[</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"role"</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"system"</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"content"</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zh-CN" altLang="zh-CN" sz="1400" kern="0">
                <a:solidFill>
                  <a:srgbClr val="A31515"/>
                </a:solidFill>
                <a:effectLst/>
                <a:latin typeface="Menlo" panose="020B0609030804020204" pitchFamily="49" charset="0"/>
                <a:ea typeface="宋体" panose="02010600030101010101" pitchFamily="2" charset="-122"/>
                <a:cs typeface="Menlo" panose="020B0609030804020204" pitchFamily="49" charset="0"/>
              </a:rPr>
              <a:t>你是一个</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Python</a:t>
            </a:r>
            <a:r>
              <a:rPr lang="zh-CN" altLang="zh-CN" sz="1400" kern="0">
                <a:solidFill>
                  <a:srgbClr val="A31515"/>
                </a:solidFill>
                <a:effectLst/>
                <a:latin typeface="Menlo" panose="020B0609030804020204" pitchFamily="49" charset="0"/>
                <a:ea typeface="宋体" panose="02010600030101010101" pitchFamily="2" charset="-122"/>
                <a:cs typeface="Menlo" panose="020B0609030804020204" pitchFamily="49" charset="0"/>
              </a:rPr>
              <a:t>编程专家。</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"role"</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"assistant"</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"content"</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zh-CN" altLang="zh-CN" sz="1400" kern="0">
                <a:solidFill>
                  <a:srgbClr val="A31515"/>
                </a:solidFill>
                <a:effectLst/>
                <a:latin typeface="Menlo" panose="020B0609030804020204" pitchFamily="49" charset="0"/>
                <a:ea typeface="宋体" panose="02010600030101010101" pitchFamily="2" charset="-122"/>
                <a:cs typeface="Menlo" panose="020B0609030804020204" pitchFamily="49" charset="0"/>
              </a:rPr>
              <a:t>我是一个</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Python</a:t>
            </a:r>
            <a:r>
              <a:rPr lang="zh-CN" altLang="zh-CN" sz="1400" kern="0">
                <a:solidFill>
                  <a:srgbClr val="A31515"/>
                </a:solidFill>
                <a:effectLst/>
                <a:latin typeface="Menlo" panose="020B0609030804020204" pitchFamily="49" charset="0"/>
                <a:ea typeface="宋体" panose="02010600030101010101" pitchFamily="2" charset="-122"/>
                <a:cs typeface="Menlo" panose="020B0609030804020204" pitchFamily="49" charset="0"/>
              </a:rPr>
              <a:t>编程专家。请问有什么可以帮助您的吗？</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"role"</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"user"</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"content"</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"for</a:t>
            </a:r>
            <a:r>
              <a:rPr lang="zh-CN" altLang="zh-CN" sz="1400" kern="0">
                <a:solidFill>
                  <a:srgbClr val="A31515"/>
                </a:solidFill>
                <a:effectLst/>
                <a:latin typeface="Menlo" panose="020B0609030804020204" pitchFamily="49" charset="0"/>
                <a:ea typeface="宋体" panose="02010600030101010101" pitchFamily="2" charset="-122"/>
                <a:cs typeface="Menlo" panose="020B0609030804020204" pitchFamily="49" charset="0"/>
              </a:rPr>
              <a:t>循环输出</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1</a:t>
            </a:r>
            <a:r>
              <a:rPr lang="zh-CN" altLang="zh-CN" sz="1400" kern="0">
                <a:solidFill>
                  <a:srgbClr val="A31515"/>
                </a:solidFill>
                <a:effectLst/>
                <a:latin typeface="Menlo" panose="020B0609030804020204" pitchFamily="49" charset="0"/>
                <a:ea typeface="宋体" panose="02010600030101010101" pitchFamily="2" charset="-122"/>
                <a:cs typeface="Menlo" panose="020B0609030804020204" pitchFamily="49" charset="0"/>
              </a:rPr>
              <a:t>到</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5</a:t>
            </a:r>
            <a:r>
              <a:rPr lang="zh-CN" altLang="zh-CN" sz="1400" kern="0">
                <a:solidFill>
                  <a:srgbClr val="A31515"/>
                </a:solidFill>
                <a:effectLst/>
                <a:latin typeface="Menlo" panose="020B0609030804020204" pitchFamily="49" charset="0"/>
                <a:ea typeface="宋体" panose="02010600030101010101" pitchFamily="2" charset="-122"/>
                <a:cs typeface="Menlo" panose="020B0609030804020204" pitchFamily="49" charset="0"/>
              </a:rPr>
              <a:t>的数字</a:t>
            </a:r>
            <a:r>
              <a:rPr lang="en-US" altLang="zh-CN" sz="14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print(response.choices[</a:t>
            </a:r>
            <a:r>
              <a:rPr lang="en-US" altLang="zh-CN" sz="1400" kern="0">
                <a:solidFill>
                  <a:srgbClr val="098658"/>
                </a:solidFill>
                <a:effectLst/>
                <a:latin typeface="Menlo" panose="020B0609030804020204" pitchFamily="49" charset="0"/>
                <a:ea typeface="宋体" panose="02010600030101010101" pitchFamily="2" charset="-122"/>
                <a:cs typeface="Times New Roman" panose="02020603050405020304" pitchFamily="18" charset="0"/>
              </a:rPr>
              <a:t>0</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].message.content)</a:t>
            </a:r>
            <a:endParaRPr lang="zh-CN" altLang="zh-CN" sz="1050" kern="10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11753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930E4-6498-E81F-2287-237BE2C06F5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4200815F-7ADB-71A3-1F99-215D9DEF59BB}"/>
              </a:ext>
            </a:extLst>
          </p:cNvPr>
          <p:cNvSpPr>
            <a:spLocks noGrp="1"/>
          </p:cNvSpPr>
          <p:nvPr>
            <p:ph type="body" sz="quarter" idx="10"/>
          </p:nvPr>
        </p:nvSpPr>
        <p:spPr>
          <a:xfrm>
            <a:off x="5265090" y="1737082"/>
            <a:ext cx="6519542" cy="3384550"/>
          </a:xfrm>
        </p:spPr>
        <p:txBody>
          <a:bodyPr/>
          <a:lstStyle/>
          <a:p>
            <a:pPr marL="0" indent="0">
              <a:buNone/>
            </a:pPr>
            <a:r>
              <a:rPr lang="af-ZA" altLang="zh-CN" dirty="0">
                <a:solidFill>
                  <a:schemeClr val="tx1">
                    <a:lumMod val="85000"/>
                    <a:lumOff val="15000"/>
                  </a:schemeClr>
                </a:solidFill>
              </a:rPr>
              <a:t>OpenAI</a:t>
            </a:r>
            <a:r>
              <a:rPr lang="zh-CN" altLang="af-ZA" dirty="0">
                <a:solidFill>
                  <a:schemeClr val="tx1">
                    <a:lumMod val="85000"/>
                    <a:lumOff val="15000"/>
                  </a:schemeClr>
                </a:solidFill>
              </a:rPr>
              <a:t>库</a:t>
            </a:r>
            <a:r>
              <a:rPr lang="zh-CN" altLang="en-US" dirty="0">
                <a:solidFill>
                  <a:schemeClr val="tx1">
                    <a:lumMod val="85000"/>
                    <a:lumOff val="15000"/>
                  </a:schemeClr>
                </a:solidFill>
              </a:rPr>
              <a:t>是</a:t>
            </a:r>
            <a:r>
              <a:rPr lang="en-US" altLang="zh-CN" dirty="0">
                <a:solidFill>
                  <a:schemeClr val="tx1">
                    <a:lumMod val="85000"/>
                    <a:lumOff val="15000"/>
                  </a:schemeClr>
                </a:solidFill>
              </a:rPr>
              <a:t>OpenAI</a:t>
            </a:r>
            <a:r>
              <a:rPr lang="zh-CN" altLang="en-US" dirty="0">
                <a:solidFill>
                  <a:schemeClr val="tx1">
                    <a:lumMod val="85000"/>
                    <a:lumOff val="15000"/>
                  </a:schemeClr>
                </a:solidFill>
              </a:rPr>
              <a:t>公司发布的</a:t>
            </a:r>
            <a:r>
              <a:rPr lang="en-US" altLang="zh-CN" dirty="0">
                <a:solidFill>
                  <a:schemeClr val="tx1">
                    <a:lumMod val="85000"/>
                    <a:lumOff val="15000"/>
                  </a:schemeClr>
                </a:solidFill>
              </a:rPr>
              <a:t>Python</a:t>
            </a:r>
            <a:r>
              <a:rPr lang="zh-CN" altLang="en-US" dirty="0">
                <a:solidFill>
                  <a:schemeClr val="tx1">
                    <a:lumMod val="85000"/>
                    <a:lumOff val="15000"/>
                  </a:schemeClr>
                </a:solidFill>
              </a:rPr>
              <a:t> </a:t>
            </a:r>
            <a:r>
              <a:rPr lang="en-US" altLang="zh-CN" dirty="0">
                <a:solidFill>
                  <a:schemeClr val="tx1">
                    <a:lumMod val="85000"/>
                    <a:lumOff val="15000"/>
                  </a:schemeClr>
                </a:solidFill>
              </a:rPr>
              <a:t>SDK</a:t>
            </a:r>
            <a:r>
              <a:rPr lang="zh-CN" altLang="en-US" dirty="0">
                <a:solidFill>
                  <a:schemeClr val="tx1">
                    <a:lumMod val="85000"/>
                    <a:lumOff val="15000"/>
                  </a:schemeClr>
                </a:solidFill>
              </a:rPr>
              <a:t>，方便与编程调用其产品，现许多模型服务商都兼容</a:t>
            </a:r>
            <a:r>
              <a:rPr lang="en-US" altLang="zh-CN" dirty="0">
                <a:solidFill>
                  <a:schemeClr val="tx1">
                    <a:lumMod val="85000"/>
                    <a:lumOff val="15000"/>
                  </a:schemeClr>
                </a:solidFill>
              </a:rPr>
              <a:t>OpenAI</a:t>
            </a:r>
            <a:r>
              <a:rPr lang="zh-CN" altLang="en-US" dirty="0">
                <a:solidFill>
                  <a:schemeClr val="tx1">
                    <a:lumMod val="85000"/>
                    <a:lumOff val="15000"/>
                  </a:schemeClr>
                </a:solidFill>
              </a:rPr>
              <a:t> </a:t>
            </a:r>
            <a:r>
              <a:rPr lang="en-US" altLang="zh-CN" dirty="0">
                <a:solidFill>
                  <a:schemeClr val="tx1">
                    <a:lumMod val="85000"/>
                    <a:lumOff val="15000"/>
                  </a:schemeClr>
                </a:solidFill>
              </a:rPr>
              <a:t>SDK</a:t>
            </a:r>
            <a:r>
              <a:rPr lang="zh-CN" altLang="en-US" dirty="0">
                <a:solidFill>
                  <a:schemeClr val="tx1">
                    <a:lumMod val="85000"/>
                    <a:lumOff val="15000"/>
                  </a:schemeClr>
                </a:solidFill>
              </a:rPr>
              <a:t>的调用。</a:t>
            </a:r>
            <a:endParaRPr lang="en-US" altLang="zh-CN" dirty="0">
              <a:solidFill>
                <a:schemeClr val="tx1">
                  <a:lumMod val="85000"/>
                  <a:lumOff val="15000"/>
                </a:schemeClr>
              </a:solidFill>
            </a:endParaRPr>
          </a:p>
          <a:p>
            <a:pPr marL="0" indent="0">
              <a:buNone/>
            </a:pPr>
            <a:endParaRPr lang="en-US" altLang="zh-CN" dirty="0">
              <a:solidFill>
                <a:schemeClr val="tx1">
                  <a:lumMod val="85000"/>
                  <a:lumOff val="15000"/>
                </a:schemeClr>
              </a:solidFill>
            </a:endParaRPr>
          </a:p>
          <a:p>
            <a:pPr marL="0" indent="0">
              <a:buNone/>
            </a:pPr>
            <a:r>
              <a:rPr lang="zh-CN" altLang="en-US" dirty="0">
                <a:solidFill>
                  <a:schemeClr val="tx1">
                    <a:lumMod val="85000"/>
                    <a:lumOff val="15000"/>
                  </a:schemeClr>
                </a:solidFill>
              </a:rPr>
              <a:t>使用主要就</a:t>
            </a:r>
            <a:r>
              <a:rPr lang="en-US" altLang="zh-CN" dirty="0">
                <a:solidFill>
                  <a:schemeClr val="tx1">
                    <a:lumMod val="85000"/>
                    <a:lumOff val="15000"/>
                  </a:schemeClr>
                </a:solidFill>
              </a:rPr>
              <a:t>3</a:t>
            </a:r>
            <a:r>
              <a:rPr lang="zh-CN" altLang="en-US" dirty="0">
                <a:solidFill>
                  <a:schemeClr val="tx1">
                    <a:lumMod val="85000"/>
                    <a:lumOff val="15000"/>
                  </a:schemeClr>
                </a:solidFill>
              </a:rPr>
              <a:t>个流程：</a:t>
            </a:r>
            <a:endParaRPr lang="en-US" altLang="zh-CN" dirty="0">
              <a:solidFill>
                <a:schemeClr val="tx1">
                  <a:lumMod val="85000"/>
                  <a:lumOff val="15000"/>
                </a:schemeClr>
              </a:solidFill>
            </a:endParaRPr>
          </a:p>
          <a:p>
            <a:r>
              <a:rPr lang="zh-CN" altLang="af-ZA" dirty="0">
                <a:solidFill>
                  <a:schemeClr val="tx1">
                    <a:lumMod val="85000"/>
                    <a:lumOff val="15000"/>
                  </a:schemeClr>
                </a:solidFill>
              </a:rPr>
              <a:t>创建</a:t>
            </a:r>
            <a:r>
              <a:rPr lang="zh-CN" altLang="en-US" dirty="0">
                <a:solidFill>
                  <a:schemeClr val="tx1">
                    <a:lumMod val="85000"/>
                    <a:lumOff val="15000"/>
                  </a:schemeClr>
                </a:solidFill>
              </a:rPr>
              <a:t>客户端对象（</a:t>
            </a:r>
            <a:r>
              <a:rPr lang="en-US" altLang="zh-CN" dirty="0">
                <a:solidFill>
                  <a:schemeClr val="tx1">
                    <a:lumMod val="85000"/>
                    <a:lumOff val="15000"/>
                  </a:schemeClr>
                </a:solidFill>
              </a:rPr>
              <a:t>OpenAI</a:t>
            </a:r>
            <a:r>
              <a:rPr lang="zh-CN" altLang="en-US" dirty="0">
                <a:solidFill>
                  <a:schemeClr val="tx1">
                    <a:lumMod val="85000"/>
                    <a:lumOff val="15000"/>
                  </a:schemeClr>
                </a:solidFill>
              </a:rPr>
              <a:t>类对象）</a:t>
            </a:r>
            <a:endParaRPr lang="en-US" altLang="zh-CN" dirty="0">
              <a:solidFill>
                <a:schemeClr val="tx1">
                  <a:lumMod val="85000"/>
                  <a:lumOff val="15000"/>
                </a:schemeClr>
              </a:solidFill>
            </a:endParaRPr>
          </a:p>
          <a:p>
            <a:r>
              <a:rPr lang="zh-CN" altLang="en-US" dirty="0">
                <a:solidFill>
                  <a:schemeClr val="tx1">
                    <a:lumMod val="85000"/>
                    <a:lumOff val="15000"/>
                  </a:schemeClr>
                </a:solidFill>
              </a:rPr>
              <a:t>和模型对话</a:t>
            </a:r>
            <a:r>
              <a:rPr lang="zh-CN" altLang="en-US" sz="1200" dirty="0">
                <a:solidFill>
                  <a:schemeClr val="tx1">
                    <a:lumMod val="85000"/>
                    <a:lumOff val="15000"/>
                  </a:schemeClr>
                </a:solidFill>
              </a:rPr>
              <a:t>（</a:t>
            </a:r>
            <a:r>
              <a:rPr lang="en-US" altLang="zh-CN" sz="12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client.chat.completions.create </a:t>
            </a:r>
            <a:r>
              <a:rPr lang="zh-CN" altLang="en-US" sz="12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r>
              <a:rPr lang="zh-CN" altLang="en-US" dirty="0">
                <a:solidFill>
                  <a:schemeClr val="tx1">
                    <a:lumMod val="85000"/>
                    <a:lumOff val="15000"/>
                  </a:schemeClr>
                </a:solidFill>
              </a:rPr>
              <a:t>，可以提供</a:t>
            </a:r>
            <a:r>
              <a:rPr lang="en-US" altLang="zh-CN" dirty="0">
                <a:solidFill>
                  <a:schemeClr val="tx1">
                    <a:lumMod val="85000"/>
                    <a:lumOff val="15000"/>
                  </a:schemeClr>
                </a:solidFill>
              </a:rPr>
              <a:t>3</a:t>
            </a:r>
            <a:r>
              <a:rPr lang="zh-CN" altLang="en-US" dirty="0">
                <a:solidFill>
                  <a:schemeClr val="tx1">
                    <a:lumMod val="85000"/>
                    <a:lumOff val="15000"/>
                  </a:schemeClr>
                </a:solidFill>
              </a:rPr>
              <a:t>个角色使用</a:t>
            </a:r>
            <a:endParaRPr lang="en-US" altLang="zh-CN" dirty="0">
              <a:solidFill>
                <a:schemeClr val="tx1">
                  <a:lumMod val="85000"/>
                  <a:lumOff val="15000"/>
                </a:schemeClr>
              </a:solidFill>
            </a:endParaRPr>
          </a:p>
          <a:p>
            <a:pPr lvl="1"/>
            <a:r>
              <a:rPr lang="en-US" altLang="zh-CN" sz="1400" dirty="0">
                <a:solidFill>
                  <a:schemeClr val="tx1">
                    <a:lumMod val="85000"/>
                    <a:lumOff val="15000"/>
                  </a:schemeClr>
                </a:solidFill>
                <a:latin typeface="DEJAVU SANS MONO" panose="020B0609030804020204" pitchFamily="49" charset="0"/>
                <a:ea typeface="阿里巴巴普惠体" pitchFamily="18" charset="-122"/>
              </a:rPr>
              <a:t>system</a:t>
            </a:r>
            <a:r>
              <a:rPr lang="zh-CN" altLang="en-US" sz="1400" dirty="0">
                <a:solidFill>
                  <a:schemeClr val="tx1">
                    <a:lumMod val="85000"/>
                    <a:lumOff val="15000"/>
                  </a:schemeClr>
                </a:solidFill>
                <a:latin typeface="DEJAVU SANS MONO" panose="020B0609030804020204" pitchFamily="49" charset="0"/>
                <a:ea typeface="阿里巴巴普惠体" pitchFamily="18" charset="-122"/>
              </a:rPr>
              <a:t>：设定模型的行为和规则</a:t>
            </a:r>
            <a:endParaRPr lang="en-US" altLang="zh-CN" sz="1400" dirty="0">
              <a:solidFill>
                <a:schemeClr val="tx1">
                  <a:lumMod val="85000"/>
                  <a:lumOff val="15000"/>
                </a:schemeClr>
              </a:solidFill>
              <a:latin typeface="DEJAVU SANS MONO" panose="020B0609030804020204" pitchFamily="49" charset="0"/>
              <a:ea typeface="阿里巴巴普惠体" pitchFamily="18" charset="-122"/>
            </a:endParaRPr>
          </a:p>
          <a:p>
            <a:pPr lvl="1"/>
            <a:r>
              <a:rPr lang="en-US" altLang="zh-CN" sz="1400" dirty="0">
                <a:solidFill>
                  <a:schemeClr val="tx1">
                    <a:lumMod val="85000"/>
                    <a:lumOff val="15000"/>
                  </a:schemeClr>
                </a:solidFill>
                <a:latin typeface="DEJAVU SANS MONO" panose="020B0609030804020204" pitchFamily="49" charset="0"/>
                <a:ea typeface="阿里巴巴普惠体" pitchFamily="18" charset="-122"/>
              </a:rPr>
              <a:t>assistant</a:t>
            </a:r>
            <a:r>
              <a:rPr lang="zh-CN" altLang="en-US" sz="1400" dirty="0">
                <a:solidFill>
                  <a:schemeClr val="tx1">
                    <a:lumMod val="85000"/>
                    <a:lumOff val="15000"/>
                  </a:schemeClr>
                </a:solidFill>
                <a:latin typeface="DEJAVU SANS MONO" panose="020B0609030804020204" pitchFamily="49" charset="0"/>
                <a:ea typeface="阿里巴巴普惠体" pitchFamily="18" charset="-122"/>
              </a:rPr>
              <a:t>：设定模型的回答，由用户设定</a:t>
            </a:r>
            <a:endParaRPr lang="en-US" altLang="zh-CN" sz="1400" dirty="0">
              <a:solidFill>
                <a:schemeClr val="tx1">
                  <a:lumMod val="85000"/>
                  <a:lumOff val="15000"/>
                </a:schemeClr>
              </a:solidFill>
              <a:latin typeface="DEJAVU SANS MONO" panose="020B0609030804020204" pitchFamily="49" charset="0"/>
              <a:ea typeface="阿里巴巴普惠体" pitchFamily="18" charset="-122"/>
            </a:endParaRPr>
          </a:p>
          <a:p>
            <a:pPr lvl="1"/>
            <a:r>
              <a:rPr lang="en-US" altLang="zh-CN" sz="1400" dirty="0">
                <a:solidFill>
                  <a:schemeClr val="tx1">
                    <a:lumMod val="85000"/>
                    <a:lumOff val="15000"/>
                  </a:schemeClr>
                </a:solidFill>
                <a:latin typeface="DEJAVU SANS MONO" panose="020B0609030804020204" pitchFamily="49" charset="0"/>
                <a:ea typeface="阿里巴巴普惠体" pitchFamily="18" charset="-122"/>
              </a:rPr>
              <a:t>user</a:t>
            </a:r>
            <a:r>
              <a:rPr lang="zh-CN" altLang="en-US" sz="1400" dirty="0">
                <a:solidFill>
                  <a:schemeClr val="tx1">
                    <a:lumMod val="85000"/>
                    <a:lumOff val="15000"/>
                  </a:schemeClr>
                </a:solidFill>
                <a:latin typeface="DEJAVU SANS MONO" panose="020B0609030804020204" pitchFamily="49" charset="0"/>
                <a:ea typeface="阿里巴巴普惠体" pitchFamily="18" charset="-122"/>
              </a:rPr>
              <a:t>：用户的提问</a:t>
            </a:r>
            <a:endParaRPr lang="en-US" altLang="zh-CN" sz="1400" dirty="0">
              <a:solidFill>
                <a:schemeClr val="tx1">
                  <a:lumMod val="85000"/>
                  <a:lumOff val="15000"/>
                </a:schemeClr>
              </a:solidFill>
              <a:latin typeface="DEJAVU SANS MONO" panose="020B0609030804020204" pitchFamily="49" charset="0"/>
              <a:ea typeface="阿里巴巴普惠体" pitchFamily="18" charset="-122"/>
            </a:endParaRPr>
          </a:p>
          <a:p>
            <a:r>
              <a:rPr lang="zh-CN" altLang="en-US" dirty="0">
                <a:solidFill>
                  <a:schemeClr val="tx1">
                    <a:lumMod val="85000"/>
                    <a:lumOff val="15000"/>
                  </a:schemeClr>
                </a:solidFill>
              </a:rPr>
              <a:t>处理结果：</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response.choices[</a:t>
            </a:r>
            <a:r>
              <a:rPr lang="en-US" altLang="zh-CN" sz="1400" kern="0">
                <a:solidFill>
                  <a:srgbClr val="098658"/>
                </a:solidFill>
                <a:effectLst/>
                <a:latin typeface="Menlo" panose="020B0609030804020204" pitchFamily="49" charset="0"/>
                <a:ea typeface="宋体" panose="02010600030101010101" pitchFamily="2" charset="-122"/>
                <a:cs typeface="Times New Roman" panose="02020603050405020304" pitchFamily="18" charset="0"/>
              </a:rPr>
              <a:t>0</a:t>
            </a:r>
            <a:r>
              <a:rPr lang="en-US" altLang="zh-CN" sz="14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].message.content</a:t>
            </a:r>
            <a:endParaRPr lang="af-ZA" altLang="zh-CN" sz="1600" dirty="0">
              <a:solidFill>
                <a:schemeClr val="tx1">
                  <a:lumMod val="85000"/>
                  <a:lumOff val="15000"/>
                </a:schemeClr>
              </a:solidFill>
            </a:endParaRPr>
          </a:p>
        </p:txBody>
      </p:sp>
    </p:spTree>
    <p:extLst>
      <p:ext uri="{BB962C8B-B14F-4D97-AF65-F5344CB8AC3E}">
        <p14:creationId xmlns:p14="http://schemas.microsoft.com/office/powerpoint/2010/main" val="2953520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63029-DB82-392C-D38F-E1CFABFAD33A}"/>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864C6F2A-F014-5216-97D6-F7F65F37FB3F}"/>
              </a:ext>
            </a:extLst>
          </p:cNvPr>
          <p:cNvSpPr>
            <a:spLocks noGrp="1"/>
          </p:cNvSpPr>
          <p:nvPr>
            <p:ph type="body" sz="quarter" idx="11"/>
          </p:nvPr>
        </p:nvSpPr>
        <p:spPr>
          <a:xfrm>
            <a:off x="6456045" y="2924810"/>
            <a:ext cx="5396230" cy="1021080"/>
          </a:xfrm>
        </p:spPr>
        <p:txBody>
          <a:bodyPr/>
          <a:lstStyle/>
          <a:p>
            <a:r>
              <a:rPr lang="en-US" altLang="zh-CN"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OpenAI</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库的流式输出</a:t>
            </a:r>
          </a:p>
        </p:txBody>
      </p:sp>
      <p:sp>
        <p:nvSpPr>
          <p:cNvPr id="6" name="文本框 5">
            <a:extLst>
              <a:ext uri="{FF2B5EF4-FFF2-40B4-BE49-F238E27FC236}">
                <a16:creationId xmlns:a16="http://schemas.microsoft.com/office/drawing/2014/main" id="{A668536B-61CE-D0A7-C00D-C5A7FEAC0978}"/>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dirty="0">
                <a:latin typeface="方正姚体" panose="02010601030101010101" pitchFamily="2" charset="-122"/>
                <a:ea typeface="方正姚体" panose="02010601030101010101" pitchFamily="2" charset="-122"/>
                <a:cs typeface="+mj-ea"/>
                <a:sym typeface="+mn-ea"/>
              </a:rPr>
              <a:t>当前章节：</a:t>
            </a:r>
            <a:r>
              <a:rPr lang="en-US" altLang="zh-CN" u="sng" dirty="0">
                <a:latin typeface="方正姚体" panose="02010601030101010101" pitchFamily="2" charset="-122"/>
                <a:ea typeface="方正姚体" panose="02010601030101010101" pitchFamily="2" charset="-122"/>
                <a:cs typeface="+mj-ea"/>
                <a:sym typeface="+mn-ea"/>
              </a:rPr>
              <a:t>《</a:t>
            </a:r>
            <a:r>
              <a:rPr lang="en-US" altLang="zh-CN" u="sng" dirty="0">
                <a:latin typeface="JetBrains Mono" panose="02000009000000000000" pitchFamily="49" charset="0"/>
                <a:ea typeface="JetBrains Mono" panose="02000009000000000000" pitchFamily="49" charset="0"/>
                <a:cs typeface="JetBrains Mono" panose="02000009000000000000" pitchFamily="49" charset="0"/>
                <a:sym typeface="+mn-ea"/>
              </a:rPr>
              <a:t>Python</a:t>
            </a:r>
            <a:r>
              <a:rPr lang="zh-CN" altLang="en-US" u="sng" dirty="0">
                <a:latin typeface="JetBrains Mono" panose="02000009000000000000" pitchFamily="49" charset="0"/>
                <a:ea typeface="方正姚体" panose="02010601030101010101" pitchFamily="2" charset="-122"/>
                <a:cs typeface="JetBrains Mono" panose="02000009000000000000" pitchFamily="49" charset="0"/>
                <a:sym typeface="+mn-ea"/>
              </a:rPr>
              <a:t> </a:t>
            </a:r>
            <a:r>
              <a:rPr lang="en-US" altLang="zh-CN" u="sng" dirty="0">
                <a:latin typeface="JetBrains Mono" panose="02000009000000000000" pitchFamily="49" charset="0"/>
                <a:ea typeface="JetBrains Mono" panose="02000009000000000000" pitchFamily="49" charset="0"/>
                <a:cs typeface="JetBrains Mono" panose="02000009000000000000" pitchFamily="49" charset="0"/>
                <a:sym typeface="+mn-ea"/>
              </a:rPr>
              <a:t>OpenAI</a:t>
            </a:r>
            <a:r>
              <a:rPr lang="zh-CN" altLang="en-US" u="sng" dirty="0">
                <a:latin typeface="方正姚体" panose="02010601030101010101" pitchFamily="2" charset="-122"/>
                <a:ea typeface="方正姚体" panose="02010601030101010101" pitchFamily="2" charset="-122"/>
                <a:cs typeface="+mj-ea"/>
                <a:sym typeface="+mn-ea"/>
              </a:rPr>
              <a:t>库入门</a:t>
            </a:r>
            <a:r>
              <a:rPr lang="en-US" altLang="zh-CN" u="sng" dirty="0">
                <a:latin typeface="方正姚体" panose="02010601030101010101" pitchFamily="2" charset="-122"/>
                <a:ea typeface="方正姚体" panose="02010601030101010101" pitchFamily="2" charset="-122"/>
                <a:cs typeface="+mj-ea"/>
                <a:sym typeface="+mn-ea"/>
              </a:rPr>
              <a:t>》</a:t>
            </a:r>
            <a:endParaRPr lang="zh-CN" altLang="en-US" u="sng" dirty="0">
              <a:latin typeface="方正姚体" panose="02010601030101010101" pitchFamily="2" charset="-122"/>
              <a:ea typeface="方正姚体" panose="02010601030101010101" pitchFamily="2" charset="-122"/>
              <a:cs typeface="+mj-ea"/>
            </a:endParaRPr>
          </a:p>
        </p:txBody>
      </p:sp>
      <p:sp>
        <p:nvSpPr>
          <p:cNvPr id="7" name="文本占位符 4">
            <a:extLst>
              <a:ext uri="{FF2B5EF4-FFF2-40B4-BE49-F238E27FC236}">
                <a16:creationId xmlns:a16="http://schemas.microsoft.com/office/drawing/2014/main" id="{98A77AAB-EC7D-40DF-56EE-B13D23065B7C}"/>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A8C3E934-0C13-68E5-EC1B-67C5FB887370}"/>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85923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D8611-9670-37CC-D10B-C73CC13813F0}"/>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9D3A7A4-7001-77BC-242A-6C12D88FC691}"/>
              </a:ext>
            </a:extLst>
          </p:cNvPr>
          <p:cNvSpPr>
            <a:spLocks noGrp="1"/>
          </p:cNvSpPr>
          <p:nvPr>
            <p:ph type="body" sz="quarter" idx="10"/>
          </p:nvPr>
        </p:nvSpPr>
        <p:spPr/>
        <p:txBody>
          <a:bodyPr/>
          <a:lstStyle/>
          <a:p>
            <a:r>
              <a:rPr lang="en-US" altLang="zh-CN"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OpenAI</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库的流式输出</a:t>
            </a:r>
          </a:p>
        </p:txBody>
      </p:sp>
      <p:pic>
        <p:nvPicPr>
          <p:cNvPr id="6" name="图片 5" descr="01 (82)">
            <a:extLst>
              <a:ext uri="{FF2B5EF4-FFF2-40B4-BE49-F238E27FC236}">
                <a16:creationId xmlns:a16="http://schemas.microsoft.com/office/drawing/2014/main" id="{67757DE6-59AE-3E88-4BA7-77735DE1A961}"/>
              </a:ext>
            </a:extLst>
          </p:cNvPr>
          <p:cNvPicPr>
            <a:picLocks noChangeAspect="1"/>
          </p:cNvPicPr>
          <p:nvPr/>
        </p:nvPicPr>
        <p:blipFill>
          <a:blip r:embed="rId2"/>
          <a:stretch>
            <a:fillRect/>
          </a:stretch>
        </p:blipFill>
        <p:spPr>
          <a:xfrm>
            <a:off x="10663555" y="5111750"/>
            <a:ext cx="1481455" cy="1481455"/>
          </a:xfrm>
          <a:prstGeom prst="rect">
            <a:avLst/>
          </a:prstGeom>
        </p:spPr>
      </p:pic>
      <p:sp>
        <p:nvSpPr>
          <p:cNvPr id="5" name="文本占位符 4">
            <a:extLst>
              <a:ext uri="{FF2B5EF4-FFF2-40B4-BE49-F238E27FC236}">
                <a16:creationId xmlns:a16="http://schemas.microsoft.com/office/drawing/2014/main" id="{0F357321-4773-7273-5439-04F35C8B9934}"/>
              </a:ext>
            </a:extLst>
          </p:cNvPr>
          <p:cNvSpPr>
            <a:spLocks noGrp="1"/>
          </p:cNvSpPr>
          <p:nvPr>
            <p:ph type="body" sz="quarter" idx="11"/>
          </p:nvPr>
        </p:nvSpPr>
        <p:spPr>
          <a:xfrm>
            <a:off x="479425" y="1124744"/>
            <a:ext cx="11161713" cy="1481455"/>
          </a:xfrm>
        </p:spPr>
        <p:txBody>
          <a:bodyPr/>
          <a:lstStyle/>
          <a:p>
            <a:r>
              <a:rPr lang="zh-CN" altLang="en-US" sz="1600" dirty="0">
                <a:solidFill>
                  <a:schemeClr val="tx1">
                    <a:lumMod val="85000"/>
                    <a:lumOff val="15000"/>
                  </a:schemeClr>
                </a:solidFill>
              </a:rPr>
              <a:t>可以设定结果输出为</a:t>
            </a:r>
            <a:r>
              <a:rPr lang="en-US" altLang="zh-CN" sz="1600" dirty="0">
                <a:solidFill>
                  <a:schemeClr val="tx1">
                    <a:lumMod val="85000"/>
                    <a:lumOff val="15000"/>
                  </a:schemeClr>
                </a:solidFill>
              </a:rPr>
              <a:t>stream</a:t>
            </a:r>
            <a:r>
              <a:rPr lang="zh-CN" altLang="en-US" sz="1600" dirty="0">
                <a:solidFill>
                  <a:schemeClr val="tx1">
                    <a:lumMod val="85000"/>
                    <a:lumOff val="15000"/>
                  </a:schemeClr>
                </a:solidFill>
              </a:rPr>
              <a:t>模式（流式输出），获得更好的使用体验。</a:t>
            </a:r>
            <a:endParaRPr lang="en-US" altLang="zh-CN" sz="1600" dirty="0">
              <a:solidFill>
                <a:schemeClr val="tx1">
                  <a:lumMod val="85000"/>
                  <a:lumOff val="15000"/>
                </a:schemeClr>
              </a:solidFill>
            </a:endParaRPr>
          </a:p>
          <a:p>
            <a:r>
              <a:rPr lang="zh-CN" altLang="en-US" sz="1600" dirty="0">
                <a:solidFill>
                  <a:schemeClr val="tx1">
                    <a:lumMod val="85000"/>
                    <a:lumOff val="15000"/>
                  </a:schemeClr>
                </a:solidFill>
              </a:rPr>
              <a:t>开启流式输出主要就</a:t>
            </a:r>
            <a:r>
              <a:rPr lang="en-US" altLang="zh-CN" sz="1600" dirty="0">
                <a:solidFill>
                  <a:schemeClr val="tx1">
                    <a:lumMod val="85000"/>
                    <a:lumOff val="15000"/>
                  </a:schemeClr>
                </a:solidFill>
              </a:rPr>
              <a:t>2</a:t>
            </a:r>
            <a:r>
              <a:rPr lang="zh-CN" altLang="en-US" sz="1600" dirty="0">
                <a:solidFill>
                  <a:schemeClr val="tx1">
                    <a:lumMod val="85000"/>
                    <a:lumOff val="15000"/>
                  </a:schemeClr>
                </a:solidFill>
              </a:rPr>
              <a:t>步：</a:t>
            </a:r>
            <a:endParaRPr lang="en-US" altLang="zh-CN" sz="1600" dirty="0">
              <a:solidFill>
                <a:schemeClr val="tx1">
                  <a:lumMod val="85000"/>
                  <a:lumOff val="15000"/>
                </a:schemeClr>
              </a:solidFill>
            </a:endParaRPr>
          </a:p>
          <a:p>
            <a:pPr marL="342900" indent="-342900">
              <a:buFont typeface="+mj-lt"/>
              <a:buAutoNum type="arabicPeriod"/>
            </a:pPr>
            <a:r>
              <a:rPr lang="zh-CN" altLang="en-US" sz="1600" dirty="0">
                <a:solidFill>
                  <a:schemeClr val="tx1">
                    <a:lumMod val="85000"/>
                    <a:lumOff val="15000"/>
                  </a:schemeClr>
                </a:solidFill>
              </a:rPr>
              <a:t>在</a:t>
            </a:r>
            <a:r>
              <a:rPr lang="en-US" altLang="zh-CN" sz="1600" dirty="0">
                <a:solidFill>
                  <a:schemeClr val="tx1">
                    <a:lumMod val="85000"/>
                    <a:lumOff val="15000"/>
                  </a:schemeClr>
                </a:solidFill>
              </a:rPr>
              <a:t>client.chat.completions.create()</a:t>
            </a:r>
            <a:r>
              <a:rPr lang="zh-CN" altLang="en-US" sz="1600" dirty="0">
                <a:solidFill>
                  <a:schemeClr val="tx1">
                    <a:lumMod val="85000"/>
                    <a:lumOff val="15000"/>
                  </a:schemeClr>
                </a:solidFill>
              </a:rPr>
              <a:t>调用模型的时候设定参数：</a:t>
            </a:r>
            <a:r>
              <a:rPr lang="en-US" altLang="zh-CN" sz="1600" dirty="0">
                <a:solidFill>
                  <a:schemeClr val="tx1">
                    <a:lumMod val="85000"/>
                    <a:lumOff val="15000"/>
                  </a:schemeClr>
                </a:solidFill>
              </a:rPr>
              <a:t>stream=True</a:t>
            </a:r>
          </a:p>
          <a:p>
            <a:pPr marL="342900" indent="-342900">
              <a:buFont typeface="+mj-lt"/>
              <a:buAutoNum type="arabicPeriod"/>
            </a:pPr>
            <a:r>
              <a:rPr lang="en-US" altLang="zh-CN" sz="1600" dirty="0">
                <a:solidFill>
                  <a:schemeClr val="tx1">
                    <a:lumMod val="85000"/>
                    <a:lumOff val="15000"/>
                  </a:schemeClr>
                </a:solidFill>
              </a:rPr>
              <a:t>for</a:t>
            </a:r>
            <a:r>
              <a:rPr lang="zh-CN" altLang="en-US" sz="1600" dirty="0">
                <a:solidFill>
                  <a:schemeClr val="tx1">
                    <a:lumMod val="85000"/>
                    <a:lumOff val="15000"/>
                  </a:schemeClr>
                </a:solidFill>
              </a:rPr>
              <a:t>循环</a:t>
            </a:r>
            <a:r>
              <a:rPr lang="en-US" altLang="zh-CN" sz="1600" dirty="0">
                <a:solidFill>
                  <a:schemeClr val="tx1">
                    <a:lumMod val="85000"/>
                    <a:lumOff val="15000"/>
                  </a:schemeClr>
                </a:solidFill>
              </a:rPr>
              <a:t>response</a:t>
            </a:r>
            <a:r>
              <a:rPr lang="zh-CN" altLang="en-US" sz="1600" dirty="0">
                <a:solidFill>
                  <a:schemeClr val="tx1">
                    <a:lumMod val="85000"/>
                    <a:lumOff val="15000"/>
                  </a:schemeClr>
                </a:solidFill>
              </a:rPr>
              <a:t>对象，并在循环内输出内容</a:t>
            </a:r>
            <a:endParaRPr lang="en-US" altLang="zh-CN" sz="1600" dirty="0">
              <a:solidFill>
                <a:schemeClr val="tx1">
                  <a:lumMod val="85000"/>
                  <a:lumOff val="15000"/>
                </a:schemeClr>
              </a:solidFill>
            </a:endParaRPr>
          </a:p>
          <a:p>
            <a:endParaRPr lang="en-US" altLang="zh-CN" sz="1600" dirty="0">
              <a:solidFill>
                <a:schemeClr val="tx1">
                  <a:lumMod val="85000"/>
                  <a:lumOff val="15000"/>
                </a:schemeClr>
              </a:solidFill>
            </a:endParaRPr>
          </a:p>
        </p:txBody>
      </p:sp>
      <p:sp>
        <p:nvSpPr>
          <p:cNvPr id="4" name="文本框 3">
            <a:extLst>
              <a:ext uri="{FF2B5EF4-FFF2-40B4-BE49-F238E27FC236}">
                <a16:creationId xmlns:a16="http://schemas.microsoft.com/office/drawing/2014/main" id="{69C90FAD-15AF-DA0F-1ED1-71FB36461E63}"/>
              </a:ext>
            </a:extLst>
          </p:cNvPr>
          <p:cNvSpPr txBox="1"/>
          <p:nvPr/>
        </p:nvSpPr>
        <p:spPr>
          <a:xfrm>
            <a:off x="407745" y="2606199"/>
            <a:ext cx="6912391" cy="366510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200"/>
              </a:spcAft>
            </a:pPr>
            <a:r>
              <a:rPr lang="en-US" altLang="zh-CN" sz="10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from</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openai </a:t>
            </a:r>
            <a:r>
              <a:rPr lang="en-US" altLang="zh-CN" sz="10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import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OpenAI</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from</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openai.types.chat.chat_completion </a:t>
            </a:r>
            <a:r>
              <a:rPr lang="en-US" altLang="zh-CN" sz="10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import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ChatCompletion</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client: OpenAI = OpenAI( </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base_url=</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"https://dashscope.aliyuncs.com/compatible-mode/v1"</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response: ChatCompletion = client.chat.completions.create(</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model=</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"qwen3-max"</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messages=[</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"role"</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"system"</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"content"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你是一个</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Python</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编程专家。</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"role"</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"assistant"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"content"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我是一个</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Python</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编程专家。请问有什么可以帮助您的吗？</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"role"</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"user"</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"content"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"for</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循环输出</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1</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到</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5</a:t>
            </a:r>
            <a:r>
              <a:rPr lang="zh-CN" altLang="zh-CN" sz="1000" kern="0">
                <a:solidFill>
                  <a:srgbClr val="A31515"/>
                </a:solidFill>
                <a:effectLst/>
                <a:latin typeface="Menlo" panose="020B0609030804020204" pitchFamily="49" charset="0"/>
                <a:ea typeface="宋体" panose="02010600030101010101" pitchFamily="2" charset="-122"/>
                <a:cs typeface="Menlo" panose="020B0609030804020204" pitchFamily="49" charset="0"/>
              </a:rPr>
              <a:t>的数字</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 </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stream=</a:t>
            </a:r>
            <a:r>
              <a:rPr lang="en-US" altLang="zh-CN" sz="10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True</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008000"/>
                </a:solidFill>
                <a:effectLst/>
                <a:latin typeface="Menlo" panose="020B0609030804020204" pitchFamily="49" charset="0"/>
                <a:ea typeface="宋体" panose="02010600030101010101" pitchFamily="2" charset="-122"/>
                <a:cs typeface="Times New Roman" panose="02020603050405020304" pitchFamily="18" charset="0"/>
              </a:rPr>
              <a:t># </a:t>
            </a:r>
            <a:r>
              <a:rPr lang="zh-CN" altLang="zh-CN" sz="1000" kern="0">
                <a:solidFill>
                  <a:srgbClr val="008000"/>
                </a:solidFill>
                <a:effectLst/>
                <a:latin typeface="Menlo" panose="020B0609030804020204" pitchFamily="49" charset="0"/>
                <a:ea typeface="宋体" panose="02010600030101010101" pitchFamily="2" charset="-122"/>
                <a:cs typeface="Menlo" panose="020B0609030804020204" pitchFamily="49" charset="0"/>
              </a:rPr>
              <a:t>开启流式输出功能</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for</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chunk </a:t>
            </a:r>
            <a:r>
              <a:rPr lang="en-US" altLang="zh-CN" sz="10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in</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response:</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a:t>
            </a:r>
            <a:r>
              <a:rPr lang="en-US" altLang="zh-CN" sz="10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if</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chunk.choices[</a:t>
            </a:r>
            <a:r>
              <a:rPr lang="en-US" altLang="zh-CN" sz="1000" kern="0">
                <a:solidFill>
                  <a:srgbClr val="098658"/>
                </a:solidFill>
                <a:effectLst/>
                <a:latin typeface="Menlo" panose="020B0609030804020204" pitchFamily="49" charset="0"/>
                <a:ea typeface="宋体" panose="02010600030101010101" pitchFamily="2" charset="-122"/>
                <a:cs typeface="Times New Roman" panose="02020603050405020304" pitchFamily="18" charset="0"/>
              </a:rPr>
              <a:t>0</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].delta.content:</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a:p>
            <a:pPr>
              <a:spcAft>
                <a:spcPts val="200"/>
              </a:spcAft>
            </a:pP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print(chunk.choices[</a:t>
            </a:r>
            <a:r>
              <a:rPr lang="en-US" altLang="zh-CN" sz="1000" kern="0">
                <a:solidFill>
                  <a:srgbClr val="098658"/>
                </a:solidFill>
                <a:effectLst/>
                <a:latin typeface="Menlo" panose="020B0609030804020204" pitchFamily="49" charset="0"/>
                <a:ea typeface="宋体" panose="02010600030101010101" pitchFamily="2" charset="-122"/>
                <a:cs typeface="Times New Roman" panose="02020603050405020304" pitchFamily="18" charset="0"/>
              </a:rPr>
              <a:t>0</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].delta.content, end=</a:t>
            </a:r>
            <a:r>
              <a:rPr lang="en-US" altLang="zh-CN" sz="1000" kern="0">
                <a:solidFill>
                  <a:srgbClr val="A31515"/>
                </a:solidFill>
                <a:effectLst/>
                <a:latin typeface="Menlo" panose="020B0609030804020204" pitchFamily="49" charset="0"/>
                <a:ea typeface="宋体" panose="02010600030101010101" pitchFamily="2" charset="-122"/>
                <a:cs typeface="Times New Roman" panose="02020603050405020304" pitchFamily="18" charset="0"/>
              </a:rPr>
              <a:t>''</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 flush=</a:t>
            </a:r>
            <a:r>
              <a:rPr lang="en-US" altLang="zh-CN" sz="1000" kern="0">
                <a:solidFill>
                  <a:srgbClr val="0000FF"/>
                </a:solidFill>
                <a:effectLst/>
                <a:latin typeface="Menlo" panose="020B0609030804020204" pitchFamily="49" charset="0"/>
                <a:ea typeface="宋体" panose="02010600030101010101" pitchFamily="2" charset="-122"/>
                <a:cs typeface="Times New Roman" panose="02020603050405020304" pitchFamily="18" charset="0"/>
              </a:rPr>
              <a:t>True</a:t>
            </a:r>
            <a:r>
              <a:rPr lang="en-US" altLang="zh-CN" sz="1000" kern="0">
                <a:solidFill>
                  <a:srgbClr val="000000"/>
                </a:solidFill>
                <a:effectLst/>
                <a:latin typeface="Menlo" panose="020B0609030804020204" pitchFamily="49" charset="0"/>
                <a:ea typeface="宋体" panose="02010600030101010101" pitchFamily="2" charset="-122"/>
                <a:cs typeface="Times New Roman" panose="02020603050405020304" pitchFamily="18" charset="0"/>
              </a:rPr>
              <a:t>)</a:t>
            </a:r>
            <a:endParaRPr lang="zh-CN" altLang="zh-CN" sz="700" kern="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F0A6F52F-93B1-C79E-D1F6-A715C381F1B0}"/>
              </a:ext>
            </a:extLst>
          </p:cNvPr>
          <p:cNvSpPr/>
          <p:nvPr/>
        </p:nvSpPr>
        <p:spPr>
          <a:xfrm>
            <a:off x="410984" y="5111750"/>
            <a:ext cx="5108952" cy="1159555"/>
          </a:xfrm>
          <a:prstGeom prst="rect">
            <a:avLst/>
          </a:prstGeom>
          <a:noFill/>
          <a:ln w="28575" cap="flat" cmpd="sng" algn="ctr">
            <a:solidFill>
              <a:srgbClr val="C0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Tree>
    <p:extLst>
      <p:ext uri="{BB962C8B-B14F-4D97-AF65-F5344CB8AC3E}">
        <p14:creationId xmlns:p14="http://schemas.microsoft.com/office/powerpoint/2010/main" val="2866610447"/>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63729-5699-01CB-D439-5F749FCF9126}"/>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CA16FE08-230C-196C-2E5B-6C1A3954BED6}"/>
              </a:ext>
            </a:extLst>
          </p:cNvPr>
          <p:cNvSpPr>
            <a:spLocks noGrp="1"/>
          </p:cNvSpPr>
          <p:nvPr>
            <p:ph type="body" sz="quarter" idx="11"/>
          </p:nvPr>
        </p:nvSpPr>
        <p:spPr>
          <a:xfrm>
            <a:off x="6456045" y="2924810"/>
            <a:ext cx="5396230" cy="1021080"/>
          </a:xfrm>
        </p:spPr>
        <p:txBody>
          <a:bodyPr/>
          <a:lstStyle/>
          <a:p>
            <a:r>
              <a:rPr lang="en-US" altLang="zh-CN"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OpenAI</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库</a:t>
            </a:r>
            <a:endParaRPr lang="en-US" altLang="zh-CN"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a:p>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附带历史消息调用模型</a:t>
            </a:r>
          </a:p>
        </p:txBody>
      </p:sp>
      <p:sp>
        <p:nvSpPr>
          <p:cNvPr id="6" name="文本框 5">
            <a:extLst>
              <a:ext uri="{FF2B5EF4-FFF2-40B4-BE49-F238E27FC236}">
                <a16:creationId xmlns:a16="http://schemas.microsoft.com/office/drawing/2014/main" id="{5DF4E230-ADDD-EBAF-78BD-9BB79F1F0BC9}"/>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dirty="0">
                <a:latin typeface="方正姚体" panose="02010601030101010101" pitchFamily="2" charset="-122"/>
                <a:ea typeface="方正姚体" panose="02010601030101010101" pitchFamily="2" charset="-122"/>
                <a:cs typeface="+mj-ea"/>
                <a:sym typeface="+mn-ea"/>
              </a:rPr>
              <a:t>当前章节：</a:t>
            </a:r>
            <a:r>
              <a:rPr lang="en-US" altLang="zh-CN" u="sng" dirty="0">
                <a:latin typeface="方正姚体" panose="02010601030101010101" pitchFamily="2" charset="-122"/>
                <a:ea typeface="方正姚体" panose="02010601030101010101" pitchFamily="2" charset="-122"/>
                <a:cs typeface="+mj-ea"/>
                <a:sym typeface="+mn-ea"/>
              </a:rPr>
              <a:t>《</a:t>
            </a:r>
            <a:r>
              <a:rPr lang="en-US" altLang="zh-CN" u="sng" dirty="0">
                <a:latin typeface="JetBrains Mono" panose="02000009000000000000" pitchFamily="49" charset="0"/>
                <a:ea typeface="JetBrains Mono" panose="02000009000000000000" pitchFamily="49" charset="0"/>
                <a:cs typeface="JetBrains Mono" panose="02000009000000000000" pitchFamily="49" charset="0"/>
                <a:sym typeface="+mn-ea"/>
              </a:rPr>
              <a:t>Python</a:t>
            </a:r>
            <a:r>
              <a:rPr lang="zh-CN" altLang="en-US" u="sng" dirty="0">
                <a:latin typeface="JetBrains Mono" panose="02000009000000000000" pitchFamily="49" charset="0"/>
                <a:ea typeface="方正姚体" panose="02010601030101010101" pitchFamily="2" charset="-122"/>
                <a:cs typeface="JetBrains Mono" panose="02000009000000000000" pitchFamily="49" charset="0"/>
                <a:sym typeface="+mn-ea"/>
              </a:rPr>
              <a:t> </a:t>
            </a:r>
            <a:r>
              <a:rPr lang="en-US" altLang="zh-CN" u="sng" dirty="0">
                <a:latin typeface="JetBrains Mono" panose="02000009000000000000" pitchFamily="49" charset="0"/>
                <a:ea typeface="JetBrains Mono" panose="02000009000000000000" pitchFamily="49" charset="0"/>
                <a:cs typeface="JetBrains Mono" panose="02000009000000000000" pitchFamily="49" charset="0"/>
                <a:sym typeface="+mn-ea"/>
              </a:rPr>
              <a:t>OpenAI</a:t>
            </a:r>
            <a:r>
              <a:rPr lang="zh-CN" altLang="en-US" u="sng" dirty="0">
                <a:latin typeface="方正姚体" panose="02010601030101010101" pitchFamily="2" charset="-122"/>
                <a:ea typeface="方正姚体" panose="02010601030101010101" pitchFamily="2" charset="-122"/>
                <a:cs typeface="+mj-ea"/>
                <a:sym typeface="+mn-ea"/>
              </a:rPr>
              <a:t>库入门</a:t>
            </a:r>
            <a:r>
              <a:rPr lang="en-US" altLang="zh-CN" u="sng" dirty="0">
                <a:latin typeface="方正姚体" panose="02010601030101010101" pitchFamily="2" charset="-122"/>
                <a:ea typeface="方正姚体" panose="02010601030101010101" pitchFamily="2" charset="-122"/>
                <a:cs typeface="+mj-ea"/>
                <a:sym typeface="+mn-ea"/>
              </a:rPr>
              <a:t>》</a:t>
            </a:r>
            <a:endParaRPr lang="zh-CN" altLang="en-US" u="sng" dirty="0">
              <a:latin typeface="方正姚体" panose="02010601030101010101" pitchFamily="2" charset="-122"/>
              <a:ea typeface="方正姚体" panose="02010601030101010101" pitchFamily="2" charset="-122"/>
              <a:cs typeface="+mj-ea"/>
            </a:endParaRPr>
          </a:p>
        </p:txBody>
      </p:sp>
      <p:sp>
        <p:nvSpPr>
          <p:cNvPr id="7" name="文本占位符 4">
            <a:extLst>
              <a:ext uri="{FF2B5EF4-FFF2-40B4-BE49-F238E27FC236}">
                <a16:creationId xmlns:a16="http://schemas.microsoft.com/office/drawing/2014/main" id="{39BF2EDE-8162-9AB8-90CF-4775849C2191}"/>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885F239C-ACD0-1E75-7DF8-B7BACF6C0E81}"/>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409271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4FA29-B4C2-5989-DC5C-39793D80D3E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273935F-C4DA-E9F8-8A84-C94CC6D0951C}"/>
              </a:ext>
            </a:extLst>
          </p:cNvPr>
          <p:cNvSpPr>
            <a:spLocks noGrp="1"/>
          </p:cNvSpPr>
          <p:nvPr>
            <p:ph type="body" sz="quarter" idx="10"/>
          </p:nvPr>
        </p:nvSpPr>
        <p:spPr/>
        <p:txBody>
          <a:bodyPr/>
          <a:lstStyle/>
          <a:p>
            <a:r>
              <a:rPr lang="en-US" altLang="zh-CN"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OpenAI</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库附带历史消息调用模型</a:t>
            </a:r>
          </a:p>
        </p:txBody>
      </p:sp>
      <p:sp>
        <p:nvSpPr>
          <p:cNvPr id="5" name="文本占位符 4">
            <a:extLst>
              <a:ext uri="{FF2B5EF4-FFF2-40B4-BE49-F238E27FC236}">
                <a16:creationId xmlns:a16="http://schemas.microsoft.com/office/drawing/2014/main" id="{7C94FC54-0686-7A18-4E78-65EC27B990CD}"/>
              </a:ext>
            </a:extLst>
          </p:cNvPr>
          <p:cNvSpPr>
            <a:spLocks noGrp="1"/>
          </p:cNvSpPr>
          <p:nvPr>
            <p:ph type="body" sz="quarter" idx="11"/>
          </p:nvPr>
        </p:nvSpPr>
        <p:spPr>
          <a:xfrm>
            <a:off x="479425" y="1124744"/>
            <a:ext cx="11161713" cy="1481455"/>
          </a:xfrm>
        </p:spPr>
        <p:txBody>
          <a:bodyPr/>
          <a:lstStyle/>
          <a:p>
            <a:r>
              <a:rPr lang="zh-CN" altLang="en-US" sz="1600" dirty="0">
                <a:solidFill>
                  <a:schemeClr val="tx1">
                    <a:lumMod val="85000"/>
                    <a:lumOff val="15000"/>
                  </a:schemeClr>
                </a:solidFill>
              </a:rPr>
              <a:t>调用模型传入的参数</a:t>
            </a:r>
            <a:r>
              <a:rPr lang="en-US" altLang="zh-CN" sz="1600" dirty="0">
                <a:solidFill>
                  <a:schemeClr val="tx1">
                    <a:lumMod val="85000"/>
                    <a:lumOff val="15000"/>
                  </a:schemeClr>
                </a:solidFill>
              </a:rPr>
              <a:t>messages</a:t>
            </a:r>
            <a:r>
              <a:rPr lang="zh-CN" altLang="en-US" sz="1600" dirty="0">
                <a:solidFill>
                  <a:schemeClr val="tx1">
                    <a:lumMod val="85000"/>
                    <a:lumOff val="15000"/>
                  </a:schemeClr>
                </a:solidFill>
              </a:rPr>
              <a:t>，其要求是</a:t>
            </a:r>
            <a:r>
              <a:rPr lang="en-US" altLang="zh-CN" sz="1600" dirty="0">
                <a:solidFill>
                  <a:schemeClr val="tx1">
                    <a:lumMod val="85000"/>
                    <a:lumOff val="15000"/>
                  </a:schemeClr>
                </a:solidFill>
              </a:rPr>
              <a:t>list</a:t>
            </a:r>
            <a:r>
              <a:rPr lang="zh-CN" altLang="en-US" sz="1600" dirty="0">
                <a:solidFill>
                  <a:schemeClr val="tx1">
                    <a:lumMod val="85000"/>
                    <a:lumOff val="15000"/>
                  </a:schemeClr>
                </a:solidFill>
              </a:rPr>
              <a:t>对象，即表明其支持非常多的消息在内。</a:t>
            </a:r>
            <a:endParaRPr lang="en-US" altLang="zh-CN" sz="1600" dirty="0">
              <a:solidFill>
                <a:schemeClr val="tx1">
                  <a:lumMod val="85000"/>
                  <a:lumOff val="15000"/>
                </a:schemeClr>
              </a:solidFill>
            </a:endParaRPr>
          </a:p>
          <a:p>
            <a:r>
              <a:rPr lang="zh-CN" altLang="en-US" sz="1600" dirty="0">
                <a:solidFill>
                  <a:schemeClr val="tx1">
                    <a:lumMod val="85000"/>
                    <a:lumOff val="15000"/>
                  </a:schemeClr>
                </a:solidFill>
              </a:rPr>
              <a:t>我们可以基于此，将历史消息填入，让模型知晓对话的上下文，更好的回答</a:t>
            </a:r>
            <a:endParaRPr lang="en-US" altLang="zh-CN" sz="1600" dirty="0">
              <a:solidFill>
                <a:schemeClr val="tx1">
                  <a:lumMod val="85000"/>
                  <a:lumOff val="15000"/>
                </a:schemeClr>
              </a:solidFill>
            </a:endParaRPr>
          </a:p>
        </p:txBody>
      </p:sp>
      <p:sp>
        <p:nvSpPr>
          <p:cNvPr id="7" name="文本框 6">
            <a:extLst>
              <a:ext uri="{FF2B5EF4-FFF2-40B4-BE49-F238E27FC236}">
                <a16:creationId xmlns:a16="http://schemas.microsoft.com/office/drawing/2014/main" id="{B0E6DC45-0DE1-9ED6-3C91-475EA06BEA09}"/>
              </a:ext>
            </a:extLst>
          </p:cNvPr>
          <p:cNvSpPr txBox="1"/>
          <p:nvPr/>
        </p:nvSpPr>
        <p:spPr>
          <a:xfrm>
            <a:off x="550862" y="1781895"/>
            <a:ext cx="6330820" cy="49398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None/>
            </a:pPr>
            <a:r>
              <a:rPr lang="af-ZA" altLang="zh-CN" sz="1050">
                <a:solidFill>
                  <a:srgbClr val="0033B3"/>
                </a:solidFill>
                <a:effectLst/>
                <a:latin typeface="DejaVu Sans Mono" panose="020B0609030804020204" pitchFamily="49" charset="0"/>
                <a:ea typeface="阿里巴巴普惠体" panose="00020600040101010101" pitchFamily="18" charset="-122"/>
              </a:rPr>
              <a:t>from </a:t>
            </a:r>
            <a:r>
              <a:rPr lang="af-ZA" altLang="zh-CN" sz="1050">
                <a:solidFill>
                  <a:srgbClr val="080808"/>
                </a:solidFill>
                <a:effectLst/>
                <a:latin typeface="DejaVu Sans Mono" panose="020B0609030804020204" pitchFamily="49" charset="0"/>
                <a:ea typeface="阿里巴巴普惠体" panose="00020600040101010101" pitchFamily="18" charset="-122"/>
              </a:rPr>
              <a:t>openai </a:t>
            </a:r>
            <a:r>
              <a:rPr lang="af-ZA" altLang="zh-CN" sz="1050">
                <a:solidFill>
                  <a:srgbClr val="0033B3"/>
                </a:solidFill>
                <a:effectLst/>
                <a:latin typeface="DejaVu Sans Mono" panose="020B0609030804020204" pitchFamily="49" charset="0"/>
                <a:ea typeface="阿里巴巴普惠体" panose="00020600040101010101" pitchFamily="18" charset="-122"/>
              </a:rPr>
              <a:t>import </a:t>
            </a:r>
            <a:r>
              <a:rPr lang="af-ZA" altLang="zh-CN" sz="1050">
                <a:solidFill>
                  <a:srgbClr val="080808"/>
                </a:solidFill>
                <a:effectLst/>
                <a:latin typeface="DejaVu Sans Mono" panose="020B0609030804020204" pitchFamily="49" charset="0"/>
                <a:ea typeface="阿里巴巴普惠体" panose="00020600040101010101" pitchFamily="18" charset="-122"/>
              </a:rPr>
              <a:t>OpenAI</a:t>
            </a:r>
            <a:br>
              <a:rPr lang="af-ZA" altLang="zh-CN" sz="1050">
                <a:solidFill>
                  <a:srgbClr val="080808"/>
                </a:solidFill>
                <a:effectLst/>
                <a:latin typeface="DejaVu Sans Mono" panose="020B0609030804020204" pitchFamily="49" charset="0"/>
                <a:ea typeface="阿里巴巴普惠体" panose="00020600040101010101" pitchFamily="18" charset="-122"/>
              </a:rPr>
            </a:br>
            <a:br>
              <a:rPr lang="af-ZA" altLang="zh-CN" sz="1050">
                <a:solidFill>
                  <a:srgbClr val="080808"/>
                </a:solidFill>
                <a:effectLst/>
                <a:latin typeface="DejaVu Sans Mono" panose="020B0609030804020204" pitchFamily="49" charset="0"/>
                <a:ea typeface="阿里巴巴普惠体" panose="00020600040101010101" pitchFamily="18" charset="-122"/>
              </a:rPr>
            </a:br>
            <a:r>
              <a:rPr lang="af-ZA" altLang="zh-CN" sz="1050">
                <a:solidFill>
                  <a:srgbClr val="8C8C8C"/>
                </a:solidFill>
                <a:effectLst/>
                <a:latin typeface="DejaVu Sans Mono" panose="020B0609030804020204" pitchFamily="49" charset="0"/>
                <a:ea typeface="阿里巴巴普惠体" panose="00020600040101010101" pitchFamily="18" charset="-122"/>
              </a:rPr>
              <a:t># 1. </a:t>
            </a:r>
            <a:r>
              <a:rPr lang="zh-CN" altLang="en-US" sz="1050">
                <a:solidFill>
                  <a:srgbClr val="8C8C8C"/>
                </a:solidFill>
                <a:effectLst/>
                <a:latin typeface="DejaVu Sans Mono" panose="020B0609030804020204" pitchFamily="49" charset="0"/>
                <a:ea typeface="阿里巴巴普惠体" panose="00020600040101010101" pitchFamily="18" charset="-122"/>
              </a:rPr>
              <a:t>获取</a:t>
            </a:r>
            <a:r>
              <a:rPr lang="af-ZA" altLang="zh-CN" sz="1050">
                <a:solidFill>
                  <a:srgbClr val="8C8C8C"/>
                </a:solidFill>
                <a:effectLst/>
                <a:latin typeface="DejaVu Sans Mono" panose="020B0609030804020204" pitchFamily="49" charset="0"/>
                <a:ea typeface="阿里巴巴普惠体" panose="00020600040101010101" pitchFamily="18" charset="-122"/>
              </a:rPr>
              <a:t>client</a:t>
            </a:r>
            <a:r>
              <a:rPr lang="zh-CN" altLang="en-US" sz="1050">
                <a:solidFill>
                  <a:srgbClr val="8C8C8C"/>
                </a:solidFill>
                <a:effectLst/>
                <a:latin typeface="DejaVu Sans Mono" panose="020B0609030804020204" pitchFamily="49" charset="0"/>
                <a:ea typeface="阿里巴巴普惠体" panose="00020600040101010101" pitchFamily="18" charset="-122"/>
              </a:rPr>
              <a:t>对象，</a:t>
            </a:r>
            <a:r>
              <a:rPr lang="af-ZA" altLang="zh-CN" sz="1050">
                <a:solidFill>
                  <a:srgbClr val="8C8C8C"/>
                </a:solidFill>
                <a:effectLst/>
                <a:latin typeface="DejaVu Sans Mono" panose="020B0609030804020204" pitchFamily="49" charset="0"/>
                <a:ea typeface="阿里巴巴普惠体" panose="00020600040101010101" pitchFamily="18" charset="-122"/>
              </a:rPr>
              <a:t>OpenAI</a:t>
            </a:r>
            <a:r>
              <a:rPr lang="zh-CN" altLang="en-US" sz="1050">
                <a:solidFill>
                  <a:srgbClr val="8C8C8C"/>
                </a:solidFill>
                <a:effectLst/>
                <a:latin typeface="DejaVu Sans Mono" panose="020B0609030804020204" pitchFamily="49" charset="0"/>
                <a:ea typeface="阿里巴巴普惠体" panose="00020600040101010101" pitchFamily="18" charset="-122"/>
              </a:rPr>
              <a:t>类对象</a:t>
            </a:r>
            <a:br>
              <a:rPr lang="zh-CN" altLang="en-US" sz="1050">
                <a:solidFill>
                  <a:srgbClr val="8C8C8C"/>
                </a:solidFill>
                <a:effectLst/>
                <a:latin typeface="DejaVu Sans Mono" panose="020B0609030804020204" pitchFamily="49" charset="0"/>
                <a:ea typeface="阿里巴巴普惠体" panose="00020600040101010101" pitchFamily="18" charset="-122"/>
              </a:rPr>
            </a:br>
            <a:r>
              <a:rPr lang="af-ZA" altLang="zh-CN" sz="1050">
                <a:solidFill>
                  <a:srgbClr val="080808"/>
                </a:solidFill>
                <a:effectLst/>
                <a:latin typeface="DejaVu Sans Mono" panose="020B0609030804020204" pitchFamily="49" charset="0"/>
                <a:ea typeface="阿里巴巴普惠体" panose="00020600040101010101" pitchFamily="18" charset="-122"/>
              </a:rPr>
              <a:t>client = OpenAI(</a:t>
            </a:r>
            <a:br>
              <a:rPr lang="af-ZA" altLang="zh-CN" sz="1050">
                <a:solidFill>
                  <a:srgbClr val="080808"/>
                </a:solidFill>
                <a:effectLst/>
                <a:latin typeface="DejaVu Sans Mono" panose="020B0609030804020204" pitchFamily="49" charset="0"/>
                <a:ea typeface="阿里巴巴普惠体" panose="00020600040101010101" pitchFamily="18" charset="-122"/>
              </a:rPr>
            </a:b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660099"/>
                </a:solidFill>
                <a:effectLst/>
                <a:latin typeface="DejaVu Sans Mono" panose="020B0609030804020204" pitchFamily="49" charset="0"/>
                <a:ea typeface="阿里巴巴普惠体" panose="00020600040101010101" pitchFamily="18" charset="-122"/>
              </a:rPr>
              <a:t>base_url</a:t>
            </a:r>
            <a:r>
              <a:rPr lang="af-ZA" altLang="zh-CN" sz="1050">
                <a:solidFill>
                  <a:srgbClr val="080808"/>
                </a:solidFill>
                <a:effectLst/>
                <a:latin typeface="DejaVu Sans Mono" panose="020B0609030804020204" pitchFamily="49" charset="0"/>
                <a:ea typeface="阿里巴巴普惠体" panose="00020600040101010101" pitchFamily="18" charset="-122"/>
              </a:rPr>
              <a:t>=</a:t>
            </a:r>
            <a:r>
              <a:rPr lang="af-ZA" altLang="zh-CN" sz="1050">
                <a:solidFill>
                  <a:srgbClr val="067D17"/>
                </a:solidFill>
                <a:effectLst/>
                <a:latin typeface="DejaVu Sans Mono" panose="020B0609030804020204" pitchFamily="49" charset="0"/>
                <a:ea typeface="阿里巴巴普惠体" panose="00020600040101010101" pitchFamily="18" charset="-122"/>
              </a:rPr>
              <a:t>"https://dashscope.aliyuncs.com/compatible-mode/v1"</a:t>
            </a:r>
            <a:br>
              <a:rPr lang="af-ZA" altLang="zh-CN" sz="1050">
                <a:solidFill>
                  <a:srgbClr val="067D17"/>
                </a:solidFill>
                <a:effectLst/>
                <a:latin typeface="DejaVu Sans Mono" panose="020B0609030804020204" pitchFamily="49" charset="0"/>
                <a:ea typeface="阿里巴巴普惠体" panose="00020600040101010101" pitchFamily="18" charset="-122"/>
              </a:rPr>
            </a:br>
            <a:r>
              <a:rPr lang="af-ZA" altLang="zh-CN" sz="1050">
                <a:solidFill>
                  <a:srgbClr val="080808"/>
                </a:solidFill>
                <a:effectLst/>
                <a:latin typeface="DejaVu Sans Mono" panose="020B0609030804020204" pitchFamily="49" charset="0"/>
                <a:ea typeface="阿里巴巴普惠体" panose="00020600040101010101" pitchFamily="18" charset="-122"/>
              </a:rPr>
              <a:t>)</a:t>
            </a:r>
            <a:br>
              <a:rPr lang="af-ZA" altLang="zh-CN" sz="1050">
                <a:solidFill>
                  <a:srgbClr val="080808"/>
                </a:solidFill>
                <a:effectLst/>
                <a:latin typeface="DejaVu Sans Mono" panose="020B0609030804020204" pitchFamily="49" charset="0"/>
                <a:ea typeface="阿里巴巴普惠体" panose="00020600040101010101" pitchFamily="18" charset="-122"/>
              </a:rPr>
            </a:br>
            <a:br>
              <a:rPr lang="af-ZA" altLang="zh-CN" sz="1050">
                <a:solidFill>
                  <a:srgbClr val="080808"/>
                </a:solidFill>
                <a:effectLst/>
                <a:latin typeface="DejaVu Sans Mono" panose="020B0609030804020204" pitchFamily="49" charset="0"/>
                <a:ea typeface="阿里巴巴普惠体" panose="00020600040101010101" pitchFamily="18" charset="-122"/>
              </a:rPr>
            </a:br>
            <a:r>
              <a:rPr lang="af-ZA" altLang="zh-CN" sz="1050">
                <a:solidFill>
                  <a:srgbClr val="8C8C8C"/>
                </a:solidFill>
                <a:effectLst/>
                <a:latin typeface="DejaVu Sans Mono" panose="020B0609030804020204" pitchFamily="49" charset="0"/>
                <a:ea typeface="阿里巴巴普惠体" panose="00020600040101010101" pitchFamily="18" charset="-122"/>
              </a:rPr>
              <a:t># 2. </a:t>
            </a:r>
            <a:r>
              <a:rPr lang="zh-CN" altLang="en-US" sz="1050">
                <a:solidFill>
                  <a:srgbClr val="8C8C8C"/>
                </a:solidFill>
                <a:effectLst/>
                <a:latin typeface="DejaVu Sans Mono" panose="020B0609030804020204" pitchFamily="49" charset="0"/>
                <a:ea typeface="阿里巴巴普惠体" panose="00020600040101010101" pitchFamily="18" charset="-122"/>
              </a:rPr>
              <a:t>调用模型</a:t>
            </a:r>
            <a:br>
              <a:rPr lang="zh-CN" altLang="en-US" sz="1050">
                <a:solidFill>
                  <a:srgbClr val="8C8C8C"/>
                </a:solidFill>
                <a:effectLst/>
                <a:latin typeface="DejaVu Sans Mono" panose="020B0609030804020204" pitchFamily="49" charset="0"/>
                <a:ea typeface="阿里巴巴普惠体" panose="00020600040101010101" pitchFamily="18" charset="-122"/>
              </a:rPr>
            </a:br>
            <a:r>
              <a:rPr lang="af-ZA" altLang="zh-CN" sz="1050">
                <a:solidFill>
                  <a:srgbClr val="080808"/>
                </a:solidFill>
                <a:effectLst/>
                <a:latin typeface="DejaVu Sans Mono" panose="020B0609030804020204" pitchFamily="49" charset="0"/>
                <a:ea typeface="阿里巴巴普惠体" panose="00020600040101010101" pitchFamily="18" charset="-122"/>
              </a:rPr>
              <a:t>response = client.chat.completions.create(</a:t>
            </a:r>
            <a:br>
              <a:rPr lang="af-ZA" altLang="zh-CN" sz="1050">
                <a:solidFill>
                  <a:srgbClr val="080808"/>
                </a:solidFill>
                <a:effectLst/>
                <a:latin typeface="DejaVu Sans Mono" panose="020B0609030804020204" pitchFamily="49" charset="0"/>
                <a:ea typeface="阿里巴巴普惠体" panose="00020600040101010101" pitchFamily="18" charset="-122"/>
              </a:rPr>
            </a:b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660099"/>
                </a:solidFill>
                <a:effectLst/>
                <a:latin typeface="DejaVu Sans Mono" panose="020B0609030804020204" pitchFamily="49" charset="0"/>
                <a:ea typeface="阿里巴巴普惠体" panose="00020600040101010101" pitchFamily="18" charset="-122"/>
              </a:rPr>
              <a:t>model</a:t>
            </a:r>
            <a:r>
              <a:rPr lang="af-ZA" altLang="zh-CN" sz="1050">
                <a:solidFill>
                  <a:srgbClr val="080808"/>
                </a:solidFill>
                <a:effectLst/>
                <a:latin typeface="DejaVu Sans Mono" panose="020B0609030804020204" pitchFamily="49" charset="0"/>
                <a:ea typeface="阿里巴巴普惠体" panose="00020600040101010101" pitchFamily="18" charset="-122"/>
              </a:rPr>
              <a:t>=</a:t>
            </a:r>
            <a:r>
              <a:rPr lang="af-ZA" altLang="zh-CN" sz="1050">
                <a:solidFill>
                  <a:srgbClr val="067D17"/>
                </a:solidFill>
                <a:effectLst/>
                <a:latin typeface="DejaVu Sans Mono" panose="020B0609030804020204" pitchFamily="49" charset="0"/>
                <a:ea typeface="阿里巴巴普惠体" panose="00020600040101010101" pitchFamily="18" charset="-122"/>
              </a:rPr>
              <a:t>"qwen3-max"</a:t>
            </a:r>
            <a:r>
              <a:rPr lang="af-ZA" altLang="zh-CN" sz="1050">
                <a:solidFill>
                  <a:srgbClr val="080808"/>
                </a:solidFill>
                <a:effectLst/>
                <a:latin typeface="DejaVu Sans Mono" panose="020B0609030804020204" pitchFamily="49" charset="0"/>
                <a:ea typeface="阿里巴巴普惠体" panose="00020600040101010101" pitchFamily="18" charset="-122"/>
              </a:rPr>
              <a:t>,</a:t>
            </a:r>
            <a:br>
              <a:rPr lang="af-ZA" altLang="zh-CN" sz="1050">
                <a:solidFill>
                  <a:srgbClr val="080808"/>
                </a:solidFill>
                <a:effectLst/>
                <a:latin typeface="DejaVu Sans Mono" panose="020B0609030804020204" pitchFamily="49" charset="0"/>
                <a:ea typeface="阿里巴巴普惠体" panose="00020600040101010101" pitchFamily="18" charset="-122"/>
              </a:rPr>
            </a:b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660099"/>
                </a:solidFill>
                <a:effectLst/>
                <a:latin typeface="DejaVu Sans Mono" panose="020B0609030804020204" pitchFamily="49" charset="0"/>
                <a:ea typeface="阿里巴巴普惠体" panose="00020600040101010101" pitchFamily="18" charset="-122"/>
              </a:rPr>
              <a:t>messages</a:t>
            </a:r>
            <a:r>
              <a:rPr lang="af-ZA" altLang="zh-CN" sz="1050">
                <a:solidFill>
                  <a:srgbClr val="080808"/>
                </a:solidFill>
                <a:effectLst/>
                <a:latin typeface="DejaVu Sans Mono" panose="020B0609030804020204" pitchFamily="49" charset="0"/>
                <a:ea typeface="阿里巴巴普惠体" panose="00020600040101010101" pitchFamily="18" charset="-122"/>
              </a:rPr>
              <a:t>=[</a:t>
            </a:r>
            <a:br>
              <a:rPr lang="af-ZA" altLang="zh-CN" sz="1050">
                <a:solidFill>
                  <a:srgbClr val="080808"/>
                </a:solidFill>
                <a:effectLst/>
                <a:latin typeface="DejaVu Sans Mono" panose="020B0609030804020204" pitchFamily="49" charset="0"/>
                <a:ea typeface="阿里巴巴普惠体" panose="00020600040101010101" pitchFamily="18" charset="-122"/>
              </a:rPr>
            </a:b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"role"</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"system"</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"content"</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a:t>
            </a:r>
            <a:r>
              <a:rPr lang="zh-CN" altLang="en-US" sz="1050">
                <a:solidFill>
                  <a:srgbClr val="067D17"/>
                </a:solidFill>
                <a:effectLst/>
                <a:latin typeface="DejaVu Sans Mono" panose="020B0609030804020204" pitchFamily="49" charset="0"/>
                <a:ea typeface="阿里巴巴普惠体" panose="00020600040101010101" pitchFamily="18" charset="-122"/>
              </a:rPr>
              <a:t>你是</a:t>
            </a:r>
            <a:r>
              <a:rPr lang="af-ZA" altLang="zh-CN" sz="1050">
                <a:solidFill>
                  <a:srgbClr val="067D17"/>
                </a:solidFill>
                <a:effectLst/>
                <a:latin typeface="DejaVu Sans Mono" panose="020B0609030804020204" pitchFamily="49" charset="0"/>
                <a:ea typeface="阿里巴巴普惠体" panose="00020600040101010101" pitchFamily="18" charset="-122"/>
              </a:rPr>
              <a:t>AI</a:t>
            </a:r>
            <a:r>
              <a:rPr lang="zh-CN" altLang="en-US" sz="1050">
                <a:solidFill>
                  <a:srgbClr val="067D17"/>
                </a:solidFill>
                <a:effectLst/>
                <a:latin typeface="DejaVu Sans Mono" panose="020B0609030804020204" pitchFamily="49" charset="0"/>
                <a:ea typeface="阿里巴巴普惠体" panose="00020600040101010101" pitchFamily="18" charset="-122"/>
              </a:rPr>
              <a:t>助理，回答很简洁</a:t>
            </a:r>
            <a:r>
              <a:rPr lang="en-US" altLang="zh-CN" sz="1050">
                <a:solidFill>
                  <a:srgbClr val="067D17"/>
                </a:solidFill>
                <a:effectLst/>
                <a:latin typeface="DejaVu Sans Mono" panose="020B0609030804020204" pitchFamily="49" charset="0"/>
                <a:ea typeface="阿里巴巴普惠体" panose="00020600040101010101" pitchFamily="18" charset="-122"/>
              </a:rPr>
              <a:t>"</a:t>
            </a:r>
            <a:r>
              <a:rPr lang="en-US" altLang="zh-CN" sz="1050">
                <a:solidFill>
                  <a:srgbClr val="080808"/>
                </a:solidFill>
                <a:effectLst/>
                <a:latin typeface="DejaVu Sans Mono" panose="020B0609030804020204" pitchFamily="49" charset="0"/>
                <a:ea typeface="阿里巴巴普惠体" panose="00020600040101010101" pitchFamily="18" charset="-122"/>
              </a:rPr>
              <a:t>},</a:t>
            </a:r>
            <a:br>
              <a:rPr lang="en-US" altLang="zh-CN" sz="1050">
                <a:solidFill>
                  <a:srgbClr val="080808"/>
                </a:solidFill>
                <a:effectLst/>
                <a:latin typeface="DejaVu Sans Mono" panose="020B0609030804020204" pitchFamily="49" charset="0"/>
                <a:ea typeface="阿里巴巴普惠体" panose="00020600040101010101" pitchFamily="18" charset="-122"/>
              </a:rPr>
            </a:br>
            <a:r>
              <a:rPr lang="en-US" altLang="zh-CN" sz="1050">
                <a:solidFill>
                  <a:srgbClr val="080808"/>
                </a:solidFill>
                <a:effectLst/>
                <a:latin typeface="DejaVu Sans Mono" panose="020B0609030804020204" pitchFamily="49" charset="0"/>
                <a:ea typeface="阿里巴巴普惠体" panose="00020600040101010101" pitchFamily="18" charset="-122"/>
              </a:rPr>
              <a:t>        {</a:t>
            </a:r>
            <a:r>
              <a:rPr lang="en-US" altLang="zh-CN" sz="1050">
                <a:solidFill>
                  <a:srgbClr val="067D17"/>
                </a:solidFill>
                <a:effectLst/>
                <a:latin typeface="DejaVu Sans Mono" panose="020B0609030804020204" pitchFamily="49" charset="0"/>
                <a:ea typeface="阿里巴巴普惠体" panose="00020600040101010101" pitchFamily="18" charset="-122"/>
              </a:rPr>
              <a:t>"</a:t>
            </a:r>
            <a:r>
              <a:rPr lang="af-ZA" altLang="zh-CN" sz="1050">
                <a:solidFill>
                  <a:srgbClr val="067D17"/>
                </a:solidFill>
                <a:effectLst/>
                <a:latin typeface="DejaVu Sans Mono" panose="020B0609030804020204" pitchFamily="49" charset="0"/>
                <a:ea typeface="阿里巴巴普惠体" panose="00020600040101010101" pitchFamily="18" charset="-122"/>
              </a:rPr>
              <a:t>role"</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"user"</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"content"</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a:t>
            </a:r>
            <a:r>
              <a:rPr lang="zh-CN" altLang="en-US" sz="1050">
                <a:solidFill>
                  <a:srgbClr val="067D17"/>
                </a:solidFill>
                <a:effectLst/>
                <a:latin typeface="DejaVu Sans Mono" panose="020B0609030804020204" pitchFamily="49" charset="0"/>
                <a:ea typeface="阿里巴巴普惠体" panose="00020600040101010101" pitchFamily="18" charset="-122"/>
              </a:rPr>
              <a:t>小明有</a:t>
            </a:r>
            <a:r>
              <a:rPr lang="en-US" altLang="zh-CN" sz="1050">
                <a:solidFill>
                  <a:srgbClr val="067D17"/>
                </a:solidFill>
                <a:effectLst/>
                <a:latin typeface="DejaVu Sans Mono" panose="020B0609030804020204" pitchFamily="49" charset="0"/>
                <a:ea typeface="阿里巴巴普惠体" panose="00020600040101010101" pitchFamily="18" charset="-122"/>
              </a:rPr>
              <a:t>2</a:t>
            </a:r>
            <a:r>
              <a:rPr lang="zh-CN" altLang="en-US" sz="1050">
                <a:solidFill>
                  <a:srgbClr val="067D17"/>
                </a:solidFill>
                <a:effectLst/>
                <a:latin typeface="DejaVu Sans Mono" panose="020B0609030804020204" pitchFamily="49" charset="0"/>
                <a:ea typeface="阿里巴巴普惠体" panose="00020600040101010101" pitchFamily="18" charset="-122"/>
              </a:rPr>
              <a:t>条宠物狗</a:t>
            </a:r>
            <a:r>
              <a:rPr lang="en-US" altLang="zh-CN" sz="1050">
                <a:solidFill>
                  <a:srgbClr val="067D17"/>
                </a:solidFill>
                <a:effectLst/>
                <a:latin typeface="DejaVu Sans Mono" panose="020B0609030804020204" pitchFamily="49" charset="0"/>
                <a:ea typeface="阿里巴巴普惠体" panose="00020600040101010101" pitchFamily="18" charset="-122"/>
              </a:rPr>
              <a:t>"</a:t>
            </a:r>
            <a:r>
              <a:rPr lang="en-US" altLang="zh-CN" sz="1050">
                <a:solidFill>
                  <a:srgbClr val="080808"/>
                </a:solidFill>
                <a:effectLst/>
                <a:latin typeface="DejaVu Sans Mono" panose="020B0609030804020204" pitchFamily="49" charset="0"/>
                <a:ea typeface="阿里巴巴普惠体" panose="00020600040101010101" pitchFamily="18" charset="-122"/>
              </a:rPr>
              <a:t>},</a:t>
            </a:r>
            <a:br>
              <a:rPr lang="en-US" altLang="zh-CN" sz="1050">
                <a:solidFill>
                  <a:srgbClr val="080808"/>
                </a:solidFill>
                <a:effectLst/>
                <a:latin typeface="DejaVu Sans Mono" panose="020B0609030804020204" pitchFamily="49" charset="0"/>
                <a:ea typeface="阿里巴巴普惠体" panose="00020600040101010101" pitchFamily="18" charset="-122"/>
              </a:rPr>
            </a:br>
            <a:r>
              <a:rPr lang="en-US" altLang="zh-CN" sz="1050">
                <a:solidFill>
                  <a:srgbClr val="080808"/>
                </a:solidFill>
                <a:effectLst/>
                <a:latin typeface="DejaVu Sans Mono" panose="020B0609030804020204" pitchFamily="49" charset="0"/>
                <a:ea typeface="阿里巴巴普惠体" panose="00020600040101010101" pitchFamily="18" charset="-122"/>
              </a:rPr>
              <a:t>        {</a:t>
            </a:r>
            <a:r>
              <a:rPr lang="en-US" altLang="zh-CN" sz="1050">
                <a:solidFill>
                  <a:srgbClr val="067D17"/>
                </a:solidFill>
                <a:effectLst/>
                <a:latin typeface="DejaVu Sans Mono" panose="020B0609030804020204" pitchFamily="49" charset="0"/>
                <a:ea typeface="阿里巴巴普惠体" panose="00020600040101010101" pitchFamily="18" charset="-122"/>
              </a:rPr>
              <a:t>"</a:t>
            </a:r>
            <a:r>
              <a:rPr lang="af-ZA" altLang="zh-CN" sz="1050">
                <a:solidFill>
                  <a:srgbClr val="067D17"/>
                </a:solidFill>
                <a:effectLst/>
                <a:latin typeface="DejaVu Sans Mono" panose="020B0609030804020204" pitchFamily="49" charset="0"/>
                <a:ea typeface="阿里巴巴普惠体" panose="00020600040101010101" pitchFamily="18" charset="-122"/>
              </a:rPr>
              <a:t>role"</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"assistant"</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"content"</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a:t>
            </a:r>
            <a:r>
              <a:rPr lang="zh-CN" altLang="en-US" sz="1050">
                <a:solidFill>
                  <a:srgbClr val="067D17"/>
                </a:solidFill>
                <a:effectLst/>
                <a:latin typeface="DejaVu Sans Mono" panose="020B0609030804020204" pitchFamily="49" charset="0"/>
                <a:ea typeface="阿里巴巴普惠体" panose="00020600040101010101" pitchFamily="18" charset="-122"/>
              </a:rPr>
              <a:t>好的</a:t>
            </a:r>
            <a:r>
              <a:rPr lang="en-US" altLang="zh-CN" sz="1050">
                <a:solidFill>
                  <a:srgbClr val="067D17"/>
                </a:solidFill>
                <a:effectLst/>
                <a:latin typeface="DejaVu Sans Mono" panose="020B0609030804020204" pitchFamily="49" charset="0"/>
                <a:ea typeface="阿里巴巴普惠体" panose="00020600040101010101" pitchFamily="18" charset="-122"/>
              </a:rPr>
              <a:t>"</a:t>
            </a:r>
            <a:r>
              <a:rPr lang="en-US" altLang="zh-CN" sz="1050">
                <a:solidFill>
                  <a:srgbClr val="080808"/>
                </a:solidFill>
                <a:effectLst/>
                <a:latin typeface="DejaVu Sans Mono" panose="020B0609030804020204" pitchFamily="49" charset="0"/>
                <a:ea typeface="阿里巴巴普惠体" panose="00020600040101010101" pitchFamily="18" charset="-122"/>
              </a:rPr>
              <a:t>},</a:t>
            </a:r>
            <a:br>
              <a:rPr lang="en-US" altLang="zh-CN" sz="1050">
                <a:solidFill>
                  <a:srgbClr val="080808"/>
                </a:solidFill>
                <a:effectLst/>
                <a:latin typeface="DejaVu Sans Mono" panose="020B0609030804020204" pitchFamily="49" charset="0"/>
                <a:ea typeface="阿里巴巴普惠体" panose="00020600040101010101" pitchFamily="18" charset="-122"/>
              </a:rPr>
            </a:br>
            <a:r>
              <a:rPr lang="en-US" altLang="zh-CN" sz="1050">
                <a:solidFill>
                  <a:srgbClr val="080808"/>
                </a:solidFill>
                <a:effectLst/>
                <a:latin typeface="DejaVu Sans Mono" panose="020B0609030804020204" pitchFamily="49" charset="0"/>
                <a:ea typeface="阿里巴巴普惠体" panose="00020600040101010101" pitchFamily="18" charset="-122"/>
              </a:rPr>
              <a:t>        {</a:t>
            </a:r>
            <a:r>
              <a:rPr lang="en-US" altLang="zh-CN" sz="1050">
                <a:solidFill>
                  <a:srgbClr val="067D17"/>
                </a:solidFill>
                <a:effectLst/>
                <a:latin typeface="DejaVu Sans Mono" panose="020B0609030804020204" pitchFamily="49" charset="0"/>
                <a:ea typeface="阿里巴巴普惠体" panose="00020600040101010101" pitchFamily="18" charset="-122"/>
              </a:rPr>
              <a:t>"</a:t>
            </a:r>
            <a:r>
              <a:rPr lang="af-ZA" altLang="zh-CN" sz="1050">
                <a:solidFill>
                  <a:srgbClr val="067D17"/>
                </a:solidFill>
                <a:effectLst/>
                <a:latin typeface="DejaVu Sans Mono" panose="020B0609030804020204" pitchFamily="49" charset="0"/>
                <a:ea typeface="阿里巴巴普惠体" panose="00020600040101010101" pitchFamily="18" charset="-122"/>
              </a:rPr>
              <a:t>role"</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"user"</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"content"</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a:t>
            </a:r>
            <a:r>
              <a:rPr lang="zh-CN" altLang="en-US" sz="1050">
                <a:solidFill>
                  <a:srgbClr val="067D17"/>
                </a:solidFill>
                <a:effectLst/>
                <a:latin typeface="DejaVu Sans Mono" panose="020B0609030804020204" pitchFamily="49" charset="0"/>
                <a:ea typeface="阿里巴巴普惠体" panose="00020600040101010101" pitchFamily="18" charset="-122"/>
              </a:rPr>
              <a:t>小红有</a:t>
            </a:r>
            <a:r>
              <a:rPr lang="en-US" altLang="zh-CN" sz="1050">
                <a:solidFill>
                  <a:srgbClr val="067D17"/>
                </a:solidFill>
                <a:effectLst/>
                <a:latin typeface="DejaVu Sans Mono" panose="020B0609030804020204" pitchFamily="49" charset="0"/>
                <a:ea typeface="阿里巴巴普惠体" panose="00020600040101010101" pitchFamily="18" charset="-122"/>
              </a:rPr>
              <a:t>3</a:t>
            </a:r>
            <a:r>
              <a:rPr lang="zh-CN" altLang="en-US" sz="1050">
                <a:solidFill>
                  <a:srgbClr val="067D17"/>
                </a:solidFill>
                <a:effectLst/>
                <a:latin typeface="DejaVu Sans Mono" panose="020B0609030804020204" pitchFamily="49" charset="0"/>
                <a:ea typeface="阿里巴巴普惠体" panose="00020600040101010101" pitchFamily="18" charset="-122"/>
              </a:rPr>
              <a:t>只宠物猫</a:t>
            </a:r>
            <a:r>
              <a:rPr lang="en-US" altLang="zh-CN" sz="1050">
                <a:solidFill>
                  <a:srgbClr val="067D17"/>
                </a:solidFill>
                <a:effectLst/>
                <a:latin typeface="DejaVu Sans Mono" panose="020B0609030804020204" pitchFamily="49" charset="0"/>
                <a:ea typeface="阿里巴巴普惠体" panose="00020600040101010101" pitchFamily="18" charset="-122"/>
              </a:rPr>
              <a:t>"</a:t>
            </a:r>
            <a:r>
              <a:rPr lang="en-US" altLang="zh-CN" sz="1050">
                <a:solidFill>
                  <a:srgbClr val="080808"/>
                </a:solidFill>
                <a:effectLst/>
                <a:latin typeface="DejaVu Sans Mono" panose="020B0609030804020204" pitchFamily="49" charset="0"/>
                <a:ea typeface="阿里巴巴普惠体" panose="00020600040101010101" pitchFamily="18" charset="-122"/>
              </a:rPr>
              <a:t>},</a:t>
            </a:r>
            <a:br>
              <a:rPr lang="en-US" altLang="zh-CN" sz="1050">
                <a:solidFill>
                  <a:srgbClr val="080808"/>
                </a:solidFill>
                <a:effectLst/>
                <a:latin typeface="DejaVu Sans Mono" panose="020B0609030804020204" pitchFamily="49" charset="0"/>
                <a:ea typeface="阿里巴巴普惠体" panose="00020600040101010101" pitchFamily="18" charset="-122"/>
              </a:rPr>
            </a:br>
            <a:r>
              <a:rPr lang="en-US" altLang="zh-CN" sz="1050">
                <a:solidFill>
                  <a:srgbClr val="080808"/>
                </a:solidFill>
                <a:effectLst/>
                <a:latin typeface="DejaVu Sans Mono" panose="020B0609030804020204" pitchFamily="49" charset="0"/>
                <a:ea typeface="阿里巴巴普惠体" panose="00020600040101010101" pitchFamily="18" charset="-122"/>
              </a:rPr>
              <a:t>        {</a:t>
            </a:r>
            <a:r>
              <a:rPr lang="en-US" altLang="zh-CN" sz="1050">
                <a:solidFill>
                  <a:srgbClr val="067D17"/>
                </a:solidFill>
                <a:effectLst/>
                <a:latin typeface="DejaVu Sans Mono" panose="020B0609030804020204" pitchFamily="49" charset="0"/>
                <a:ea typeface="阿里巴巴普惠体" panose="00020600040101010101" pitchFamily="18" charset="-122"/>
              </a:rPr>
              <a:t>"</a:t>
            </a:r>
            <a:r>
              <a:rPr lang="af-ZA" altLang="zh-CN" sz="1050">
                <a:solidFill>
                  <a:srgbClr val="067D17"/>
                </a:solidFill>
                <a:effectLst/>
                <a:latin typeface="DejaVu Sans Mono" panose="020B0609030804020204" pitchFamily="49" charset="0"/>
                <a:ea typeface="阿里巴巴普惠体" panose="00020600040101010101" pitchFamily="18" charset="-122"/>
              </a:rPr>
              <a:t>role"</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"assistant"</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"content"</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a:t>
            </a:r>
            <a:r>
              <a:rPr lang="zh-CN" altLang="en-US" sz="1050">
                <a:solidFill>
                  <a:srgbClr val="067D17"/>
                </a:solidFill>
                <a:effectLst/>
                <a:latin typeface="DejaVu Sans Mono" panose="020B0609030804020204" pitchFamily="49" charset="0"/>
                <a:ea typeface="阿里巴巴普惠体" panose="00020600040101010101" pitchFamily="18" charset="-122"/>
              </a:rPr>
              <a:t>好的</a:t>
            </a:r>
            <a:r>
              <a:rPr lang="en-US" altLang="zh-CN" sz="1050">
                <a:solidFill>
                  <a:srgbClr val="067D17"/>
                </a:solidFill>
                <a:effectLst/>
                <a:latin typeface="DejaVu Sans Mono" panose="020B0609030804020204" pitchFamily="49" charset="0"/>
                <a:ea typeface="阿里巴巴普惠体" panose="00020600040101010101" pitchFamily="18" charset="-122"/>
              </a:rPr>
              <a:t>"</a:t>
            </a:r>
            <a:r>
              <a:rPr lang="en-US" altLang="zh-CN" sz="1050">
                <a:solidFill>
                  <a:srgbClr val="080808"/>
                </a:solidFill>
                <a:effectLst/>
                <a:latin typeface="DejaVu Sans Mono" panose="020B0609030804020204" pitchFamily="49" charset="0"/>
                <a:ea typeface="阿里巴巴普惠体" panose="00020600040101010101" pitchFamily="18" charset="-122"/>
              </a:rPr>
              <a:t>},</a:t>
            </a:r>
            <a:br>
              <a:rPr lang="en-US" altLang="zh-CN" sz="1050">
                <a:solidFill>
                  <a:srgbClr val="080808"/>
                </a:solidFill>
                <a:effectLst/>
                <a:latin typeface="DejaVu Sans Mono" panose="020B0609030804020204" pitchFamily="49" charset="0"/>
                <a:ea typeface="阿里巴巴普惠体" panose="00020600040101010101" pitchFamily="18" charset="-122"/>
              </a:rPr>
            </a:br>
            <a:r>
              <a:rPr lang="en-US" altLang="zh-CN" sz="1050">
                <a:solidFill>
                  <a:srgbClr val="080808"/>
                </a:solidFill>
                <a:effectLst/>
                <a:latin typeface="DejaVu Sans Mono" panose="020B0609030804020204" pitchFamily="49" charset="0"/>
                <a:ea typeface="阿里巴巴普惠体" panose="00020600040101010101" pitchFamily="18" charset="-122"/>
              </a:rPr>
              <a:t>        {</a:t>
            </a:r>
            <a:r>
              <a:rPr lang="en-US" altLang="zh-CN" sz="1050">
                <a:solidFill>
                  <a:srgbClr val="067D17"/>
                </a:solidFill>
                <a:effectLst/>
                <a:latin typeface="DejaVu Sans Mono" panose="020B0609030804020204" pitchFamily="49" charset="0"/>
                <a:ea typeface="阿里巴巴普惠体" panose="00020600040101010101" pitchFamily="18" charset="-122"/>
              </a:rPr>
              <a:t>"</a:t>
            </a:r>
            <a:r>
              <a:rPr lang="af-ZA" altLang="zh-CN" sz="1050">
                <a:solidFill>
                  <a:srgbClr val="067D17"/>
                </a:solidFill>
                <a:effectLst/>
                <a:latin typeface="DejaVu Sans Mono" panose="020B0609030804020204" pitchFamily="49" charset="0"/>
                <a:ea typeface="阿里巴巴普惠体" panose="00020600040101010101" pitchFamily="18" charset="-122"/>
              </a:rPr>
              <a:t>role"</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"user"</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"content"</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67D17"/>
                </a:solidFill>
                <a:effectLst/>
                <a:latin typeface="DejaVu Sans Mono" panose="020B0609030804020204" pitchFamily="49" charset="0"/>
                <a:ea typeface="阿里巴巴普惠体" panose="00020600040101010101" pitchFamily="18" charset="-122"/>
              </a:rPr>
              <a:t>"</a:t>
            </a:r>
            <a:r>
              <a:rPr lang="zh-CN" altLang="en-US" sz="1050">
                <a:solidFill>
                  <a:srgbClr val="067D17"/>
                </a:solidFill>
                <a:effectLst/>
                <a:latin typeface="DejaVu Sans Mono" panose="020B0609030804020204" pitchFamily="49" charset="0"/>
                <a:ea typeface="阿里巴巴普惠体" panose="00020600040101010101" pitchFamily="18" charset="-122"/>
              </a:rPr>
              <a:t>总共有几个宠物？</a:t>
            </a:r>
            <a:r>
              <a:rPr lang="en-US" altLang="zh-CN" sz="1050">
                <a:solidFill>
                  <a:srgbClr val="067D17"/>
                </a:solidFill>
                <a:effectLst/>
                <a:latin typeface="DejaVu Sans Mono" panose="020B0609030804020204" pitchFamily="49" charset="0"/>
                <a:ea typeface="阿里巴巴普惠体" panose="00020600040101010101" pitchFamily="18" charset="-122"/>
              </a:rPr>
              <a:t>"</a:t>
            </a:r>
            <a:r>
              <a:rPr lang="en-US" altLang="zh-CN" sz="1050">
                <a:solidFill>
                  <a:srgbClr val="080808"/>
                </a:solidFill>
                <a:effectLst/>
                <a:latin typeface="DejaVu Sans Mono" panose="020B0609030804020204" pitchFamily="49" charset="0"/>
                <a:ea typeface="阿里巴巴普惠体" panose="00020600040101010101" pitchFamily="18" charset="-122"/>
              </a:rPr>
              <a:t>}</a:t>
            </a:r>
            <a:br>
              <a:rPr lang="en-US" altLang="zh-CN" sz="1050">
                <a:solidFill>
                  <a:srgbClr val="080808"/>
                </a:solidFill>
                <a:effectLst/>
                <a:latin typeface="DejaVu Sans Mono" panose="020B0609030804020204" pitchFamily="49" charset="0"/>
                <a:ea typeface="阿里巴巴普惠体" panose="00020600040101010101" pitchFamily="18" charset="-122"/>
              </a:rPr>
            </a:br>
            <a:r>
              <a:rPr lang="en-US" altLang="zh-CN" sz="1050">
                <a:solidFill>
                  <a:srgbClr val="080808"/>
                </a:solidFill>
                <a:effectLst/>
                <a:latin typeface="DejaVu Sans Mono" panose="020B0609030804020204" pitchFamily="49" charset="0"/>
                <a:ea typeface="阿里巴巴普惠体" panose="00020600040101010101" pitchFamily="18" charset="-122"/>
              </a:rPr>
              <a:t>    ],</a:t>
            </a:r>
            <a:br>
              <a:rPr lang="en-US" altLang="zh-CN" sz="1050">
                <a:solidFill>
                  <a:srgbClr val="080808"/>
                </a:solidFill>
                <a:effectLst/>
                <a:latin typeface="DejaVu Sans Mono" panose="020B0609030804020204" pitchFamily="49" charset="0"/>
                <a:ea typeface="阿里巴巴普惠体" panose="00020600040101010101" pitchFamily="18" charset="-122"/>
              </a:rPr>
            </a:br>
            <a:r>
              <a:rPr lang="en-US"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660099"/>
                </a:solidFill>
                <a:effectLst/>
                <a:latin typeface="DejaVu Sans Mono" panose="020B0609030804020204" pitchFamily="49" charset="0"/>
                <a:ea typeface="阿里巴巴普惠体" panose="00020600040101010101" pitchFamily="18" charset="-122"/>
              </a:rPr>
              <a:t>stream</a:t>
            </a:r>
            <a:r>
              <a:rPr lang="af-ZA" altLang="zh-CN" sz="1050">
                <a:solidFill>
                  <a:srgbClr val="080808"/>
                </a:solidFill>
                <a:effectLst/>
                <a:latin typeface="DejaVu Sans Mono" panose="020B0609030804020204" pitchFamily="49" charset="0"/>
                <a:ea typeface="阿里巴巴普惠体" panose="00020600040101010101" pitchFamily="18" charset="-122"/>
              </a:rPr>
              <a:t>=</a:t>
            </a:r>
            <a:r>
              <a:rPr lang="af-ZA" altLang="zh-CN" sz="1050">
                <a:solidFill>
                  <a:srgbClr val="0033B3"/>
                </a:solidFill>
                <a:effectLst/>
                <a:latin typeface="DejaVu Sans Mono" panose="020B0609030804020204" pitchFamily="49" charset="0"/>
                <a:ea typeface="阿里巴巴普惠体" panose="00020600040101010101" pitchFamily="18" charset="-122"/>
              </a:rPr>
              <a:t>True     </a:t>
            </a:r>
            <a:r>
              <a:rPr lang="af-ZA" altLang="zh-CN" sz="1050">
                <a:solidFill>
                  <a:srgbClr val="8C8C8C"/>
                </a:solidFill>
                <a:effectLst/>
                <a:latin typeface="DejaVu Sans Mono" panose="020B0609030804020204" pitchFamily="49" charset="0"/>
                <a:ea typeface="阿里巴巴普惠体" panose="00020600040101010101" pitchFamily="18" charset="-122"/>
              </a:rPr>
              <a:t># </a:t>
            </a:r>
            <a:r>
              <a:rPr lang="zh-CN" altLang="en-US" sz="1050">
                <a:solidFill>
                  <a:srgbClr val="8C8C8C"/>
                </a:solidFill>
                <a:effectLst/>
                <a:latin typeface="DejaVu Sans Mono" panose="020B0609030804020204" pitchFamily="49" charset="0"/>
                <a:ea typeface="阿里巴巴普惠体" panose="00020600040101010101" pitchFamily="18" charset="-122"/>
              </a:rPr>
              <a:t>开启了流式输出的功能</a:t>
            </a:r>
            <a:br>
              <a:rPr lang="zh-CN" altLang="en-US" sz="1050">
                <a:solidFill>
                  <a:srgbClr val="8C8C8C"/>
                </a:solidFill>
                <a:effectLst/>
                <a:latin typeface="DejaVu Sans Mono" panose="020B0609030804020204" pitchFamily="49" charset="0"/>
                <a:ea typeface="阿里巴巴普惠体" panose="00020600040101010101" pitchFamily="18" charset="-122"/>
              </a:rPr>
            </a:br>
            <a:r>
              <a:rPr lang="en-US" altLang="zh-CN" sz="1050">
                <a:solidFill>
                  <a:srgbClr val="080808"/>
                </a:solidFill>
                <a:effectLst/>
                <a:latin typeface="DejaVu Sans Mono" panose="020B0609030804020204" pitchFamily="49" charset="0"/>
                <a:ea typeface="阿里巴巴普惠体" panose="00020600040101010101" pitchFamily="18" charset="-122"/>
              </a:rPr>
              <a:t>)</a:t>
            </a:r>
            <a:br>
              <a:rPr lang="en-US" altLang="zh-CN" sz="1050">
                <a:solidFill>
                  <a:srgbClr val="080808"/>
                </a:solidFill>
                <a:effectLst/>
                <a:latin typeface="DejaVu Sans Mono" panose="020B0609030804020204" pitchFamily="49" charset="0"/>
                <a:ea typeface="阿里巴巴普惠体" panose="00020600040101010101" pitchFamily="18" charset="-122"/>
              </a:rPr>
            </a:br>
            <a:br>
              <a:rPr lang="en-US" altLang="zh-CN" sz="1050">
                <a:solidFill>
                  <a:srgbClr val="080808"/>
                </a:solidFill>
                <a:effectLst/>
                <a:latin typeface="DejaVu Sans Mono" panose="020B0609030804020204" pitchFamily="49" charset="0"/>
                <a:ea typeface="阿里巴巴普惠体" panose="00020600040101010101" pitchFamily="18" charset="-122"/>
              </a:rPr>
            </a:br>
            <a:r>
              <a:rPr lang="en-US" altLang="zh-CN" sz="1050">
                <a:solidFill>
                  <a:srgbClr val="8C8C8C"/>
                </a:solidFill>
                <a:effectLst/>
                <a:latin typeface="DejaVu Sans Mono" panose="020B0609030804020204" pitchFamily="49" charset="0"/>
                <a:ea typeface="阿里巴巴普惠体" panose="00020600040101010101" pitchFamily="18" charset="-122"/>
              </a:rPr>
              <a:t># 3. </a:t>
            </a:r>
            <a:r>
              <a:rPr lang="zh-CN" altLang="en-US" sz="1050">
                <a:solidFill>
                  <a:srgbClr val="8C8C8C"/>
                </a:solidFill>
                <a:effectLst/>
                <a:latin typeface="DejaVu Sans Mono" panose="020B0609030804020204" pitchFamily="49" charset="0"/>
                <a:ea typeface="阿里巴巴普惠体" panose="00020600040101010101" pitchFamily="18" charset="-122"/>
              </a:rPr>
              <a:t>处理结果</a:t>
            </a:r>
            <a:br>
              <a:rPr lang="zh-CN" altLang="en-US" sz="1050">
                <a:solidFill>
                  <a:srgbClr val="8C8C8C"/>
                </a:solidFill>
                <a:effectLst/>
                <a:latin typeface="DejaVu Sans Mono" panose="020B0609030804020204" pitchFamily="49" charset="0"/>
                <a:ea typeface="阿里巴巴普惠体" panose="00020600040101010101" pitchFamily="18" charset="-122"/>
              </a:rPr>
            </a:br>
            <a:r>
              <a:rPr lang="en-US" altLang="zh-CN" sz="1050">
                <a:solidFill>
                  <a:srgbClr val="8C8C8C"/>
                </a:solidFill>
                <a:effectLst/>
                <a:latin typeface="DejaVu Sans Mono" panose="020B0609030804020204" pitchFamily="49" charset="0"/>
                <a:ea typeface="阿里巴巴普惠体" panose="00020600040101010101" pitchFamily="18" charset="-122"/>
              </a:rPr>
              <a:t># </a:t>
            </a:r>
            <a:r>
              <a:rPr lang="af-ZA" altLang="zh-CN" sz="1050">
                <a:solidFill>
                  <a:srgbClr val="8C8C8C"/>
                </a:solidFill>
                <a:effectLst/>
                <a:latin typeface="DejaVu Sans Mono" panose="020B0609030804020204" pitchFamily="49" charset="0"/>
                <a:ea typeface="阿里巴巴普惠体" panose="00020600040101010101" pitchFamily="18" charset="-122"/>
              </a:rPr>
              <a:t>print(response.choices[0].message.content)</a:t>
            </a:r>
            <a:br>
              <a:rPr lang="af-ZA" altLang="zh-CN" sz="1050">
                <a:solidFill>
                  <a:srgbClr val="8C8C8C"/>
                </a:solidFill>
                <a:effectLst/>
                <a:latin typeface="DejaVu Sans Mono" panose="020B0609030804020204" pitchFamily="49" charset="0"/>
                <a:ea typeface="阿里巴巴普惠体" panose="00020600040101010101" pitchFamily="18" charset="-122"/>
              </a:rPr>
            </a:br>
            <a:r>
              <a:rPr lang="af-ZA" altLang="zh-CN" sz="1050">
                <a:solidFill>
                  <a:srgbClr val="0033B3"/>
                </a:solidFill>
                <a:effectLst/>
                <a:latin typeface="DejaVu Sans Mono" panose="020B0609030804020204" pitchFamily="49" charset="0"/>
                <a:ea typeface="阿里巴巴普惠体" panose="00020600040101010101" pitchFamily="18" charset="-122"/>
              </a:rPr>
              <a:t>for </a:t>
            </a:r>
            <a:r>
              <a:rPr lang="af-ZA" altLang="zh-CN" sz="1050">
                <a:solidFill>
                  <a:srgbClr val="080808"/>
                </a:solidFill>
                <a:effectLst/>
                <a:latin typeface="DejaVu Sans Mono" panose="020B0609030804020204" pitchFamily="49" charset="0"/>
                <a:ea typeface="阿里巴巴普惠体" panose="00020600040101010101" pitchFamily="18" charset="-122"/>
              </a:rPr>
              <a:t>chunk </a:t>
            </a:r>
            <a:r>
              <a:rPr lang="af-ZA" altLang="zh-CN" sz="1050">
                <a:solidFill>
                  <a:srgbClr val="0033B3"/>
                </a:solidFill>
                <a:effectLst/>
                <a:latin typeface="DejaVu Sans Mono" panose="020B0609030804020204" pitchFamily="49" charset="0"/>
                <a:ea typeface="阿里巴巴普惠体" panose="00020600040101010101" pitchFamily="18" charset="-122"/>
              </a:rPr>
              <a:t>in </a:t>
            </a:r>
            <a:r>
              <a:rPr lang="af-ZA" altLang="zh-CN" sz="1050">
                <a:solidFill>
                  <a:srgbClr val="080808"/>
                </a:solidFill>
                <a:effectLst/>
                <a:latin typeface="DejaVu Sans Mono" panose="020B0609030804020204" pitchFamily="49" charset="0"/>
                <a:ea typeface="阿里巴巴普惠体" panose="00020600040101010101" pitchFamily="18" charset="-122"/>
              </a:rPr>
              <a:t>response:</a:t>
            </a:r>
            <a:br>
              <a:rPr lang="af-ZA" altLang="zh-CN" sz="1050">
                <a:solidFill>
                  <a:srgbClr val="080808"/>
                </a:solidFill>
                <a:effectLst/>
                <a:latin typeface="DejaVu Sans Mono" panose="020B0609030804020204" pitchFamily="49" charset="0"/>
                <a:ea typeface="阿里巴巴普惠体" panose="00020600040101010101" pitchFamily="18" charset="-122"/>
              </a:rPr>
            </a:b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000080"/>
                </a:solidFill>
                <a:effectLst/>
                <a:latin typeface="DejaVu Sans Mono" panose="020B0609030804020204" pitchFamily="49" charset="0"/>
                <a:ea typeface="阿里巴巴普惠体" panose="00020600040101010101" pitchFamily="18" charset="-122"/>
              </a:rPr>
              <a:t>print</a:t>
            </a:r>
            <a:r>
              <a:rPr lang="af-ZA" altLang="zh-CN" sz="1050">
                <a:solidFill>
                  <a:srgbClr val="080808"/>
                </a:solidFill>
                <a:effectLst/>
                <a:latin typeface="DejaVu Sans Mono" panose="020B0609030804020204" pitchFamily="49" charset="0"/>
                <a:ea typeface="阿里巴巴普惠体" panose="00020600040101010101" pitchFamily="18" charset="-122"/>
              </a:rPr>
              <a:t>(</a:t>
            </a:r>
            <a:br>
              <a:rPr lang="af-ZA" altLang="zh-CN" sz="1050">
                <a:solidFill>
                  <a:srgbClr val="080808"/>
                </a:solidFill>
                <a:effectLst/>
                <a:latin typeface="DejaVu Sans Mono" panose="020B0609030804020204" pitchFamily="49" charset="0"/>
                <a:ea typeface="阿里巴巴普惠体" panose="00020600040101010101" pitchFamily="18" charset="-122"/>
              </a:rPr>
            </a:br>
            <a:r>
              <a:rPr lang="af-ZA" altLang="zh-CN" sz="1050">
                <a:solidFill>
                  <a:srgbClr val="080808"/>
                </a:solidFill>
                <a:effectLst/>
                <a:latin typeface="DejaVu Sans Mono" panose="020B0609030804020204" pitchFamily="49" charset="0"/>
                <a:ea typeface="阿里巴巴普惠体" panose="00020600040101010101" pitchFamily="18" charset="-122"/>
              </a:rPr>
              <a:t>        chunk.choices[</a:t>
            </a:r>
            <a:r>
              <a:rPr lang="af-ZA" altLang="zh-CN" sz="1050">
                <a:solidFill>
                  <a:srgbClr val="1750EB"/>
                </a:solidFill>
                <a:effectLst/>
                <a:latin typeface="DejaVu Sans Mono" panose="020B0609030804020204" pitchFamily="49" charset="0"/>
                <a:ea typeface="阿里巴巴普惠体" panose="00020600040101010101" pitchFamily="18" charset="-122"/>
              </a:rPr>
              <a:t>0</a:t>
            </a:r>
            <a:r>
              <a:rPr lang="af-ZA" altLang="zh-CN" sz="1050">
                <a:solidFill>
                  <a:srgbClr val="080808"/>
                </a:solidFill>
                <a:effectLst/>
                <a:latin typeface="DejaVu Sans Mono" panose="020B0609030804020204" pitchFamily="49" charset="0"/>
                <a:ea typeface="阿里巴巴普惠体" panose="00020600040101010101" pitchFamily="18" charset="-122"/>
              </a:rPr>
              <a:t>].delta.content,</a:t>
            </a:r>
            <a:br>
              <a:rPr lang="af-ZA" altLang="zh-CN" sz="1050">
                <a:solidFill>
                  <a:srgbClr val="080808"/>
                </a:solidFill>
                <a:effectLst/>
                <a:latin typeface="DejaVu Sans Mono" panose="020B0609030804020204" pitchFamily="49" charset="0"/>
                <a:ea typeface="阿里巴巴普惠体" panose="00020600040101010101" pitchFamily="18" charset="-122"/>
              </a:rPr>
            </a:b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660099"/>
                </a:solidFill>
                <a:effectLst/>
                <a:latin typeface="DejaVu Sans Mono" panose="020B0609030804020204" pitchFamily="49" charset="0"/>
                <a:ea typeface="阿里巴巴普惠体" panose="00020600040101010101" pitchFamily="18" charset="-122"/>
              </a:rPr>
              <a:t>end</a:t>
            </a:r>
            <a:r>
              <a:rPr lang="af-ZA" altLang="zh-CN" sz="1050">
                <a:solidFill>
                  <a:srgbClr val="080808"/>
                </a:solidFill>
                <a:effectLst/>
                <a:latin typeface="DejaVu Sans Mono" panose="020B0609030804020204" pitchFamily="49" charset="0"/>
                <a:ea typeface="阿里巴巴普惠体" panose="00020600040101010101" pitchFamily="18" charset="-122"/>
              </a:rPr>
              <a:t>=</a:t>
            </a:r>
            <a:r>
              <a:rPr lang="af-ZA" altLang="zh-CN" sz="1050">
                <a:solidFill>
                  <a:srgbClr val="067D17"/>
                </a:solidFill>
                <a:effectLst/>
                <a:latin typeface="DejaVu Sans Mono" panose="020B0609030804020204" pitchFamily="49" charset="0"/>
                <a:ea typeface="阿里巴巴普惠体" panose="00020600040101010101" pitchFamily="18" charset="-122"/>
              </a:rPr>
              <a:t>" "</a:t>
            </a:r>
            <a:r>
              <a:rPr lang="af-ZA" altLang="zh-CN" sz="1050">
                <a:solidFill>
                  <a:srgbClr val="080808"/>
                </a:solidFill>
                <a:effectLst/>
                <a:latin typeface="DejaVu Sans Mono" panose="020B0609030804020204" pitchFamily="49" charset="0"/>
                <a:ea typeface="阿里巴巴普惠体" panose="00020600040101010101" pitchFamily="18" charset="-122"/>
              </a:rPr>
              <a:t>,        </a:t>
            </a:r>
            <a:r>
              <a:rPr lang="af-ZA" altLang="zh-CN" sz="1050">
                <a:solidFill>
                  <a:srgbClr val="8C8C8C"/>
                </a:solidFill>
                <a:effectLst/>
                <a:latin typeface="DejaVu Sans Mono" panose="020B0609030804020204" pitchFamily="49" charset="0"/>
                <a:ea typeface="阿里巴巴普惠体" panose="00020600040101010101" pitchFamily="18" charset="-122"/>
              </a:rPr>
              <a:t># </a:t>
            </a:r>
            <a:r>
              <a:rPr lang="zh-CN" altLang="en-US" sz="1050">
                <a:solidFill>
                  <a:srgbClr val="8C8C8C"/>
                </a:solidFill>
                <a:effectLst/>
                <a:latin typeface="DejaVu Sans Mono" panose="020B0609030804020204" pitchFamily="49" charset="0"/>
                <a:ea typeface="阿里巴巴普惠体" panose="00020600040101010101" pitchFamily="18" charset="-122"/>
              </a:rPr>
              <a:t>每一段之间以空格分隔</a:t>
            </a:r>
            <a:br>
              <a:rPr lang="zh-CN" altLang="en-US" sz="1050">
                <a:solidFill>
                  <a:srgbClr val="8C8C8C"/>
                </a:solidFill>
                <a:effectLst/>
                <a:latin typeface="DejaVu Sans Mono" panose="020B0609030804020204" pitchFamily="49" charset="0"/>
                <a:ea typeface="阿里巴巴普惠体" panose="00020600040101010101" pitchFamily="18" charset="-122"/>
              </a:rPr>
            </a:br>
            <a:r>
              <a:rPr lang="zh-CN" altLang="en-US" sz="1050">
                <a:solidFill>
                  <a:srgbClr val="8C8C8C"/>
                </a:solidFill>
                <a:effectLst/>
                <a:latin typeface="DejaVu Sans Mono" panose="020B0609030804020204" pitchFamily="49" charset="0"/>
                <a:ea typeface="阿里巴巴普惠体" panose="00020600040101010101" pitchFamily="18" charset="-122"/>
              </a:rPr>
              <a:t>        </a:t>
            </a:r>
            <a:r>
              <a:rPr lang="af-ZA" altLang="zh-CN" sz="1050">
                <a:solidFill>
                  <a:srgbClr val="660099"/>
                </a:solidFill>
                <a:effectLst/>
                <a:latin typeface="DejaVu Sans Mono" panose="020B0609030804020204" pitchFamily="49" charset="0"/>
                <a:ea typeface="阿里巴巴普惠体" panose="00020600040101010101" pitchFamily="18" charset="-122"/>
              </a:rPr>
              <a:t>flush</a:t>
            </a:r>
            <a:r>
              <a:rPr lang="af-ZA" altLang="zh-CN" sz="1050">
                <a:solidFill>
                  <a:srgbClr val="080808"/>
                </a:solidFill>
                <a:effectLst/>
                <a:latin typeface="DejaVu Sans Mono" panose="020B0609030804020204" pitchFamily="49" charset="0"/>
                <a:ea typeface="阿里巴巴普惠体" panose="00020600040101010101" pitchFamily="18" charset="-122"/>
              </a:rPr>
              <a:t>=</a:t>
            </a:r>
            <a:r>
              <a:rPr lang="af-ZA" altLang="zh-CN" sz="1050">
                <a:solidFill>
                  <a:srgbClr val="0033B3"/>
                </a:solidFill>
                <a:effectLst/>
                <a:latin typeface="DejaVu Sans Mono" panose="020B0609030804020204" pitchFamily="49" charset="0"/>
                <a:ea typeface="阿里巴巴普惠体" panose="00020600040101010101" pitchFamily="18" charset="-122"/>
              </a:rPr>
              <a:t>True      </a:t>
            </a:r>
            <a:r>
              <a:rPr lang="af-ZA" altLang="zh-CN" sz="1050">
                <a:solidFill>
                  <a:srgbClr val="8C8C8C"/>
                </a:solidFill>
                <a:effectLst/>
                <a:latin typeface="DejaVu Sans Mono" panose="020B0609030804020204" pitchFamily="49" charset="0"/>
                <a:ea typeface="阿里巴巴普惠体" panose="00020600040101010101" pitchFamily="18" charset="-122"/>
              </a:rPr>
              <a:t># </a:t>
            </a:r>
            <a:r>
              <a:rPr lang="zh-CN" altLang="en-US" sz="1050">
                <a:solidFill>
                  <a:srgbClr val="8C8C8C"/>
                </a:solidFill>
                <a:effectLst/>
                <a:latin typeface="DejaVu Sans Mono" panose="020B0609030804020204" pitchFamily="49" charset="0"/>
                <a:ea typeface="阿里巴巴普惠体" panose="00020600040101010101" pitchFamily="18" charset="-122"/>
              </a:rPr>
              <a:t>立刻刷新缓冲区</a:t>
            </a:r>
            <a:br>
              <a:rPr lang="zh-CN" altLang="en-US" sz="1050">
                <a:solidFill>
                  <a:srgbClr val="8C8C8C"/>
                </a:solidFill>
                <a:effectLst/>
                <a:latin typeface="DejaVu Sans Mono" panose="020B0609030804020204" pitchFamily="49" charset="0"/>
                <a:ea typeface="阿里巴巴普惠体" panose="00020600040101010101" pitchFamily="18" charset="-122"/>
              </a:rPr>
            </a:br>
            <a:r>
              <a:rPr lang="zh-CN" altLang="en-US" sz="1050">
                <a:solidFill>
                  <a:srgbClr val="8C8C8C"/>
                </a:solidFill>
                <a:effectLst/>
                <a:latin typeface="DejaVu Sans Mono" panose="020B0609030804020204" pitchFamily="49" charset="0"/>
                <a:ea typeface="阿里巴巴普惠体" panose="00020600040101010101" pitchFamily="18" charset="-122"/>
              </a:rPr>
              <a:t>    </a:t>
            </a:r>
            <a:r>
              <a:rPr lang="en-US" altLang="zh-CN" sz="1050">
                <a:solidFill>
                  <a:srgbClr val="080808"/>
                </a:solidFill>
                <a:effectLst/>
                <a:latin typeface="DejaVu Sans Mono" panose="020B0609030804020204" pitchFamily="49" charset="0"/>
                <a:ea typeface="阿里巴巴普惠体" panose="00020600040101010101" pitchFamily="18" charset="-122"/>
              </a:rPr>
              <a:t>)</a:t>
            </a:r>
          </a:p>
        </p:txBody>
      </p:sp>
    </p:spTree>
    <p:extLst>
      <p:ext uri="{BB962C8B-B14F-4D97-AF65-F5344CB8AC3E}">
        <p14:creationId xmlns:p14="http://schemas.microsoft.com/office/powerpoint/2010/main" val="2214224602"/>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95A72-7D6B-5586-53D2-C6778A91C78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760130E-36BA-8E40-9FF6-EE305C2EDECF}"/>
              </a:ext>
            </a:extLst>
          </p:cNvPr>
          <p:cNvSpPr>
            <a:spLocks noGrp="1"/>
          </p:cNvSpPr>
          <p:nvPr>
            <p:ph type="body" sz="quarter" idx="10"/>
          </p:nvPr>
        </p:nvSpPr>
        <p:spPr>
          <a:xfrm>
            <a:off x="5265090" y="1737082"/>
            <a:ext cx="6519542" cy="3384550"/>
          </a:xfrm>
        </p:spPr>
        <p:txBody>
          <a:bodyPr/>
          <a:lstStyle/>
          <a:p>
            <a:pPr marL="0" indent="0">
              <a:buNone/>
            </a:pPr>
            <a:r>
              <a:rPr lang="zh-CN" altLang="af-ZA" sz="1600" dirty="0">
                <a:solidFill>
                  <a:schemeClr val="tx1">
                    <a:lumMod val="85000"/>
                    <a:lumOff val="15000"/>
                  </a:schemeClr>
                </a:solidFill>
              </a:rPr>
              <a:t>我们</a:t>
            </a:r>
            <a:r>
              <a:rPr lang="zh-CN" altLang="en-US" sz="1600" dirty="0">
                <a:solidFill>
                  <a:schemeClr val="tx1">
                    <a:lumMod val="85000"/>
                    <a:lumOff val="15000"/>
                  </a:schemeClr>
                </a:solidFill>
              </a:rPr>
              <a:t>可以在调用模型的时候，通过：</a:t>
            </a:r>
            <a:endParaRPr lang="en-US" altLang="zh-CN" sz="1600" dirty="0">
              <a:solidFill>
                <a:schemeClr val="tx1">
                  <a:lumMod val="85000"/>
                  <a:lumOff val="15000"/>
                </a:schemeClr>
              </a:solidFill>
            </a:endParaRPr>
          </a:p>
          <a:p>
            <a:r>
              <a:rPr lang="zh-CN" altLang="en-US" sz="1600">
                <a:solidFill>
                  <a:schemeClr val="tx1">
                    <a:lumMod val="85000"/>
                    <a:lumOff val="15000"/>
                  </a:schemeClr>
                </a:solidFill>
              </a:rPr>
              <a:t>在</a:t>
            </a:r>
            <a:r>
              <a:rPr lang="en-US" altLang="zh-CN" sz="1600" dirty="0">
                <a:solidFill>
                  <a:schemeClr val="tx1">
                    <a:lumMod val="85000"/>
                    <a:lumOff val="15000"/>
                  </a:schemeClr>
                </a:solidFill>
              </a:rPr>
              <a:t>messages</a:t>
            </a:r>
            <a:r>
              <a:rPr lang="zh-CN" altLang="en-US" sz="1600" dirty="0">
                <a:solidFill>
                  <a:schemeClr val="tx1">
                    <a:lumMod val="85000"/>
                    <a:lumOff val="15000"/>
                  </a:schemeClr>
                </a:solidFill>
              </a:rPr>
              <a:t>的</a:t>
            </a:r>
            <a:r>
              <a:rPr lang="en-US" altLang="zh-CN" sz="1600" dirty="0">
                <a:solidFill>
                  <a:schemeClr val="tx1">
                    <a:lumMod val="85000"/>
                    <a:lumOff val="15000"/>
                  </a:schemeClr>
                </a:solidFill>
              </a:rPr>
              <a:t>list</a:t>
            </a:r>
            <a:r>
              <a:rPr lang="zh-CN" altLang="en-US" sz="1600" dirty="0">
                <a:solidFill>
                  <a:schemeClr val="tx1">
                    <a:lumMod val="85000"/>
                    <a:lumOff val="15000"/>
                  </a:schemeClr>
                </a:solidFill>
              </a:rPr>
              <a:t>内，组织历史消息提供给模型</a:t>
            </a:r>
            <a:endParaRPr lang="en-US" altLang="zh-CN" sz="1600" dirty="0">
              <a:solidFill>
                <a:schemeClr val="tx1">
                  <a:lumMod val="85000"/>
                  <a:lumOff val="15000"/>
                </a:schemeClr>
              </a:solidFill>
            </a:endParaRPr>
          </a:p>
          <a:p>
            <a:pPr marL="0" indent="0">
              <a:buNone/>
            </a:pPr>
            <a:endParaRPr lang="en-US" altLang="zh-CN" sz="1600" dirty="0">
              <a:solidFill>
                <a:schemeClr val="tx1">
                  <a:lumMod val="85000"/>
                  <a:lumOff val="15000"/>
                </a:schemeClr>
              </a:solidFill>
            </a:endParaRPr>
          </a:p>
          <a:p>
            <a:pPr marL="0" indent="0">
              <a:buNone/>
            </a:pPr>
            <a:r>
              <a:rPr lang="en-US" altLang="zh-CN" sz="1600" dirty="0">
                <a:solidFill>
                  <a:schemeClr val="tx1">
                    <a:lumMod val="85000"/>
                    <a:lumOff val="15000"/>
                  </a:schemeClr>
                </a:solidFill>
              </a:rPr>
              <a:t>PS</a:t>
            </a:r>
            <a:r>
              <a:rPr lang="zh-CN" altLang="en-US" sz="1600" dirty="0">
                <a:solidFill>
                  <a:schemeClr val="tx1">
                    <a:lumMod val="85000"/>
                    <a:lumOff val="15000"/>
                  </a:schemeClr>
                </a:solidFill>
              </a:rPr>
              <a:t>：当前的历史消息是一次性的，如果是生产系统可以将消息保存到文件、数据库等持久化工具内，需要的时候提取使用</a:t>
            </a:r>
            <a:endParaRPr lang="en-US" altLang="zh-CN" sz="1600" dirty="0">
              <a:solidFill>
                <a:schemeClr val="tx1">
                  <a:lumMod val="85000"/>
                  <a:lumOff val="15000"/>
                </a:schemeClr>
              </a:solidFill>
            </a:endParaRPr>
          </a:p>
          <a:p>
            <a:pPr marL="0" indent="0">
              <a:buNone/>
            </a:pPr>
            <a:r>
              <a:rPr lang="zh-CN" altLang="en-US" sz="1600" dirty="0">
                <a:solidFill>
                  <a:schemeClr val="tx1">
                    <a:lumMod val="85000"/>
                    <a:lumOff val="15000"/>
                  </a:schemeClr>
                </a:solidFill>
              </a:rPr>
              <a:t>后续学习</a:t>
            </a:r>
            <a:r>
              <a:rPr lang="en-US" altLang="zh-CN" sz="1600" dirty="0">
                <a:solidFill>
                  <a:schemeClr val="tx1">
                    <a:lumMod val="85000"/>
                    <a:lumOff val="15000"/>
                  </a:schemeClr>
                </a:solidFill>
              </a:rPr>
              <a:t>LangChain</a:t>
            </a:r>
            <a:r>
              <a:rPr lang="zh-CN" altLang="en-US" sz="1600" dirty="0">
                <a:solidFill>
                  <a:schemeClr val="tx1">
                    <a:lumMod val="85000"/>
                    <a:lumOff val="15000"/>
                  </a:schemeClr>
                </a:solidFill>
              </a:rPr>
              <a:t>库，会学习短期记忆和长期记忆的使用方法。</a:t>
            </a:r>
            <a:endParaRPr lang="af-ZA" altLang="zh-CN" sz="1600" dirty="0">
              <a:solidFill>
                <a:schemeClr val="tx1">
                  <a:lumMod val="85000"/>
                  <a:lumOff val="15000"/>
                </a:schemeClr>
              </a:solidFill>
            </a:endParaRPr>
          </a:p>
        </p:txBody>
      </p:sp>
    </p:spTree>
    <p:extLst>
      <p:ext uri="{BB962C8B-B14F-4D97-AF65-F5344CB8AC3E}">
        <p14:creationId xmlns:p14="http://schemas.microsoft.com/office/powerpoint/2010/main" val="2090235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t>
            </a:r>
            <a:r>
              <a:rPr lang="en-US" altLang="zh-CN">
                <a:solidFill>
                  <a:schemeClr val="tx1">
                    <a:lumMod val="85000"/>
                    <a:lumOff val="15000"/>
                  </a:schemeClr>
                </a:solidFill>
                <a:uFillTx/>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LM</a:t>
            </a:r>
            <a:r>
              <a:rPr lang="zh-CN" altLang="en-US">
                <a:solidFill>
                  <a:schemeClr val="tx1">
                    <a:lumMod val="85000"/>
                    <a:lumOff val="15000"/>
                  </a:schemeClr>
                </a:solidFill>
                <a:latin typeface="方正姚体_GBK" panose="02000000000000000000" charset="-122"/>
                <a:ea typeface="方正姚体_GBK" panose="02000000000000000000" charset="-122"/>
                <a:cs typeface="方正姚体_GBK" panose="02000000000000000000" charset="-122"/>
                <a:sym typeface="方正姚体_GBK" panose="02000000000000000000" charset="-122"/>
              </a:rPr>
              <a:t>介绍</a:t>
            </a:r>
          </a:p>
        </p:txBody>
      </p:sp>
      <p:sp>
        <p:nvSpPr>
          <p:cNvPr id="10" name="文本框 9">
            <a:extLst>
              <a:ext uri="{FF2B5EF4-FFF2-40B4-BE49-F238E27FC236}">
                <a16:creationId xmlns:a16="http://schemas.microsoft.com/office/drawing/2014/main" id="{C1AF15D9-5DD0-E2EE-29FF-7B6BD47EF24A}"/>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提示词工程</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11" name="文本占位符 4">
            <a:extLst>
              <a:ext uri="{FF2B5EF4-FFF2-40B4-BE49-F238E27FC236}">
                <a16:creationId xmlns:a16="http://schemas.microsoft.com/office/drawing/2014/main" id="{0223379F-60E5-D799-D5D6-E179AA7D746D}"/>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12" name="文本占位符 4">
            <a:extLst>
              <a:ext uri="{FF2B5EF4-FFF2-40B4-BE49-F238E27FC236}">
                <a16:creationId xmlns:a16="http://schemas.microsoft.com/office/drawing/2014/main" id="{A5F210A7-ECAC-2F28-6A7B-3FC3BB7C5813}"/>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大模型调用准备</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创建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API KEY</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t>
            </a:r>
            <a:endParaRPr lang="zh-CN" altLang="en-US" sz="1400" i="1" u="sng">
              <a:solidFill>
                <a:schemeClr val="bg1">
                  <a:lumMod val="50000"/>
                </a:schemeClr>
              </a:solidFill>
              <a:latin typeface="Alibaba PuHuiTi" panose="00020600040101010101" charset="-122"/>
              <a:ea typeface="Alibaba PuHuiTi" panose="00020600040101010101" charset="-122"/>
              <a:cs typeface="Alibaba PuHuiTi Bold" panose="00020600040101010101" charset="-122"/>
            </a:endParaRPr>
          </a:p>
        </p:txBody>
      </p:sp>
      <p:pic>
        <p:nvPicPr>
          <p:cNvPr id="6" name="图片 5" descr="01 (82)"/>
          <p:cNvPicPr>
            <a:picLocks noChangeAspect="1"/>
          </p:cNvPicPr>
          <p:nvPr/>
        </p:nvPicPr>
        <p:blipFill>
          <a:blip r:embed="rId2"/>
          <a:stretch>
            <a:fillRect/>
          </a:stretch>
        </p:blipFill>
        <p:spPr>
          <a:xfrm>
            <a:off x="10663555" y="5111750"/>
            <a:ext cx="1481455" cy="1481455"/>
          </a:xfrm>
          <a:prstGeom prst="rect">
            <a:avLst/>
          </a:prstGeom>
        </p:spPr>
      </p:pic>
      <p:pic>
        <p:nvPicPr>
          <p:cNvPr id="5" name="图片 4"/>
          <p:cNvPicPr/>
          <p:nvPr/>
        </p:nvPicPr>
        <p:blipFill>
          <a:blip r:embed="rId3"/>
          <a:stretch>
            <a:fillRect/>
          </a:stretch>
        </p:blipFill>
        <p:spPr>
          <a:xfrm>
            <a:off x="479425" y="2348865"/>
            <a:ext cx="10911205" cy="1941195"/>
          </a:xfrm>
          <a:prstGeom prst="rect">
            <a:avLst/>
          </a:prstGeom>
        </p:spPr>
      </p:pic>
    </p:spTree>
    <p:extLst>
      <p:ext uri="{BB962C8B-B14F-4D97-AF65-F5344CB8AC3E}">
        <p14:creationId xmlns:p14="http://schemas.microsoft.com/office/powerpoint/2010/main" val="3370357097"/>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rgbClr val="0A0A10"/>
                </a:solidFill>
                <a:uFillTx/>
                <a:latin typeface="JetBrains Mono Bold" panose="02000009000000000000" charset="0"/>
              </a:rPr>
              <a:t>LLM</a:t>
            </a:r>
            <a:r>
              <a:rPr lang="zh-CN" altLang="en-US">
                <a:solidFill>
                  <a:srgbClr val="0A0A10"/>
                </a:solidFill>
                <a:uFillTx/>
                <a:latin typeface="JetBrains Mono Bold" panose="02000009000000000000" charset="0"/>
              </a:rPr>
              <a:t>介绍</a:t>
            </a:r>
          </a:p>
        </p:txBody>
      </p:sp>
      <p:sp>
        <p:nvSpPr>
          <p:cNvPr id="3" name="文本占位符 2"/>
          <p:cNvSpPr>
            <a:spLocks noGrp="1"/>
          </p:cNvSpPr>
          <p:nvPr>
            <p:ph type="body" sz="quarter" idx="11"/>
          </p:nvPr>
        </p:nvSpPr>
        <p:spPr/>
        <p:txBody>
          <a:bodyPr/>
          <a:lstStyle/>
          <a:p>
            <a:r>
              <a:rPr lang="zh-CN" altLang="en-US" sz="1600">
                <a:solidFill>
                  <a:schemeClr val="tx1">
                    <a:lumMod val="85000"/>
                    <a:lumOff val="15000"/>
                  </a:schemeClr>
                </a:solidFill>
                <a:uFillTx/>
              </a:rPr>
              <a:t>大语言模型</a:t>
            </a:r>
            <a:r>
              <a:rPr lang="en-US" altLang="zh-CN" sz="1600">
                <a:solidFill>
                  <a:schemeClr val="tx1">
                    <a:lumMod val="85000"/>
                    <a:lumOff val="15000"/>
                  </a:schemeClr>
                </a:solidFill>
                <a:uFillTx/>
              </a:rPr>
              <a:t> (</a:t>
            </a:r>
            <a:r>
              <a:rPr lang="zh-CN" altLang="en-US" sz="1600">
                <a:solidFill>
                  <a:schemeClr val="tx1">
                    <a:lumMod val="85000"/>
                    <a:lumOff val="15000"/>
                  </a:schemeClr>
                </a:solidFill>
                <a:uFillTx/>
              </a:rPr>
              <a:t>英文：</a:t>
            </a:r>
            <a:r>
              <a:rPr lang="en-US" altLang="zh-CN" sz="1600">
                <a:solidFill>
                  <a:schemeClr val="tx1">
                    <a:lumMod val="85000"/>
                    <a:lumOff val="15000"/>
                  </a:schemeClr>
                </a:solidFill>
                <a:uFillTx/>
              </a:rPr>
              <a:t>Large Language Model</a:t>
            </a:r>
            <a:r>
              <a:rPr lang="zh-CN" altLang="en-US" sz="1600">
                <a:solidFill>
                  <a:schemeClr val="tx1">
                    <a:lumMod val="85000"/>
                    <a:lumOff val="15000"/>
                  </a:schemeClr>
                </a:solidFill>
                <a:uFillTx/>
              </a:rPr>
              <a:t>，缩写</a:t>
            </a:r>
            <a:r>
              <a:rPr lang="en-US" altLang="zh-CN" sz="1600">
                <a:solidFill>
                  <a:schemeClr val="tx1">
                    <a:lumMod val="85000"/>
                    <a:lumOff val="15000"/>
                  </a:schemeClr>
                </a:solidFill>
                <a:uFillTx/>
              </a:rPr>
              <a:t>LLM) </a:t>
            </a:r>
            <a:r>
              <a:rPr lang="zh-CN" altLang="en-US" sz="1600">
                <a:solidFill>
                  <a:schemeClr val="tx1">
                    <a:lumMod val="85000"/>
                    <a:lumOff val="15000"/>
                  </a:schemeClr>
                </a:solidFill>
                <a:uFillTx/>
              </a:rPr>
              <a:t>是一种人工智能模型</a:t>
            </a:r>
            <a:r>
              <a:rPr lang="en-US" altLang="zh-CN" sz="1600">
                <a:solidFill>
                  <a:schemeClr val="tx1">
                    <a:lumMod val="85000"/>
                    <a:lumOff val="15000"/>
                  </a:schemeClr>
                </a:solidFill>
                <a:uFillTx/>
              </a:rPr>
              <a:t>, </a:t>
            </a:r>
            <a:r>
              <a:rPr lang="zh-CN" altLang="en-US" sz="1600">
                <a:solidFill>
                  <a:schemeClr val="tx1">
                    <a:lumMod val="85000"/>
                    <a:lumOff val="15000"/>
                  </a:schemeClr>
                </a:solidFill>
                <a:uFillTx/>
              </a:rPr>
              <a:t>旨在理解和生成人类语言</a:t>
            </a:r>
            <a:r>
              <a:rPr lang="en-US" altLang="zh-CN" sz="1600">
                <a:solidFill>
                  <a:schemeClr val="tx1">
                    <a:lumMod val="85000"/>
                    <a:lumOff val="15000"/>
                  </a:schemeClr>
                </a:solidFill>
                <a:uFillTx/>
              </a:rPr>
              <a:t>. </a:t>
            </a:r>
            <a:r>
              <a:rPr lang="zh-CN" altLang="en-US" sz="1600">
                <a:solidFill>
                  <a:schemeClr val="tx1">
                    <a:lumMod val="85000"/>
                    <a:lumOff val="15000"/>
                  </a:schemeClr>
                </a:solidFill>
                <a:uFillTx/>
              </a:rPr>
              <a:t>大语言模型可以处理多种自然语言任务，如文本分类、问答、翻译、对话等等</a:t>
            </a:r>
            <a:r>
              <a:rPr lang="en-US" altLang="zh-CN" sz="1600">
                <a:solidFill>
                  <a:schemeClr val="tx1">
                    <a:lumMod val="85000"/>
                    <a:lumOff val="15000"/>
                  </a:schemeClr>
                </a:solidFill>
                <a:uFillTx/>
              </a:rPr>
              <a:t>.</a:t>
            </a:r>
          </a:p>
        </p:txBody>
      </p:sp>
      <p:pic>
        <p:nvPicPr>
          <p:cNvPr id="4" name="图片 3" descr="1-01"/>
          <p:cNvPicPr>
            <a:picLocks noChangeAspect="1"/>
          </p:cNvPicPr>
          <p:nvPr/>
        </p:nvPicPr>
        <p:blipFill>
          <a:blip r:embed="rId2"/>
          <a:stretch>
            <a:fillRect/>
          </a:stretch>
        </p:blipFill>
        <p:spPr>
          <a:xfrm>
            <a:off x="623570" y="1844675"/>
            <a:ext cx="4949825" cy="3894455"/>
          </a:xfrm>
          <a:prstGeom prst="rect">
            <a:avLst/>
          </a:prstGeom>
        </p:spPr>
      </p:pic>
      <p:pic>
        <p:nvPicPr>
          <p:cNvPr id="5" name="图片 4"/>
          <p:cNvPicPr>
            <a:picLocks noChangeAspect="1"/>
          </p:cNvPicPr>
          <p:nvPr/>
        </p:nvPicPr>
        <p:blipFill>
          <a:blip r:embed="rId3"/>
          <a:stretch>
            <a:fillRect/>
          </a:stretch>
        </p:blipFill>
        <p:spPr>
          <a:xfrm>
            <a:off x="5951855" y="2669540"/>
            <a:ext cx="5838825" cy="2244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语言模型</a:t>
            </a:r>
            <a:r>
              <a:rPr lang="en-US" altLang="zh-CN">
                <a:solidFill>
                  <a:schemeClr val="tx1">
                    <a:lumMod val="85000"/>
                    <a:lumOff val="15000"/>
                  </a:schemeClr>
                </a:solidFill>
              </a:rPr>
              <a:t> (Language Model, LM)</a:t>
            </a:r>
          </a:p>
        </p:txBody>
      </p:sp>
      <p:sp>
        <p:nvSpPr>
          <p:cNvPr id="3" name="文本占位符 2"/>
          <p:cNvSpPr>
            <a:spLocks noGrp="1"/>
          </p:cNvSpPr>
          <p:nvPr>
            <p:ph type="body" sz="quarter" idx="11"/>
          </p:nvPr>
        </p:nvSpPr>
        <p:spPr>
          <a:xfrm>
            <a:off x="479425" y="1124585"/>
            <a:ext cx="11162030" cy="2090420"/>
          </a:xfrm>
        </p:spPr>
        <p:txBody>
          <a:bodyPr/>
          <a:lstStyle/>
          <a:p>
            <a:r>
              <a:rPr lang="zh-CN" altLang="en-US">
                <a:solidFill>
                  <a:schemeClr val="tx1">
                    <a:lumMod val="85000"/>
                    <a:lumOff val="15000"/>
                  </a:schemeClr>
                </a:solidFill>
              </a:rPr>
              <a:t>语言模型（</a:t>
            </a:r>
            <a:r>
              <a:rPr lang="en-US" altLang="zh-CN">
                <a:solidFill>
                  <a:schemeClr val="tx1">
                    <a:lumMod val="85000"/>
                    <a:lumOff val="15000"/>
                  </a:schemeClr>
                </a:solidFill>
              </a:rPr>
              <a:t>Language Model</a:t>
            </a:r>
            <a:r>
              <a:rPr lang="zh-CN" altLang="en-US">
                <a:solidFill>
                  <a:schemeClr val="tx1">
                    <a:lumMod val="85000"/>
                    <a:lumOff val="15000"/>
                  </a:schemeClr>
                </a:solidFill>
              </a:rPr>
              <a:t>）旨在建模词汇序列的生成概率，提升机器的语言智能水平，使机器能够模拟人类说话、写作的模式进行自动文本输出。</a:t>
            </a:r>
          </a:p>
          <a:p>
            <a:endParaRPr lang="zh-CN" altLang="en-US">
              <a:solidFill>
                <a:schemeClr val="tx1">
                  <a:lumMod val="85000"/>
                  <a:lumOff val="15000"/>
                </a:schemeClr>
              </a:solidFill>
            </a:endParaRPr>
          </a:p>
          <a:p>
            <a:r>
              <a:rPr lang="zh-CN" altLang="en-US">
                <a:solidFill>
                  <a:schemeClr val="tx1">
                    <a:lumMod val="85000"/>
                    <a:lumOff val="15000"/>
                  </a:schemeClr>
                </a:solidFill>
              </a:rPr>
              <a:t>通俗理解</a:t>
            </a:r>
            <a:r>
              <a:rPr lang="en-US" altLang="zh-CN">
                <a:solidFill>
                  <a:schemeClr val="tx1">
                    <a:lumMod val="85000"/>
                    <a:lumOff val="15000"/>
                  </a:schemeClr>
                </a:solidFill>
              </a:rPr>
              <a:t>: </a:t>
            </a:r>
            <a:r>
              <a:rPr lang="zh-CN" altLang="en-US">
                <a:solidFill>
                  <a:schemeClr val="tx1">
                    <a:lumMod val="85000"/>
                    <a:lumOff val="15000"/>
                  </a:schemeClr>
                </a:solidFill>
              </a:rPr>
              <a:t>用来计算一个句子的概率的模型，也就是判断一句话是否是人话的概率</a:t>
            </a:r>
            <a:r>
              <a:rPr lang="en-US" altLang="zh-CN">
                <a:solidFill>
                  <a:schemeClr val="tx1">
                    <a:lumMod val="85000"/>
                    <a:lumOff val="15000"/>
                  </a:schemeClr>
                </a:solidFill>
              </a:rPr>
              <a:t>.</a:t>
            </a:r>
          </a:p>
          <a:p>
            <a:r>
              <a:rPr lang="zh-CN" altLang="en-US">
                <a:solidFill>
                  <a:schemeClr val="tx1">
                    <a:lumMod val="85000"/>
                    <a:lumOff val="15000"/>
                  </a:schemeClr>
                </a:solidFill>
              </a:rPr>
              <a:t>标准定义：对于某个句子序列</a:t>
            </a:r>
            <a:r>
              <a:rPr lang="en-US" altLang="zh-CN">
                <a:solidFill>
                  <a:schemeClr val="tx1">
                    <a:lumMod val="85000"/>
                    <a:lumOff val="15000"/>
                  </a:schemeClr>
                </a:solidFill>
              </a:rPr>
              <a:t>, </a:t>
            </a:r>
            <a:r>
              <a:rPr lang="zh-CN" altLang="en-US">
                <a:solidFill>
                  <a:schemeClr val="tx1">
                    <a:lumMod val="85000"/>
                    <a:lumOff val="15000"/>
                  </a:schemeClr>
                </a:solidFill>
              </a:rPr>
              <a:t>如</a:t>
            </a:r>
            <a:r>
              <a:rPr lang="en-US" altLang="zh-CN">
                <a:solidFill>
                  <a:schemeClr val="tx1">
                    <a:lumMod val="85000"/>
                    <a:lumOff val="15000"/>
                  </a:schemeClr>
                </a:solidFill>
              </a:rPr>
              <a:t>S = {W1, W2, W3, …, Wn}, </a:t>
            </a:r>
            <a:r>
              <a:rPr lang="zh-CN" altLang="en-US">
                <a:solidFill>
                  <a:schemeClr val="tx1">
                    <a:lumMod val="85000"/>
                    <a:lumOff val="15000"/>
                  </a:schemeClr>
                </a:solidFill>
              </a:rPr>
              <a:t>语言模型就是计算该序列发生的概率</a:t>
            </a:r>
            <a:r>
              <a:rPr lang="en-US" altLang="zh-CN">
                <a:solidFill>
                  <a:schemeClr val="tx1">
                    <a:lumMod val="85000"/>
                    <a:lumOff val="15000"/>
                  </a:schemeClr>
                </a:solidFill>
              </a:rPr>
              <a:t>, </a:t>
            </a:r>
            <a:r>
              <a:rPr lang="zh-CN" altLang="en-US">
                <a:solidFill>
                  <a:schemeClr val="tx1">
                    <a:lumMod val="85000"/>
                    <a:lumOff val="15000"/>
                  </a:schemeClr>
                </a:solidFill>
              </a:rPr>
              <a:t>即</a:t>
            </a:r>
            <a:r>
              <a:rPr lang="en-US" altLang="zh-CN">
                <a:solidFill>
                  <a:schemeClr val="tx1">
                    <a:lumMod val="85000"/>
                    <a:lumOff val="15000"/>
                  </a:schemeClr>
                </a:solidFill>
              </a:rPr>
              <a:t>P(S). </a:t>
            </a:r>
            <a:r>
              <a:rPr lang="zh-CN" altLang="en-US">
                <a:solidFill>
                  <a:schemeClr val="tx1">
                    <a:lumMod val="85000"/>
                    <a:lumOff val="15000"/>
                  </a:schemeClr>
                </a:solidFill>
              </a:rPr>
              <a:t>如果给定的词序列符合语用习惯</a:t>
            </a:r>
            <a:r>
              <a:rPr lang="en-US" altLang="zh-CN">
                <a:solidFill>
                  <a:schemeClr val="tx1">
                    <a:lumMod val="85000"/>
                    <a:lumOff val="15000"/>
                  </a:schemeClr>
                </a:solidFill>
              </a:rPr>
              <a:t>, </a:t>
            </a:r>
            <a:r>
              <a:rPr lang="zh-CN" altLang="en-US">
                <a:solidFill>
                  <a:schemeClr val="tx1">
                    <a:lumMod val="85000"/>
                    <a:lumOff val="15000"/>
                  </a:schemeClr>
                </a:solidFill>
              </a:rPr>
              <a:t>则给出高概率</a:t>
            </a:r>
            <a:r>
              <a:rPr lang="en-US" altLang="zh-CN">
                <a:solidFill>
                  <a:schemeClr val="tx1">
                    <a:lumMod val="85000"/>
                    <a:lumOff val="15000"/>
                  </a:schemeClr>
                </a:solidFill>
              </a:rPr>
              <a:t>, </a:t>
            </a:r>
            <a:r>
              <a:rPr lang="zh-CN" altLang="en-US">
                <a:solidFill>
                  <a:schemeClr val="tx1">
                    <a:lumMod val="85000"/>
                    <a:lumOff val="15000"/>
                  </a:schemeClr>
                </a:solidFill>
              </a:rPr>
              <a:t>否则给出低概率</a:t>
            </a:r>
            <a:r>
              <a:rPr lang="en-US" altLang="zh-CN">
                <a:solidFill>
                  <a:schemeClr val="tx1">
                    <a:lumMod val="85000"/>
                    <a:lumOff val="15000"/>
                  </a:schemeClr>
                </a:solidFill>
              </a:rPr>
              <a:t>.</a:t>
            </a:r>
          </a:p>
          <a:p>
            <a:endParaRPr lang="en-US" altLang="zh-CN">
              <a:solidFill>
                <a:schemeClr val="tx1">
                  <a:lumMod val="85000"/>
                  <a:lumOff val="15000"/>
                </a:schemeClr>
              </a:solidFill>
            </a:endParaRPr>
          </a:p>
          <a:p>
            <a:endParaRPr lang="en-US" altLang="zh-CN">
              <a:solidFill>
                <a:schemeClr val="tx1">
                  <a:lumMod val="85000"/>
                  <a:lumOff val="15000"/>
                </a:schemeClr>
              </a:solidFill>
            </a:endParaRPr>
          </a:p>
        </p:txBody>
      </p:sp>
      <p:pic>
        <p:nvPicPr>
          <p:cNvPr id="4" name="图片 3" descr="/Users/caoyu/Library/Containers/com.kingsoft.wpsoffice.mac/Data/tmp/picturecompress_20251119171242/output_1.pngoutput_1"/>
          <p:cNvPicPr>
            <a:picLocks noChangeAspect="1"/>
          </p:cNvPicPr>
          <p:nvPr/>
        </p:nvPicPr>
        <p:blipFill>
          <a:blip r:embed="rId2"/>
          <a:stretch>
            <a:fillRect/>
          </a:stretch>
        </p:blipFill>
        <p:spPr>
          <a:xfrm>
            <a:off x="623570" y="3212465"/>
            <a:ext cx="5848985" cy="3288665"/>
          </a:xfrm>
          <a:prstGeom prst="rect">
            <a:avLst/>
          </a:prstGeom>
        </p:spPr>
      </p:pic>
      <p:sp>
        <p:nvSpPr>
          <p:cNvPr id="6" name="文本框 5"/>
          <p:cNvSpPr txBox="1"/>
          <p:nvPr/>
        </p:nvSpPr>
        <p:spPr>
          <a:xfrm>
            <a:off x="7103745" y="3573145"/>
            <a:ext cx="4064000" cy="474345"/>
          </a:xfrm>
          <a:prstGeom prst="rect">
            <a:avLst/>
          </a:prstGeom>
          <a:noFill/>
        </p:spPr>
        <p:txBody>
          <a:bodyPr wrap="square" rtlCol="0">
            <a:noAutofit/>
          </a:bodyPr>
          <a:lstStyle/>
          <a:p>
            <a:pPr algn="ctr"/>
            <a:r>
              <a:rPr lang="zh-CN" altLang="en-US">
                <a:latin typeface="方正姚体_GBK" panose="02000000000000000000" charset="-122"/>
                <a:ea typeface="方正姚体_GBK" panose="02000000000000000000" charset="-122"/>
              </a:rPr>
              <a:t>语言模型技术的发展四阶段</a:t>
            </a:r>
          </a:p>
        </p:txBody>
      </p:sp>
      <p:sp>
        <p:nvSpPr>
          <p:cNvPr id="7" name="矩形 6"/>
          <p:cNvSpPr/>
          <p:nvPr/>
        </p:nvSpPr>
        <p:spPr>
          <a:xfrm>
            <a:off x="7823835" y="4004945"/>
            <a:ext cx="2787650" cy="504190"/>
          </a:xfrm>
          <a:prstGeom prst="rect">
            <a:avLst/>
          </a:prstGeom>
        </p:spPr>
        <p:style>
          <a:lnRef idx="0">
            <a:srgbClr val="FFFFFF"/>
          </a:lnRef>
          <a:fillRef idx="3">
            <a:schemeClr val="accent2"/>
          </a:fillRef>
          <a:effectRef idx="0">
            <a:srgbClr val="FFFFFF"/>
          </a:effectRef>
          <a:fontRef idx="minor">
            <a:schemeClr val="lt1"/>
          </a:fontRef>
        </p:style>
        <p:txBody>
          <a:bodyPr rtlCol="0" anchor="ctr"/>
          <a:lstStyle/>
          <a:p>
            <a:pPr algn="ctr"/>
            <a:r>
              <a:rPr lang="zh-CN" altLang="en-US" sz="1600">
                <a:latin typeface="方正姚体_GBK" panose="02000000000000000000" charset="-122"/>
                <a:ea typeface="方正姚体_GBK" panose="02000000000000000000" charset="-122"/>
              </a:rPr>
              <a:t>基于规则和统计的语言模型</a:t>
            </a:r>
          </a:p>
        </p:txBody>
      </p:sp>
      <p:sp>
        <p:nvSpPr>
          <p:cNvPr id="8" name="矩形 7"/>
          <p:cNvSpPr/>
          <p:nvPr/>
        </p:nvSpPr>
        <p:spPr>
          <a:xfrm>
            <a:off x="7823835" y="4653280"/>
            <a:ext cx="2787650" cy="504190"/>
          </a:xfrm>
          <a:prstGeom prst="rect">
            <a:avLst/>
          </a:prstGeom>
        </p:spPr>
        <p:style>
          <a:lnRef idx="0">
            <a:srgbClr val="FFFFFF"/>
          </a:lnRef>
          <a:fillRef idx="3">
            <a:schemeClr val="accent1"/>
          </a:fillRef>
          <a:effectRef idx="0">
            <a:srgbClr val="FFFFFF"/>
          </a:effectRef>
          <a:fontRef idx="minor">
            <a:schemeClr val="lt1"/>
          </a:fontRef>
        </p:style>
        <p:txBody>
          <a:bodyPr rtlCol="0" anchor="ctr"/>
          <a:lstStyle/>
          <a:p>
            <a:pPr algn="ctr"/>
            <a:r>
              <a:rPr lang="zh-CN" altLang="en-US" sz="1600">
                <a:latin typeface="方正姚体_GBK" panose="02000000000000000000" charset="-122"/>
                <a:ea typeface="方正姚体_GBK" panose="02000000000000000000" charset="-122"/>
              </a:rPr>
              <a:t>神经语言模型</a:t>
            </a:r>
          </a:p>
        </p:txBody>
      </p:sp>
      <p:sp>
        <p:nvSpPr>
          <p:cNvPr id="9" name="矩形 8"/>
          <p:cNvSpPr/>
          <p:nvPr/>
        </p:nvSpPr>
        <p:spPr>
          <a:xfrm>
            <a:off x="7823835" y="5301615"/>
            <a:ext cx="2787650" cy="504190"/>
          </a:xfrm>
          <a:prstGeom prst="rect">
            <a:avLst/>
          </a:prstGeom>
        </p:spPr>
        <p:style>
          <a:lnRef idx="0">
            <a:srgbClr val="FFFFFF"/>
          </a:lnRef>
          <a:fillRef idx="3">
            <a:schemeClr val="accent3"/>
          </a:fillRef>
          <a:effectRef idx="0">
            <a:srgbClr val="FFFFFF"/>
          </a:effectRef>
          <a:fontRef idx="minor">
            <a:schemeClr val="dk1"/>
          </a:fontRef>
        </p:style>
        <p:txBody>
          <a:bodyPr rtlCol="0" anchor="ctr"/>
          <a:lstStyle/>
          <a:p>
            <a:pPr algn="ctr"/>
            <a:r>
              <a:rPr lang="zh-CN" altLang="en-US" sz="1600">
                <a:solidFill>
                  <a:schemeClr val="bg1"/>
                </a:solidFill>
                <a:latin typeface="方正姚体_GBK" panose="02000000000000000000" charset="-122"/>
                <a:ea typeface="方正姚体_GBK" panose="02000000000000000000" charset="-122"/>
              </a:rPr>
              <a:t>预训练语言模型</a:t>
            </a:r>
          </a:p>
        </p:txBody>
      </p:sp>
      <p:sp>
        <p:nvSpPr>
          <p:cNvPr id="10" name="矩形 9"/>
          <p:cNvSpPr/>
          <p:nvPr/>
        </p:nvSpPr>
        <p:spPr>
          <a:xfrm>
            <a:off x="7824470" y="5949950"/>
            <a:ext cx="2787650" cy="504190"/>
          </a:xfrm>
          <a:prstGeom prst="rect">
            <a:avLst/>
          </a:prstGeom>
        </p:spPr>
        <p:style>
          <a:lnRef idx="0">
            <a:srgbClr val="FFFFFF"/>
          </a:lnRef>
          <a:fillRef idx="3">
            <a:schemeClr val="accent6"/>
          </a:fillRef>
          <a:effectRef idx="0">
            <a:srgbClr val="FFFFFF"/>
          </a:effectRef>
          <a:fontRef idx="minor">
            <a:schemeClr val="lt1"/>
          </a:fontRef>
        </p:style>
        <p:txBody>
          <a:bodyPr rtlCol="0" anchor="ctr"/>
          <a:lstStyle/>
          <a:p>
            <a:pPr algn="ctr"/>
            <a:r>
              <a:rPr lang="zh-CN" altLang="en-US" sz="1600">
                <a:latin typeface="方正姚体_GBK" panose="02000000000000000000" charset="-122"/>
                <a:ea typeface="方正姚体_GBK" panose="02000000000000000000" charset="-122"/>
              </a:rPr>
              <a:t>大语言模型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7" grpId="1" animBg="1"/>
      <p:bldP spid="8" grpId="0" animBg="1"/>
      <p:bldP spid="8" grpId="1" animBg="1"/>
      <p:bldP spid="9" grpId="0" bldLvl="0" animBg="1"/>
      <p:bldP spid="9" grpId="1" animBg="1"/>
      <p:bldP spid="10" grpId="0" animBg="1"/>
      <p:bldP spid="10"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LLM</a:t>
            </a:r>
            <a:r>
              <a:rPr lang="zh-CN" altLang="en-US">
                <a:solidFill>
                  <a:schemeClr val="tx1">
                    <a:lumMod val="85000"/>
                    <a:lumOff val="15000"/>
                  </a:schemeClr>
                </a:solidFill>
              </a:rPr>
              <a:t>主要类别架构</a:t>
            </a:r>
          </a:p>
        </p:txBody>
      </p:sp>
      <p:sp>
        <p:nvSpPr>
          <p:cNvPr id="3" name="文本占位符 2"/>
          <p:cNvSpPr>
            <a:spLocks noGrp="1"/>
          </p:cNvSpPr>
          <p:nvPr>
            <p:ph type="body" sz="quarter" idx="11"/>
          </p:nvPr>
        </p:nvSpPr>
        <p:spPr/>
        <p:txBody>
          <a:bodyPr/>
          <a:lstStyle/>
          <a:p>
            <a:r>
              <a:rPr lang="en-US" altLang="zh-CN">
                <a:solidFill>
                  <a:schemeClr val="tx1">
                    <a:lumMod val="85000"/>
                    <a:lumOff val="15000"/>
                  </a:schemeClr>
                </a:solidFill>
              </a:rPr>
              <a:t>LLM</a:t>
            </a:r>
            <a:r>
              <a:rPr lang="zh-CN" altLang="en-US">
                <a:solidFill>
                  <a:schemeClr val="tx1">
                    <a:lumMod val="85000"/>
                    <a:lumOff val="15000"/>
                  </a:schemeClr>
                </a:solidFill>
              </a:rPr>
              <a:t>本身基于</a:t>
            </a:r>
            <a:r>
              <a:rPr lang="en-US" altLang="zh-CN">
                <a:solidFill>
                  <a:schemeClr val="tx1">
                    <a:lumMod val="85000"/>
                    <a:lumOff val="15000"/>
                  </a:schemeClr>
                </a:solidFill>
              </a:rPr>
              <a:t>transformer</a:t>
            </a:r>
            <a:r>
              <a:rPr lang="zh-CN" altLang="en-US">
                <a:solidFill>
                  <a:schemeClr val="tx1">
                    <a:lumMod val="85000"/>
                    <a:lumOff val="15000"/>
                  </a:schemeClr>
                </a:solidFill>
              </a:rPr>
              <a:t>架构。自</a:t>
            </a:r>
            <a:r>
              <a:rPr lang="en-US" altLang="zh-CN">
                <a:solidFill>
                  <a:schemeClr val="tx1">
                    <a:lumMod val="85000"/>
                    <a:lumOff val="15000"/>
                  </a:schemeClr>
                </a:solidFill>
              </a:rPr>
              <a:t>2017</a:t>
            </a:r>
            <a:r>
              <a:rPr lang="zh-CN" altLang="en-US">
                <a:solidFill>
                  <a:schemeClr val="tx1">
                    <a:lumMod val="85000"/>
                    <a:lumOff val="15000"/>
                  </a:schemeClr>
                </a:solidFill>
              </a:rPr>
              <a:t>年，</a:t>
            </a:r>
            <a:r>
              <a:rPr lang="en-US" altLang="zh-CN">
                <a:solidFill>
                  <a:schemeClr val="tx1">
                    <a:lumMod val="85000"/>
                    <a:lumOff val="15000"/>
                  </a:schemeClr>
                </a:solidFill>
              </a:rPr>
              <a:t>attention is all you need</a:t>
            </a:r>
            <a:r>
              <a:rPr lang="zh-CN" altLang="en-US">
                <a:solidFill>
                  <a:schemeClr val="tx1">
                    <a:lumMod val="85000"/>
                    <a:lumOff val="15000"/>
                  </a:schemeClr>
                </a:solidFill>
              </a:rPr>
              <a:t>诞生起，原始的</a:t>
            </a:r>
            <a:r>
              <a:rPr lang="en-US" altLang="zh-CN">
                <a:solidFill>
                  <a:schemeClr val="tx1">
                    <a:lumMod val="85000"/>
                    <a:lumOff val="15000"/>
                  </a:schemeClr>
                </a:solidFill>
              </a:rPr>
              <a:t>transformer</a:t>
            </a:r>
            <a:r>
              <a:rPr lang="zh-CN" altLang="en-US">
                <a:solidFill>
                  <a:schemeClr val="tx1">
                    <a:lumMod val="85000"/>
                    <a:lumOff val="15000"/>
                  </a:schemeClr>
                </a:solidFill>
              </a:rPr>
              <a:t>模型为不同领域的模型提供了灵感和启发。</a:t>
            </a:r>
          </a:p>
          <a:p>
            <a:r>
              <a:rPr lang="zh-CN" altLang="en-US">
                <a:solidFill>
                  <a:schemeClr val="tx1">
                    <a:lumMod val="85000"/>
                    <a:lumOff val="15000"/>
                  </a:schemeClr>
                </a:solidFill>
              </a:rPr>
              <a:t>基于原始的</a:t>
            </a:r>
            <a:r>
              <a:rPr lang="en-US" altLang="zh-CN">
                <a:solidFill>
                  <a:schemeClr val="tx1">
                    <a:lumMod val="85000"/>
                    <a:lumOff val="15000"/>
                  </a:schemeClr>
                </a:solidFill>
              </a:rPr>
              <a:t>Transformer</a:t>
            </a:r>
            <a:r>
              <a:rPr lang="zh-CN" altLang="en-US">
                <a:solidFill>
                  <a:schemeClr val="tx1">
                    <a:lumMod val="85000"/>
                    <a:lumOff val="15000"/>
                  </a:schemeClr>
                </a:solidFill>
              </a:rPr>
              <a:t>框架，衍生出了一系列模型，一些模型仅仅使用</a:t>
            </a:r>
            <a:r>
              <a:rPr lang="en-US" altLang="zh-CN">
                <a:solidFill>
                  <a:schemeClr val="tx1">
                    <a:lumMod val="85000"/>
                    <a:lumOff val="15000"/>
                  </a:schemeClr>
                </a:solidFill>
              </a:rPr>
              <a:t>encoder</a:t>
            </a:r>
            <a:r>
              <a:rPr lang="zh-CN" altLang="en-US">
                <a:solidFill>
                  <a:schemeClr val="tx1">
                    <a:lumMod val="85000"/>
                    <a:lumOff val="15000"/>
                  </a:schemeClr>
                </a:solidFill>
              </a:rPr>
              <a:t>或</a:t>
            </a:r>
            <a:r>
              <a:rPr lang="en-US" altLang="zh-CN">
                <a:solidFill>
                  <a:schemeClr val="tx1">
                    <a:lumMod val="85000"/>
                    <a:lumOff val="15000"/>
                  </a:schemeClr>
                </a:solidFill>
              </a:rPr>
              <a:t>decoder</a:t>
            </a:r>
            <a:r>
              <a:rPr lang="zh-CN" altLang="en-US">
                <a:solidFill>
                  <a:schemeClr val="tx1">
                    <a:lumMod val="85000"/>
                    <a:lumOff val="15000"/>
                  </a:schemeClr>
                </a:solidFill>
              </a:rPr>
              <a:t>，有些模型同时使用</a:t>
            </a:r>
            <a:r>
              <a:rPr lang="en-US" altLang="zh-CN">
                <a:solidFill>
                  <a:schemeClr val="tx1">
                    <a:lumMod val="85000"/>
                    <a:lumOff val="15000"/>
                  </a:schemeClr>
                </a:solidFill>
              </a:rPr>
              <a:t>encoder+decoder</a:t>
            </a:r>
            <a:r>
              <a:rPr lang="zh-CN" altLang="en-US">
                <a:solidFill>
                  <a:schemeClr val="tx1">
                    <a:lumMod val="85000"/>
                    <a:lumOff val="15000"/>
                  </a:schemeClr>
                </a:solidFill>
              </a:rPr>
              <a:t>。</a:t>
            </a:r>
          </a:p>
          <a:p>
            <a:endParaRPr lang="zh-CN" altLang="en-US">
              <a:solidFill>
                <a:schemeClr val="tx1">
                  <a:lumMod val="85000"/>
                  <a:lumOff val="15000"/>
                </a:schemeClr>
              </a:solidFill>
            </a:endParaRPr>
          </a:p>
          <a:p>
            <a:endParaRPr lang="zh-CN" altLang="en-US">
              <a:solidFill>
                <a:schemeClr val="tx1">
                  <a:lumMod val="85000"/>
                  <a:lumOff val="15000"/>
                </a:schemeClr>
              </a:solidFill>
            </a:endParaRPr>
          </a:p>
          <a:p>
            <a:endParaRPr lang="zh-CN" altLang="en-US">
              <a:solidFill>
                <a:schemeClr val="tx1">
                  <a:lumMod val="85000"/>
                  <a:lumOff val="15000"/>
                </a:schemeClr>
              </a:solidFill>
            </a:endParaRPr>
          </a:p>
          <a:p>
            <a:endParaRPr lang="zh-CN" altLang="en-US">
              <a:solidFill>
                <a:schemeClr val="tx1">
                  <a:lumMod val="85000"/>
                  <a:lumOff val="15000"/>
                </a:schemeClr>
              </a:solidFill>
            </a:endParaRPr>
          </a:p>
          <a:p>
            <a:endParaRPr lang="zh-CN" altLang="en-US">
              <a:solidFill>
                <a:schemeClr val="tx1">
                  <a:lumMod val="85000"/>
                  <a:lumOff val="15000"/>
                </a:schemeClr>
              </a:solidFill>
            </a:endParaRPr>
          </a:p>
          <a:p>
            <a:endParaRPr lang="zh-CN" altLang="en-US">
              <a:solidFill>
                <a:schemeClr val="tx1">
                  <a:lumMod val="85000"/>
                  <a:lumOff val="15000"/>
                </a:schemeClr>
              </a:solidFill>
            </a:endParaRPr>
          </a:p>
          <a:p>
            <a:endParaRPr lang="zh-CN" altLang="en-US">
              <a:solidFill>
                <a:schemeClr val="tx1">
                  <a:lumMod val="85000"/>
                  <a:lumOff val="15000"/>
                </a:schemeClr>
              </a:solidFill>
            </a:endParaRPr>
          </a:p>
          <a:p>
            <a:endParaRPr lang="zh-CN" altLang="en-US">
              <a:solidFill>
                <a:schemeClr val="tx1">
                  <a:lumMod val="85000"/>
                  <a:lumOff val="15000"/>
                </a:schemeClr>
              </a:solidFill>
            </a:endParaRPr>
          </a:p>
          <a:p>
            <a:endParaRPr lang="zh-CN" altLang="en-US">
              <a:solidFill>
                <a:schemeClr val="tx1">
                  <a:lumMod val="85000"/>
                  <a:lumOff val="15000"/>
                </a:schemeClr>
              </a:solidFill>
            </a:endParaRPr>
          </a:p>
          <a:p>
            <a:r>
              <a:rPr lang="en-US" altLang="zh-CN">
                <a:solidFill>
                  <a:schemeClr val="tx1">
                    <a:lumMod val="85000"/>
                    <a:lumOff val="15000"/>
                  </a:schemeClr>
                </a:solidFill>
              </a:rPr>
              <a:t>LLM</a:t>
            </a:r>
            <a:r>
              <a:rPr lang="zh-CN" altLang="en-US">
                <a:solidFill>
                  <a:schemeClr val="tx1">
                    <a:lumMod val="85000"/>
                    <a:lumOff val="15000"/>
                  </a:schemeClr>
                </a:solidFill>
              </a:rPr>
              <a:t>分类一般分为三种：自编码模型（</a:t>
            </a:r>
            <a:r>
              <a:rPr lang="en-US" altLang="zh-CN">
                <a:solidFill>
                  <a:schemeClr val="tx1">
                    <a:lumMod val="85000"/>
                    <a:lumOff val="15000"/>
                  </a:schemeClr>
                </a:solidFill>
              </a:rPr>
              <a:t>encoder</a:t>
            </a:r>
            <a:r>
              <a:rPr lang="zh-CN" altLang="en-US">
                <a:solidFill>
                  <a:schemeClr val="tx1">
                    <a:lumMod val="85000"/>
                    <a:lumOff val="15000"/>
                  </a:schemeClr>
                </a:solidFill>
              </a:rPr>
              <a:t>）、自回归模型</a:t>
            </a:r>
            <a:r>
              <a:rPr lang="en-US" altLang="zh-CN">
                <a:solidFill>
                  <a:schemeClr val="tx1">
                    <a:lumMod val="85000"/>
                    <a:lumOff val="15000"/>
                  </a:schemeClr>
                </a:solidFill>
              </a:rPr>
              <a:t>(decoder)</a:t>
            </a:r>
            <a:r>
              <a:rPr lang="zh-CN" altLang="en-US">
                <a:solidFill>
                  <a:schemeClr val="tx1">
                    <a:lumMod val="85000"/>
                    <a:lumOff val="15000"/>
                  </a:schemeClr>
                </a:solidFill>
              </a:rPr>
              <a:t>和序列到序列模型</a:t>
            </a:r>
            <a:r>
              <a:rPr lang="en-US" altLang="zh-CN">
                <a:solidFill>
                  <a:schemeClr val="tx1">
                    <a:lumMod val="85000"/>
                    <a:lumOff val="15000"/>
                  </a:schemeClr>
                </a:solidFill>
              </a:rPr>
              <a:t>(encoder-decoder)</a:t>
            </a:r>
            <a:r>
              <a:rPr lang="zh-CN" altLang="en-US">
                <a:solidFill>
                  <a:schemeClr val="tx1">
                    <a:lumMod val="85000"/>
                    <a:lumOff val="15000"/>
                  </a:schemeClr>
                </a:solidFill>
              </a:rPr>
              <a:t>。</a:t>
            </a:r>
          </a:p>
        </p:txBody>
      </p:sp>
      <p:pic>
        <p:nvPicPr>
          <p:cNvPr id="5" name="图片 4"/>
          <p:cNvPicPr/>
          <p:nvPr/>
        </p:nvPicPr>
        <p:blipFill>
          <a:blip r:embed="rId2"/>
          <a:stretch>
            <a:fillRect/>
          </a:stretch>
        </p:blipFill>
        <p:spPr>
          <a:xfrm>
            <a:off x="1800860" y="2348865"/>
            <a:ext cx="8589645" cy="329755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自编码模型</a:t>
            </a:r>
            <a:r>
              <a:rPr lang="en-US" altLang="zh-CN">
                <a:solidFill>
                  <a:schemeClr val="tx1">
                    <a:lumMod val="85000"/>
                    <a:lumOff val="15000"/>
                  </a:schemeClr>
                </a:solidFill>
              </a:rPr>
              <a:t> (AutoEncoder model</a:t>
            </a:r>
            <a:r>
              <a:rPr lang="zh-CN" altLang="en-US">
                <a:solidFill>
                  <a:schemeClr val="tx1">
                    <a:lumMod val="85000"/>
                    <a:lumOff val="15000"/>
                  </a:schemeClr>
                </a:solidFill>
              </a:rPr>
              <a:t>，</a:t>
            </a:r>
            <a:r>
              <a:rPr lang="en-US" altLang="zh-CN">
                <a:solidFill>
                  <a:schemeClr val="tx1">
                    <a:lumMod val="85000"/>
                    <a:lumOff val="15000"/>
                  </a:schemeClr>
                </a:solidFill>
              </a:rPr>
              <a:t>AE)</a:t>
            </a:r>
          </a:p>
        </p:txBody>
      </p:sp>
      <p:sp>
        <p:nvSpPr>
          <p:cNvPr id="3" name="文本占位符 2"/>
          <p:cNvSpPr>
            <a:spLocks noGrp="1"/>
          </p:cNvSpPr>
          <p:nvPr>
            <p:ph type="body" sz="quarter" idx="11"/>
          </p:nvPr>
        </p:nvSpPr>
        <p:spPr/>
        <p:txBody>
          <a:bodyPr/>
          <a:lstStyle/>
          <a:p>
            <a:r>
              <a:rPr lang="en-US" altLang="zh-CN" sz="1600">
                <a:solidFill>
                  <a:schemeClr val="tx1">
                    <a:lumMod val="85000"/>
                    <a:lumOff val="15000"/>
                  </a:schemeClr>
                </a:solidFill>
              </a:rPr>
              <a:t>AE</a:t>
            </a:r>
            <a:r>
              <a:rPr lang="zh-CN" altLang="en-US" sz="1600">
                <a:solidFill>
                  <a:schemeClr val="tx1">
                    <a:lumMod val="85000"/>
                    <a:lumOff val="15000"/>
                  </a:schemeClr>
                </a:solidFill>
              </a:rPr>
              <a:t>模型，代表作</a:t>
            </a:r>
            <a:r>
              <a:rPr lang="en-US" altLang="zh-CN" sz="1600">
                <a:solidFill>
                  <a:schemeClr val="tx1">
                    <a:lumMod val="85000"/>
                    <a:lumOff val="15000"/>
                  </a:schemeClr>
                </a:solidFill>
              </a:rPr>
              <a:t>BERT</a:t>
            </a:r>
            <a:r>
              <a:rPr lang="zh-CN" altLang="en-US" sz="1600">
                <a:solidFill>
                  <a:schemeClr val="tx1">
                    <a:lumMod val="85000"/>
                    <a:lumOff val="15000"/>
                  </a:schemeClr>
                </a:solidFill>
              </a:rPr>
              <a:t>，其特点为：</a:t>
            </a:r>
            <a:r>
              <a:rPr lang="en-US" altLang="zh-CN" sz="1600">
                <a:solidFill>
                  <a:schemeClr val="tx1">
                    <a:lumMod val="85000"/>
                    <a:lumOff val="15000"/>
                  </a:schemeClr>
                </a:solidFill>
              </a:rPr>
              <a:t>Encoder-Only, </a:t>
            </a:r>
            <a:r>
              <a:rPr lang="zh-CN" altLang="en-US" sz="1600">
                <a:solidFill>
                  <a:schemeClr val="tx1">
                    <a:lumMod val="85000"/>
                    <a:lumOff val="15000"/>
                  </a:schemeClr>
                </a:solidFill>
              </a:rPr>
              <a:t>基本原理：是在输入中随机</a:t>
            </a:r>
            <a:r>
              <a:rPr lang="en-US" altLang="zh-CN" sz="1600">
                <a:solidFill>
                  <a:schemeClr val="tx1">
                    <a:lumMod val="85000"/>
                    <a:lumOff val="15000"/>
                  </a:schemeClr>
                </a:solidFill>
              </a:rPr>
              <a:t>MASK</a:t>
            </a:r>
            <a:r>
              <a:rPr lang="zh-CN" altLang="en-US" sz="1600">
                <a:solidFill>
                  <a:schemeClr val="tx1">
                    <a:lumMod val="85000"/>
                    <a:lumOff val="15000"/>
                  </a:schemeClr>
                </a:solidFill>
              </a:rPr>
              <a:t>掉一部分单词，根据上下文预测这个词。</a:t>
            </a:r>
            <a:r>
              <a:rPr lang="en-US" altLang="zh-CN" sz="1600">
                <a:solidFill>
                  <a:schemeClr val="tx1">
                    <a:lumMod val="85000"/>
                    <a:lumOff val="15000"/>
                  </a:schemeClr>
                </a:solidFill>
              </a:rPr>
              <a:t>AE</a:t>
            </a:r>
            <a:r>
              <a:rPr lang="zh-CN" altLang="en-US" sz="1600">
                <a:solidFill>
                  <a:schemeClr val="tx1">
                    <a:lumMod val="85000"/>
                    <a:lumOff val="15000"/>
                  </a:schemeClr>
                </a:solidFill>
              </a:rPr>
              <a:t>模型通常用于内容理解任务，比如自然语言理解（</a:t>
            </a:r>
            <a:r>
              <a:rPr lang="en-US" altLang="zh-CN" sz="1600">
                <a:solidFill>
                  <a:schemeClr val="tx1">
                    <a:lumMod val="85000"/>
                    <a:lumOff val="15000"/>
                  </a:schemeClr>
                </a:solidFill>
              </a:rPr>
              <a:t>NLU</a:t>
            </a:r>
            <a:r>
              <a:rPr lang="zh-CN" altLang="en-US" sz="1600">
                <a:solidFill>
                  <a:schemeClr val="tx1">
                    <a:lumMod val="85000"/>
                    <a:lumOff val="15000"/>
                  </a:schemeClr>
                </a:solidFill>
              </a:rPr>
              <a:t>）中的分类任务：情感分析、提取式问答。</a:t>
            </a:r>
          </a:p>
          <a:p>
            <a:r>
              <a:rPr lang="zh-CN" altLang="en-US" sz="1600" b="1">
                <a:solidFill>
                  <a:srgbClr val="FF0000"/>
                </a:solidFill>
              </a:rPr>
              <a:t>代表模型</a:t>
            </a:r>
            <a:r>
              <a:rPr lang="en-US" altLang="zh-CN" sz="1600" b="1">
                <a:solidFill>
                  <a:srgbClr val="FF0000"/>
                </a:solidFill>
              </a:rPr>
              <a:t> BERT</a:t>
            </a:r>
          </a:p>
        </p:txBody>
      </p:sp>
      <p:pic>
        <p:nvPicPr>
          <p:cNvPr id="4" name="图片 3"/>
          <p:cNvPicPr/>
          <p:nvPr/>
        </p:nvPicPr>
        <p:blipFill>
          <a:blip r:embed="rId2"/>
          <a:stretch>
            <a:fillRect/>
          </a:stretch>
        </p:blipFill>
        <p:spPr>
          <a:xfrm>
            <a:off x="1240790" y="2060576"/>
            <a:ext cx="9639300" cy="3873499"/>
          </a:xfrm>
          <a:prstGeom prst="rect">
            <a:avLst/>
          </a:prstGeom>
        </p:spPr>
      </p:pic>
      <p:sp>
        <p:nvSpPr>
          <p:cNvPr id="5" name="矩形 4"/>
          <p:cNvSpPr/>
          <p:nvPr/>
        </p:nvSpPr>
        <p:spPr>
          <a:xfrm>
            <a:off x="1631950" y="2204720"/>
            <a:ext cx="2376170" cy="2160270"/>
          </a:xfrm>
          <a:prstGeom prst="rect">
            <a:avLst/>
          </a:prstGeom>
          <a:ln w="38100" cap="flat" cmpd="sng" algn="ctr">
            <a:solidFill>
              <a:schemeClr val="accent6"/>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7670" y="334010"/>
            <a:ext cx="5561330" cy="431800"/>
          </a:xfrm>
        </p:spPr>
        <p:txBody>
          <a:bodyPr/>
          <a:lstStyle/>
          <a:p>
            <a:r>
              <a:rPr lang="zh-CN" altLang="en-US">
                <a:solidFill>
                  <a:schemeClr val="tx1">
                    <a:lumMod val="85000"/>
                    <a:lumOff val="15000"/>
                  </a:schemeClr>
                </a:solidFill>
              </a:rPr>
              <a:t>自回归模型</a:t>
            </a:r>
            <a:r>
              <a:rPr lang="en-US" altLang="zh-CN">
                <a:solidFill>
                  <a:schemeClr val="tx1">
                    <a:lumMod val="85000"/>
                    <a:lumOff val="15000"/>
                  </a:schemeClr>
                </a:solidFill>
              </a:rPr>
              <a:t> (Autoregressive model</a:t>
            </a:r>
            <a:r>
              <a:rPr lang="zh-CN" altLang="en-US">
                <a:solidFill>
                  <a:schemeClr val="tx1">
                    <a:lumMod val="85000"/>
                    <a:lumOff val="15000"/>
                  </a:schemeClr>
                </a:solidFill>
              </a:rPr>
              <a:t>，</a:t>
            </a:r>
            <a:r>
              <a:rPr lang="en-US" altLang="zh-CN">
                <a:solidFill>
                  <a:schemeClr val="tx1">
                    <a:lumMod val="85000"/>
                    <a:lumOff val="15000"/>
                  </a:schemeClr>
                </a:solidFill>
              </a:rPr>
              <a:t>AR)</a:t>
            </a:r>
          </a:p>
        </p:txBody>
      </p:sp>
      <p:sp>
        <p:nvSpPr>
          <p:cNvPr id="3" name="文本占位符 2"/>
          <p:cNvSpPr>
            <a:spLocks noGrp="1"/>
          </p:cNvSpPr>
          <p:nvPr>
            <p:ph type="body" sz="quarter" idx="11"/>
          </p:nvPr>
        </p:nvSpPr>
        <p:spPr/>
        <p:txBody>
          <a:bodyPr/>
          <a:lstStyle/>
          <a:p>
            <a:r>
              <a:rPr lang="en-US" altLang="zh-CN" sz="1600">
                <a:solidFill>
                  <a:schemeClr val="tx1">
                    <a:lumMod val="85000"/>
                    <a:lumOff val="15000"/>
                  </a:schemeClr>
                </a:solidFill>
              </a:rPr>
              <a:t>AR</a:t>
            </a:r>
            <a:r>
              <a:rPr lang="zh-CN" altLang="en-US" sz="1600">
                <a:solidFill>
                  <a:schemeClr val="tx1">
                    <a:lumMod val="85000"/>
                    <a:lumOff val="15000"/>
                  </a:schemeClr>
                </a:solidFill>
              </a:rPr>
              <a:t>模型，代表作</a:t>
            </a:r>
            <a:r>
              <a:rPr lang="en-US" altLang="zh-CN" sz="1600">
                <a:solidFill>
                  <a:schemeClr val="tx1">
                    <a:lumMod val="85000"/>
                    <a:lumOff val="15000"/>
                  </a:schemeClr>
                </a:solidFill>
              </a:rPr>
              <a:t>GPT</a:t>
            </a:r>
            <a:r>
              <a:rPr lang="zh-CN" altLang="en-US" sz="1600">
                <a:solidFill>
                  <a:schemeClr val="tx1">
                    <a:lumMod val="85000"/>
                    <a:lumOff val="15000"/>
                  </a:schemeClr>
                </a:solidFill>
              </a:rPr>
              <a:t>，其特点为：</a:t>
            </a:r>
            <a:r>
              <a:rPr lang="en-US" altLang="zh-CN" sz="1600">
                <a:solidFill>
                  <a:schemeClr val="tx1">
                    <a:lumMod val="85000"/>
                    <a:lumOff val="15000"/>
                  </a:schemeClr>
                </a:solidFill>
              </a:rPr>
              <a:t>Decoder-Only</a:t>
            </a:r>
            <a:r>
              <a:rPr lang="zh-CN" altLang="en-US" sz="1600">
                <a:solidFill>
                  <a:schemeClr val="tx1">
                    <a:lumMod val="85000"/>
                    <a:lumOff val="15000"/>
                  </a:schemeClr>
                </a:solidFill>
              </a:rPr>
              <a:t>，基本原理：从左往右学习的模型，只能利用上文或者下文的信息，比如：</a:t>
            </a:r>
            <a:r>
              <a:rPr lang="en-US" altLang="zh-CN" sz="1600">
                <a:solidFill>
                  <a:schemeClr val="tx1">
                    <a:lumMod val="85000"/>
                    <a:lumOff val="15000"/>
                  </a:schemeClr>
                </a:solidFill>
              </a:rPr>
              <a:t>AR</a:t>
            </a:r>
            <a:r>
              <a:rPr lang="zh-CN" altLang="en-US" sz="1600">
                <a:solidFill>
                  <a:schemeClr val="tx1">
                    <a:lumMod val="85000"/>
                    <a:lumOff val="15000"/>
                  </a:schemeClr>
                </a:solidFill>
              </a:rPr>
              <a:t>模型从一系列</a:t>
            </a:r>
            <a:r>
              <a:rPr lang="en-US" altLang="zh-CN" sz="1600">
                <a:solidFill>
                  <a:schemeClr val="tx1">
                    <a:lumMod val="85000"/>
                    <a:lumOff val="15000"/>
                  </a:schemeClr>
                </a:solidFill>
              </a:rPr>
              <a:t>time steps</a:t>
            </a:r>
            <a:r>
              <a:rPr lang="zh-CN" altLang="en-US" sz="1600">
                <a:solidFill>
                  <a:schemeClr val="tx1">
                    <a:lumMod val="85000"/>
                    <a:lumOff val="15000"/>
                  </a:schemeClr>
                </a:solidFill>
              </a:rPr>
              <a:t>中学习，并将上一步的结果作为回归模型的输入，以预测下一个</a:t>
            </a:r>
            <a:r>
              <a:rPr lang="en-US" altLang="zh-CN" sz="1600">
                <a:solidFill>
                  <a:schemeClr val="tx1">
                    <a:lumMod val="85000"/>
                    <a:lumOff val="15000"/>
                  </a:schemeClr>
                </a:solidFill>
              </a:rPr>
              <a:t>time step</a:t>
            </a:r>
            <a:r>
              <a:rPr lang="zh-CN" altLang="en-US" sz="1600">
                <a:solidFill>
                  <a:schemeClr val="tx1">
                    <a:lumMod val="85000"/>
                    <a:lumOff val="15000"/>
                  </a:schemeClr>
                </a:solidFill>
              </a:rPr>
              <a:t>的值。</a:t>
            </a:r>
          </a:p>
          <a:p>
            <a:r>
              <a:rPr lang="en-US" altLang="zh-CN" sz="1600">
                <a:solidFill>
                  <a:schemeClr val="tx1">
                    <a:lumMod val="85000"/>
                    <a:lumOff val="15000"/>
                  </a:schemeClr>
                </a:solidFill>
              </a:rPr>
              <a:t>AR</a:t>
            </a:r>
            <a:r>
              <a:rPr lang="zh-CN" altLang="en-US" sz="1600">
                <a:solidFill>
                  <a:schemeClr val="tx1">
                    <a:lumMod val="85000"/>
                    <a:lumOff val="15000"/>
                  </a:schemeClr>
                </a:solidFill>
              </a:rPr>
              <a:t>模型通常用于生成式任务，在长文本的生成能力很强，比如自然语言生成（</a:t>
            </a:r>
            <a:r>
              <a:rPr lang="en-US" altLang="zh-CN" sz="1600">
                <a:solidFill>
                  <a:schemeClr val="tx1">
                    <a:lumMod val="85000"/>
                    <a:lumOff val="15000"/>
                  </a:schemeClr>
                </a:solidFill>
              </a:rPr>
              <a:t>NLG</a:t>
            </a:r>
            <a:r>
              <a:rPr lang="zh-CN" altLang="en-US" sz="1600">
                <a:solidFill>
                  <a:schemeClr val="tx1">
                    <a:lumMod val="85000"/>
                    <a:lumOff val="15000"/>
                  </a:schemeClr>
                </a:solidFill>
              </a:rPr>
              <a:t>）领域的任务：摘要、翻译或抽象问答。</a:t>
            </a:r>
          </a:p>
          <a:p>
            <a:r>
              <a:rPr lang="zh-CN" altLang="en-US" sz="1600" b="1">
                <a:solidFill>
                  <a:srgbClr val="FF0000"/>
                </a:solidFill>
              </a:rPr>
              <a:t>代表模型</a:t>
            </a:r>
            <a:r>
              <a:rPr lang="en-US" altLang="zh-CN" sz="1600" b="1">
                <a:solidFill>
                  <a:srgbClr val="FF0000"/>
                </a:solidFill>
              </a:rPr>
              <a:t> GPT</a:t>
            </a:r>
          </a:p>
        </p:txBody>
      </p:sp>
      <p:pic>
        <p:nvPicPr>
          <p:cNvPr id="6" name="图片 5"/>
          <p:cNvPicPr/>
          <p:nvPr/>
        </p:nvPicPr>
        <p:blipFill>
          <a:blip r:embed="rId2"/>
          <a:stretch>
            <a:fillRect/>
          </a:stretch>
        </p:blipFill>
        <p:spPr>
          <a:xfrm>
            <a:off x="1240790" y="2562861"/>
            <a:ext cx="9639300" cy="3873499"/>
          </a:xfrm>
          <a:prstGeom prst="rect">
            <a:avLst/>
          </a:prstGeom>
        </p:spPr>
      </p:pic>
      <p:sp>
        <p:nvSpPr>
          <p:cNvPr id="7" name="矩形 6"/>
          <p:cNvSpPr/>
          <p:nvPr/>
        </p:nvSpPr>
        <p:spPr>
          <a:xfrm>
            <a:off x="3999865" y="2707005"/>
            <a:ext cx="2308225" cy="2160270"/>
          </a:xfrm>
          <a:prstGeom prst="rect">
            <a:avLst/>
          </a:prstGeom>
          <a:ln w="38100" cap="flat" cmpd="sng" algn="ctr">
            <a:solidFill>
              <a:schemeClr val="accent6"/>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7670" y="334010"/>
            <a:ext cx="6767195" cy="431800"/>
          </a:xfrm>
        </p:spPr>
        <p:txBody>
          <a:bodyPr/>
          <a:lstStyle/>
          <a:p>
            <a:r>
              <a:rPr lang="zh-CN" altLang="en-US">
                <a:solidFill>
                  <a:schemeClr val="tx1">
                    <a:lumMod val="85000"/>
                    <a:lumOff val="15000"/>
                  </a:schemeClr>
                </a:solidFill>
              </a:rPr>
              <a:t>序列到序列（</a:t>
            </a:r>
            <a:r>
              <a:rPr lang="en-US" altLang="zh-CN">
                <a:solidFill>
                  <a:schemeClr val="tx1">
                    <a:lumMod val="85000"/>
                    <a:lumOff val="15000"/>
                  </a:schemeClr>
                </a:solidFill>
              </a:rPr>
              <a:t>Sequence to Sequence Model</a:t>
            </a:r>
            <a:r>
              <a:rPr lang="zh-CN" altLang="en-US">
                <a:solidFill>
                  <a:schemeClr val="tx1">
                    <a:lumMod val="85000"/>
                    <a:lumOff val="15000"/>
                  </a:schemeClr>
                </a:solidFill>
              </a:rPr>
              <a:t>）</a:t>
            </a:r>
          </a:p>
        </p:txBody>
      </p:sp>
      <p:sp>
        <p:nvSpPr>
          <p:cNvPr id="3" name="文本占位符 2"/>
          <p:cNvSpPr>
            <a:spLocks noGrp="1"/>
          </p:cNvSpPr>
          <p:nvPr>
            <p:ph type="body" sz="quarter" idx="11"/>
          </p:nvPr>
        </p:nvSpPr>
        <p:spPr/>
        <p:txBody>
          <a:bodyPr/>
          <a:lstStyle/>
          <a:p>
            <a:r>
              <a:rPr lang="en-US" altLang="zh-CN" sz="1600">
                <a:solidFill>
                  <a:schemeClr val="tx1">
                    <a:lumMod val="85000"/>
                    <a:lumOff val="15000"/>
                  </a:schemeClr>
                </a:solidFill>
              </a:rPr>
              <a:t>encoder-decoder</a:t>
            </a:r>
            <a:r>
              <a:rPr lang="zh-CN" altLang="en-US" sz="1600">
                <a:solidFill>
                  <a:schemeClr val="tx1">
                    <a:lumMod val="85000"/>
                    <a:lumOff val="15000"/>
                  </a:schemeClr>
                </a:solidFill>
              </a:rPr>
              <a:t>模型同时使用编码器和解码器。它将每个</a:t>
            </a:r>
            <a:r>
              <a:rPr lang="en-US" altLang="zh-CN" sz="1600">
                <a:solidFill>
                  <a:schemeClr val="tx1">
                    <a:lumMod val="85000"/>
                    <a:lumOff val="15000"/>
                  </a:schemeClr>
                </a:solidFill>
              </a:rPr>
              <a:t>task</a:t>
            </a:r>
            <a:r>
              <a:rPr lang="zh-CN" altLang="en-US" sz="1600">
                <a:solidFill>
                  <a:schemeClr val="tx1">
                    <a:lumMod val="85000"/>
                    <a:lumOff val="15000"/>
                  </a:schemeClr>
                </a:solidFill>
              </a:rPr>
              <a:t>视作序列到序列的转换</a:t>
            </a:r>
            <a:r>
              <a:rPr lang="en-US" altLang="zh-CN" sz="1600">
                <a:solidFill>
                  <a:schemeClr val="tx1">
                    <a:lumMod val="85000"/>
                    <a:lumOff val="15000"/>
                  </a:schemeClr>
                </a:solidFill>
              </a:rPr>
              <a:t>/</a:t>
            </a:r>
            <a:r>
              <a:rPr lang="zh-CN" altLang="en-US" sz="1600">
                <a:solidFill>
                  <a:schemeClr val="tx1">
                    <a:lumMod val="85000"/>
                    <a:lumOff val="15000"/>
                  </a:schemeClr>
                </a:solidFill>
              </a:rPr>
              <a:t>生成（比如，文本到文本，文本到图像或者图像到文本的多模态任务）。对于文本分类任务来说，编码器将文本作为输入，解码器生成文本标签。</a:t>
            </a:r>
          </a:p>
          <a:p>
            <a:r>
              <a:rPr lang="en-US" altLang="zh-CN" sz="1600">
                <a:solidFill>
                  <a:schemeClr val="tx1">
                    <a:lumMod val="85000"/>
                    <a:lumOff val="15000"/>
                  </a:schemeClr>
                </a:solidFill>
              </a:rPr>
              <a:t>Encoder-decoder</a:t>
            </a:r>
            <a:r>
              <a:rPr lang="zh-CN" altLang="en-US" sz="1600">
                <a:solidFill>
                  <a:schemeClr val="tx1">
                    <a:lumMod val="85000"/>
                    <a:lumOff val="15000"/>
                  </a:schemeClr>
                </a:solidFill>
              </a:rPr>
              <a:t>模型通常用于需要内容理解和生成的任务，比如机器翻译。</a:t>
            </a:r>
          </a:p>
          <a:p>
            <a:r>
              <a:rPr lang="zh-CN" altLang="en-US" sz="1600" b="1">
                <a:solidFill>
                  <a:srgbClr val="FF0000"/>
                </a:solidFill>
              </a:rPr>
              <a:t>代表模型</a:t>
            </a:r>
            <a:r>
              <a:rPr lang="en-US" altLang="zh-CN" sz="1600" b="1">
                <a:solidFill>
                  <a:srgbClr val="FF0000"/>
                </a:solidFill>
              </a:rPr>
              <a:t>T5</a:t>
            </a:r>
          </a:p>
        </p:txBody>
      </p:sp>
      <p:pic>
        <p:nvPicPr>
          <p:cNvPr id="8" name="图片 7"/>
          <p:cNvPicPr/>
          <p:nvPr/>
        </p:nvPicPr>
        <p:blipFill>
          <a:blip r:embed="rId2"/>
          <a:stretch>
            <a:fillRect/>
          </a:stretch>
        </p:blipFill>
        <p:spPr>
          <a:xfrm>
            <a:off x="2626043" y="2564448"/>
            <a:ext cx="6867525" cy="23336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zh-CN" altLang="en-US" sz="1600">
                <a:solidFill>
                  <a:schemeClr val="tx1">
                    <a:lumMod val="85000"/>
                    <a:lumOff val="15000"/>
                  </a:schemeClr>
                </a:solidFill>
                <a:uFillTx/>
                <a:sym typeface="+mn-ea"/>
              </a:rPr>
              <a:t>大语言模型</a:t>
            </a:r>
            <a:r>
              <a:rPr lang="en-US" altLang="zh-CN" sz="1600">
                <a:solidFill>
                  <a:schemeClr val="tx1">
                    <a:lumMod val="85000"/>
                    <a:lumOff val="15000"/>
                  </a:schemeClr>
                </a:solidFill>
                <a:uFillTx/>
                <a:sym typeface="+mn-ea"/>
              </a:rPr>
              <a:t> (</a:t>
            </a:r>
            <a:r>
              <a:rPr lang="zh-CN" altLang="en-US" sz="1600">
                <a:solidFill>
                  <a:schemeClr val="tx1">
                    <a:lumMod val="85000"/>
                    <a:lumOff val="15000"/>
                  </a:schemeClr>
                </a:solidFill>
                <a:uFillTx/>
                <a:sym typeface="+mn-ea"/>
              </a:rPr>
              <a:t>英文：</a:t>
            </a:r>
            <a:r>
              <a:rPr lang="en-US" altLang="zh-CN" sz="1600">
                <a:solidFill>
                  <a:schemeClr val="tx1">
                    <a:lumMod val="85000"/>
                    <a:lumOff val="15000"/>
                  </a:schemeClr>
                </a:solidFill>
                <a:uFillTx/>
                <a:sym typeface="+mn-ea"/>
              </a:rPr>
              <a:t>Large Language Model</a:t>
            </a:r>
            <a:r>
              <a:rPr lang="zh-CN" altLang="en-US" sz="1600">
                <a:solidFill>
                  <a:schemeClr val="tx1">
                    <a:lumMod val="85000"/>
                    <a:lumOff val="15000"/>
                  </a:schemeClr>
                </a:solidFill>
                <a:uFillTx/>
                <a:sym typeface="+mn-ea"/>
              </a:rPr>
              <a:t>，缩写</a:t>
            </a:r>
            <a:r>
              <a:rPr lang="en-US" altLang="zh-CN" sz="1600">
                <a:solidFill>
                  <a:schemeClr val="tx1">
                    <a:lumMod val="85000"/>
                    <a:lumOff val="15000"/>
                  </a:schemeClr>
                </a:solidFill>
                <a:uFillTx/>
                <a:sym typeface="+mn-ea"/>
              </a:rPr>
              <a:t>LLM) </a:t>
            </a:r>
            <a:r>
              <a:rPr lang="zh-CN" altLang="en-US" sz="1600">
                <a:solidFill>
                  <a:schemeClr val="tx1">
                    <a:lumMod val="85000"/>
                    <a:lumOff val="15000"/>
                  </a:schemeClr>
                </a:solidFill>
                <a:uFillTx/>
                <a:sym typeface="+mn-ea"/>
              </a:rPr>
              <a:t>是一种人工智能模型</a:t>
            </a:r>
            <a:r>
              <a:rPr lang="en-US" altLang="zh-CN" sz="1600">
                <a:solidFill>
                  <a:schemeClr val="tx1">
                    <a:lumMod val="85000"/>
                    <a:lumOff val="15000"/>
                  </a:schemeClr>
                </a:solidFill>
                <a:uFillTx/>
                <a:sym typeface="+mn-ea"/>
              </a:rPr>
              <a:t>, </a:t>
            </a:r>
            <a:r>
              <a:rPr lang="zh-CN" altLang="en-US" sz="1600">
                <a:solidFill>
                  <a:schemeClr val="tx1">
                    <a:lumMod val="85000"/>
                    <a:lumOff val="15000"/>
                  </a:schemeClr>
                </a:solidFill>
                <a:uFillTx/>
                <a:sym typeface="+mn-ea"/>
              </a:rPr>
              <a:t>旨在理解和生成人类语言</a:t>
            </a:r>
            <a:r>
              <a:rPr lang="en-US" altLang="zh-CN" sz="1600">
                <a:solidFill>
                  <a:schemeClr val="tx1">
                    <a:lumMod val="85000"/>
                    <a:lumOff val="15000"/>
                  </a:schemeClr>
                </a:solidFill>
                <a:uFillTx/>
                <a:sym typeface="+mn-ea"/>
              </a:rPr>
              <a:t>.</a:t>
            </a:r>
          </a:p>
          <a:p>
            <a:pPr marL="0" indent="0">
              <a:buNone/>
            </a:pPr>
            <a:endParaRPr lang="en-US" altLang="zh-CN" sz="1600">
              <a:solidFill>
                <a:schemeClr val="tx1">
                  <a:lumMod val="85000"/>
                  <a:lumOff val="15000"/>
                </a:schemeClr>
              </a:solidFill>
              <a:uFillTx/>
              <a:sym typeface="+mn-ea"/>
            </a:endParaRPr>
          </a:p>
          <a:p>
            <a:pPr marL="0" indent="0">
              <a:buNone/>
            </a:pPr>
            <a:r>
              <a:rPr lang="zh-CN" altLang="en-US" sz="1600">
                <a:solidFill>
                  <a:schemeClr val="tx1">
                    <a:lumMod val="85000"/>
                    <a:lumOff val="15000"/>
                  </a:schemeClr>
                </a:solidFill>
                <a:uFillTx/>
                <a:sym typeface="+mn-ea"/>
              </a:rPr>
              <a:t>语言模型技术的发展四阶段：</a:t>
            </a:r>
          </a:p>
          <a:p>
            <a:r>
              <a:rPr lang="zh-CN" altLang="en-US" sz="1600">
                <a:solidFill>
                  <a:schemeClr val="tx1">
                    <a:lumMod val="85000"/>
                    <a:lumOff val="15000"/>
                  </a:schemeClr>
                </a:solidFill>
                <a:uFillTx/>
                <a:sym typeface="+mn-ea"/>
              </a:rPr>
              <a:t>基于规则和统计的语言模型</a:t>
            </a:r>
          </a:p>
          <a:p>
            <a:r>
              <a:rPr lang="zh-CN" altLang="en-US" sz="1600">
                <a:solidFill>
                  <a:schemeClr val="tx1">
                    <a:lumMod val="85000"/>
                    <a:lumOff val="15000"/>
                  </a:schemeClr>
                </a:solidFill>
                <a:uFillTx/>
                <a:sym typeface="+mn-ea"/>
              </a:rPr>
              <a:t>神经语言模型</a:t>
            </a:r>
          </a:p>
          <a:p>
            <a:r>
              <a:rPr lang="zh-CN" altLang="en-US" sz="1600">
                <a:solidFill>
                  <a:schemeClr val="tx1">
                    <a:lumMod val="85000"/>
                    <a:lumOff val="15000"/>
                  </a:schemeClr>
                </a:solidFill>
                <a:uFillTx/>
                <a:sym typeface="+mn-ea"/>
              </a:rPr>
              <a:t>预训练语言模型</a:t>
            </a:r>
          </a:p>
          <a:p>
            <a:r>
              <a:rPr lang="zh-CN" altLang="en-US" sz="1600">
                <a:solidFill>
                  <a:schemeClr val="tx1">
                    <a:lumMod val="85000"/>
                    <a:lumOff val="15000"/>
                  </a:schemeClr>
                </a:solidFill>
                <a:uFillTx/>
                <a:sym typeface="+mn-ea"/>
              </a:rPr>
              <a:t>大语言模型</a:t>
            </a:r>
          </a:p>
          <a:p>
            <a:pPr marL="0" indent="0">
              <a:buNone/>
            </a:pPr>
            <a:endParaRPr lang="en-US" altLang="zh-CN" sz="1600">
              <a:solidFill>
                <a:schemeClr val="tx1">
                  <a:lumMod val="85000"/>
                  <a:lumOff val="15000"/>
                </a:schemeClr>
              </a:solidFill>
              <a:uFillTx/>
              <a:sym typeface="+mn-ea"/>
            </a:endParaRPr>
          </a:p>
          <a:p>
            <a:pPr marL="0" indent="0">
              <a:buNone/>
            </a:pPr>
            <a:r>
              <a:rPr lang="zh-CN" altLang="en-US" sz="1600">
                <a:solidFill>
                  <a:schemeClr val="tx1">
                    <a:lumMod val="85000"/>
                    <a:lumOff val="15000"/>
                  </a:schemeClr>
                </a:solidFill>
                <a:uFillTx/>
                <a:sym typeface="+mn-ea"/>
              </a:rPr>
              <a:t>大语言模型主要分为</a:t>
            </a:r>
            <a:r>
              <a:rPr lang="en-US" altLang="zh-CN" sz="1600">
                <a:solidFill>
                  <a:schemeClr val="tx1">
                    <a:lumMod val="85000"/>
                    <a:lumOff val="15000"/>
                  </a:schemeClr>
                </a:solidFill>
                <a:uFillTx/>
                <a:sym typeface="+mn-ea"/>
              </a:rPr>
              <a:t>3</a:t>
            </a:r>
            <a:r>
              <a:rPr lang="zh-CN" altLang="en-US" sz="1600">
                <a:solidFill>
                  <a:schemeClr val="tx1">
                    <a:lumMod val="85000"/>
                    <a:lumOff val="15000"/>
                  </a:schemeClr>
                </a:solidFill>
                <a:uFillTx/>
                <a:sym typeface="+mn-ea"/>
              </a:rPr>
              <a:t>类：</a:t>
            </a:r>
            <a:r>
              <a:rPr lang="zh-CN" altLang="en-US" sz="1600">
                <a:solidFill>
                  <a:schemeClr val="tx1">
                    <a:lumMod val="85000"/>
                    <a:lumOff val="15000"/>
                  </a:schemeClr>
                </a:solidFill>
                <a:sym typeface="+mn-ea"/>
              </a:rPr>
              <a:t>自编码模型（</a:t>
            </a:r>
            <a:r>
              <a:rPr lang="en-US" altLang="zh-CN" sz="1600">
                <a:solidFill>
                  <a:schemeClr val="tx1">
                    <a:lumMod val="85000"/>
                    <a:lumOff val="15000"/>
                  </a:schemeClr>
                </a:solidFill>
                <a:sym typeface="+mn-ea"/>
              </a:rPr>
              <a:t>encoder</a:t>
            </a:r>
            <a:r>
              <a:rPr lang="zh-CN" altLang="en-US" sz="1600">
                <a:solidFill>
                  <a:schemeClr val="tx1">
                    <a:lumMod val="85000"/>
                    <a:lumOff val="15000"/>
                  </a:schemeClr>
                </a:solidFill>
                <a:sym typeface="+mn-ea"/>
              </a:rPr>
              <a:t>，代表：</a:t>
            </a:r>
            <a:r>
              <a:rPr lang="en-US" altLang="zh-CN" sz="1600">
                <a:solidFill>
                  <a:schemeClr val="tx1">
                    <a:lumMod val="85000"/>
                    <a:lumOff val="15000"/>
                  </a:schemeClr>
                </a:solidFill>
                <a:sym typeface="+mn-ea"/>
              </a:rPr>
              <a:t>BERT</a:t>
            </a:r>
            <a:r>
              <a:rPr lang="zh-CN" altLang="en-US" sz="1600">
                <a:solidFill>
                  <a:schemeClr val="tx1">
                    <a:lumMod val="85000"/>
                    <a:lumOff val="15000"/>
                  </a:schemeClr>
                </a:solidFill>
                <a:sym typeface="+mn-ea"/>
              </a:rPr>
              <a:t>）、自回归模型</a:t>
            </a:r>
            <a:r>
              <a:rPr lang="en-US" altLang="zh-CN" sz="1600">
                <a:solidFill>
                  <a:schemeClr val="tx1">
                    <a:lumMod val="85000"/>
                    <a:lumOff val="15000"/>
                  </a:schemeClr>
                </a:solidFill>
                <a:sym typeface="+mn-ea"/>
              </a:rPr>
              <a:t>(decoder</a:t>
            </a:r>
            <a:r>
              <a:rPr lang="zh-CN" altLang="en-US" sz="1600">
                <a:solidFill>
                  <a:schemeClr val="tx1">
                    <a:lumMod val="85000"/>
                    <a:lumOff val="15000"/>
                  </a:schemeClr>
                </a:solidFill>
                <a:sym typeface="+mn-ea"/>
              </a:rPr>
              <a:t>，代表：</a:t>
            </a:r>
            <a:r>
              <a:rPr lang="en-US" altLang="zh-CN" sz="1600">
                <a:solidFill>
                  <a:schemeClr val="tx1">
                    <a:lumMod val="85000"/>
                    <a:lumOff val="15000"/>
                  </a:schemeClr>
                </a:solidFill>
                <a:sym typeface="+mn-ea"/>
              </a:rPr>
              <a:t>GPT)</a:t>
            </a:r>
            <a:r>
              <a:rPr lang="zh-CN" altLang="en-US" sz="1600">
                <a:solidFill>
                  <a:schemeClr val="tx1">
                    <a:lumMod val="85000"/>
                    <a:lumOff val="15000"/>
                  </a:schemeClr>
                </a:solidFill>
                <a:sym typeface="+mn-ea"/>
              </a:rPr>
              <a:t>和序列到序列模型</a:t>
            </a:r>
            <a:r>
              <a:rPr lang="en-US" altLang="zh-CN" sz="1600">
                <a:solidFill>
                  <a:schemeClr val="tx1">
                    <a:lumMod val="85000"/>
                    <a:lumOff val="15000"/>
                  </a:schemeClr>
                </a:solidFill>
                <a:sym typeface="+mn-ea"/>
              </a:rPr>
              <a:t>(encoder-decoder</a:t>
            </a:r>
            <a:r>
              <a:rPr lang="zh-CN" altLang="en-US" sz="1600">
                <a:solidFill>
                  <a:schemeClr val="tx1">
                    <a:lumMod val="85000"/>
                    <a:lumOff val="15000"/>
                  </a:schemeClr>
                </a:solidFill>
                <a:sym typeface="+mn-ea"/>
              </a:rPr>
              <a:t>，代表：</a:t>
            </a:r>
            <a:r>
              <a:rPr lang="en-US" altLang="zh-CN" sz="1600">
                <a:solidFill>
                  <a:schemeClr val="tx1">
                    <a:lumMod val="85000"/>
                    <a:lumOff val="15000"/>
                  </a:schemeClr>
                </a:solidFill>
                <a:sym typeface="+mn-ea"/>
              </a:rPr>
              <a:t>T5)</a:t>
            </a:r>
            <a:r>
              <a:rPr lang="zh-CN" altLang="en-US" sz="1600">
                <a:solidFill>
                  <a:schemeClr val="tx1">
                    <a:lumMod val="85000"/>
                    <a:lumOff val="15000"/>
                  </a:schemeClr>
                </a:solidFill>
                <a:sym typeface="+mn-ea"/>
              </a:rPr>
              <a:t>。</a:t>
            </a:r>
            <a:endParaRPr lang="zh-CN" altLang="en-US" sz="1600">
              <a:solidFill>
                <a:schemeClr val="tx1">
                  <a:lumMod val="85000"/>
                  <a:lumOff val="15000"/>
                </a:schemeClr>
              </a:solidFill>
            </a:endParaRPr>
          </a:p>
          <a:p>
            <a:pPr marL="0" indent="0">
              <a:buNone/>
            </a:pPr>
            <a:endParaRPr lang="zh-CN" altLang="en-US" sz="1600">
              <a:solidFill>
                <a:schemeClr val="tx1">
                  <a:lumMod val="85000"/>
                  <a:lumOff val="15000"/>
                </a:schemeClr>
              </a:solidFill>
              <a:uFillTx/>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主流</a:t>
            </a:r>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LLM</a:t>
            </a:r>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介绍</a:t>
            </a:r>
          </a:p>
        </p:txBody>
      </p:sp>
      <p:sp>
        <p:nvSpPr>
          <p:cNvPr id="10" name="文本框 9">
            <a:extLst>
              <a:ext uri="{FF2B5EF4-FFF2-40B4-BE49-F238E27FC236}">
                <a16:creationId xmlns:a16="http://schemas.microsoft.com/office/drawing/2014/main" id="{988523BC-20B4-FC64-FE56-8C6658DAFED8}"/>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提示词工程</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11" name="文本占位符 4">
            <a:extLst>
              <a:ext uri="{FF2B5EF4-FFF2-40B4-BE49-F238E27FC236}">
                <a16:creationId xmlns:a16="http://schemas.microsoft.com/office/drawing/2014/main" id="{30E51E99-2A5D-B118-1498-D204039BCD71}"/>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12" name="文本占位符 4">
            <a:extLst>
              <a:ext uri="{FF2B5EF4-FFF2-40B4-BE49-F238E27FC236}">
                <a16:creationId xmlns:a16="http://schemas.microsoft.com/office/drawing/2014/main" id="{FE72718D-3AE3-AC92-BD47-8120EAAF6F4F}"/>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7670" y="334010"/>
            <a:ext cx="6767195" cy="431800"/>
          </a:xfrm>
        </p:spPr>
        <p:txBody>
          <a:bodyPr/>
          <a:lstStyle/>
          <a:p>
            <a:r>
              <a:rPr lang="en-US" altLang="zh-CN">
                <a:solidFill>
                  <a:schemeClr val="tx1">
                    <a:lumMod val="85000"/>
                    <a:lumOff val="15000"/>
                  </a:schemeClr>
                </a:solidFill>
              </a:rPr>
              <a:t>LLM</a:t>
            </a:r>
            <a:r>
              <a:rPr lang="zh-CN" altLang="en-US">
                <a:solidFill>
                  <a:schemeClr val="tx1">
                    <a:lumMod val="85000"/>
                    <a:lumOff val="15000"/>
                  </a:schemeClr>
                </a:solidFill>
              </a:rPr>
              <a:t>主流大模型类别</a:t>
            </a:r>
          </a:p>
        </p:txBody>
      </p:sp>
      <p:sp>
        <p:nvSpPr>
          <p:cNvPr id="3" name="文本占位符 2"/>
          <p:cNvSpPr>
            <a:spLocks noGrp="1"/>
          </p:cNvSpPr>
          <p:nvPr>
            <p:ph type="body" sz="quarter" idx="11"/>
          </p:nvPr>
        </p:nvSpPr>
        <p:spPr/>
        <p:txBody>
          <a:bodyPr/>
          <a:lstStyle/>
          <a:p>
            <a:r>
              <a:rPr lang="zh-CN" altLang="en-US" sz="1600">
                <a:solidFill>
                  <a:schemeClr val="tx1">
                    <a:lumMod val="85000"/>
                    <a:lumOff val="15000"/>
                  </a:schemeClr>
                </a:solidFill>
              </a:rPr>
              <a:t>随着</a:t>
            </a:r>
            <a:r>
              <a:rPr lang="en-US" altLang="zh-CN" sz="1600">
                <a:solidFill>
                  <a:schemeClr val="tx1">
                    <a:lumMod val="85000"/>
                    <a:lumOff val="15000"/>
                  </a:schemeClr>
                </a:solidFill>
              </a:rPr>
              <a:t>ChatGPT</a:t>
            </a:r>
            <a:r>
              <a:rPr lang="zh-CN" altLang="en-US" sz="1600">
                <a:solidFill>
                  <a:schemeClr val="tx1">
                    <a:lumMod val="85000"/>
                    <a:lumOff val="15000"/>
                  </a:schemeClr>
                </a:solidFill>
              </a:rPr>
              <a:t>迅速火爆，引发了大模型的时代变革，国内外各大公司也快速跟进生成式</a:t>
            </a:r>
            <a:r>
              <a:rPr lang="en-US" altLang="zh-CN" sz="1600">
                <a:solidFill>
                  <a:schemeClr val="tx1">
                    <a:lumMod val="85000"/>
                    <a:lumOff val="15000"/>
                  </a:schemeClr>
                </a:solidFill>
              </a:rPr>
              <a:t>AI</a:t>
            </a:r>
            <a:r>
              <a:rPr lang="zh-CN" altLang="en-US" sz="1600">
                <a:solidFill>
                  <a:schemeClr val="tx1">
                    <a:lumMod val="85000"/>
                    <a:lumOff val="15000"/>
                  </a:schemeClr>
                </a:solidFill>
              </a:rPr>
              <a:t>市场，近百款大模型发布及应用。</a:t>
            </a:r>
          </a:p>
          <a:p>
            <a:pPr algn="l">
              <a:buClrTx/>
              <a:buSzTx/>
            </a:pPr>
            <a:r>
              <a:rPr lang="zh-CN" altLang="en-US" sz="1600">
                <a:solidFill>
                  <a:schemeClr val="tx1">
                    <a:lumMod val="85000"/>
                    <a:lumOff val="15000"/>
                  </a:schemeClr>
                </a:solidFill>
              </a:rPr>
              <a:t>目前，比较流行的开源的大语言模型主要以下几种：LLaMA大模型、ChatGLM大模型、Qwen大模型、DeepSeek大模型</a:t>
            </a:r>
          </a:p>
          <a:p>
            <a:pPr algn="l">
              <a:buClrTx/>
              <a:buSzTx/>
            </a:pPr>
            <a:endParaRPr lang="zh-CN" altLang="en-US" sz="1600">
              <a:solidFill>
                <a:schemeClr val="tx1">
                  <a:lumMod val="85000"/>
                  <a:lumOff val="15000"/>
                </a:schemeClr>
              </a:solidFill>
            </a:endParaRPr>
          </a:p>
        </p:txBody>
      </p:sp>
      <p:graphicFrame>
        <p:nvGraphicFramePr>
          <p:cNvPr id="4" name="表格 3"/>
          <p:cNvGraphicFramePr/>
          <p:nvPr/>
        </p:nvGraphicFramePr>
        <p:xfrm>
          <a:off x="695325" y="2204720"/>
          <a:ext cx="10485120" cy="3511860"/>
        </p:xfrm>
        <a:graphic>
          <a:graphicData uri="http://schemas.openxmlformats.org/drawingml/2006/table">
            <a:tbl>
              <a:tblPr/>
              <a:tblGrid>
                <a:gridCol w="1040130">
                  <a:extLst>
                    <a:ext uri="{9D8B030D-6E8A-4147-A177-3AD203B41FA5}">
                      <a16:colId xmlns:a16="http://schemas.microsoft.com/office/drawing/2014/main" val="20000"/>
                    </a:ext>
                  </a:extLst>
                </a:gridCol>
                <a:gridCol w="1581150">
                  <a:extLst>
                    <a:ext uri="{9D8B030D-6E8A-4147-A177-3AD203B41FA5}">
                      <a16:colId xmlns:a16="http://schemas.microsoft.com/office/drawing/2014/main" val="20001"/>
                    </a:ext>
                  </a:extLst>
                </a:gridCol>
                <a:gridCol w="1263650">
                  <a:extLst>
                    <a:ext uri="{9D8B030D-6E8A-4147-A177-3AD203B41FA5}">
                      <a16:colId xmlns:a16="http://schemas.microsoft.com/office/drawing/2014/main" val="20002"/>
                    </a:ext>
                  </a:extLst>
                </a:gridCol>
                <a:gridCol w="1251585">
                  <a:extLst>
                    <a:ext uri="{9D8B030D-6E8A-4147-A177-3AD203B41FA5}">
                      <a16:colId xmlns:a16="http://schemas.microsoft.com/office/drawing/2014/main" val="20003"/>
                    </a:ext>
                  </a:extLst>
                </a:gridCol>
                <a:gridCol w="1416685">
                  <a:extLst>
                    <a:ext uri="{9D8B030D-6E8A-4147-A177-3AD203B41FA5}">
                      <a16:colId xmlns:a16="http://schemas.microsoft.com/office/drawing/2014/main" val="20004"/>
                    </a:ext>
                  </a:extLst>
                </a:gridCol>
                <a:gridCol w="1310640">
                  <a:extLst>
                    <a:ext uri="{9D8B030D-6E8A-4147-A177-3AD203B41FA5}">
                      <a16:colId xmlns:a16="http://schemas.microsoft.com/office/drawing/2014/main" val="20005"/>
                    </a:ext>
                  </a:extLst>
                </a:gridCol>
                <a:gridCol w="1310640">
                  <a:extLst>
                    <a:ext uri="{9D8B030D-6E8A-4147-A177-3AD203B41FA5}">
                      <a16:colId xmlns:a16="http://schemas.microsoft.com/office/drawing/2014/main" val="20006"/>
                    </a:ext>
                  </a:extLst>
                </a:gridCol>
                <a:gridCol w="1310640">
                  <a:extLst>
                    <a:ext uri="{9D8B030D-6E8A-4147-A177-3AD203B41FA5}">
                      <a16:colId xmlns:a16="http://schemas.microsoft.com/office/drawing/2014/main" val="20007"/>
                    </a:ext>
                  </a:extLst>
                </a:gridCol>
              </a:tblGrid>
              <a:tr h="0">
                <a:tc>
                  <a:txBody>
                    <a:bodyPr/>
                    <a:lstStyle/>
                    <a:p>
                      <a:pPr marL="0" indent="0" algn="l" fontAlgn="t"/>
                      <a:r>
                        <a:rPr lang="zh-CN" altLang="en-US" sz="1200" b="1" i="0">
                          <a:solidFill>
                            <a:schemeClr val="tx1"/>
                          </a:solidFill>
                          <a:uFillTx/>
                          <a:latin typeface="Source Code Pro" panose="020B0309030403020204" charset="0"/>
                          <a:ea typeface="阿里巴巴普惠体" panose="00020600040101010101" pitchFamily="18" charset="-122"/>
                        </a:rPr>
                        <a:t>模型大小</a:t>
                      </a:r>
                    </a:p>
                  </a:txBody>
                  <a:tcPr marL="166687" marR="166687" marT="125015" marB="125015">
                    <a:lnL>
                      <a:noFill/>
                    </a:lnL>
                    <a:lnR>
                      <a:noFill/>
                    </a:lnR>
                    <a:lnT>
                      <a:noFill/>
                    </a:lnT>
                    <a:lnB>
                      <a:noFill/>
                    </a:lnB>
                    <a:noFill/>
                  </a:tcPr>
                </a:tc>
                <a:tc>
                  <a:txBody>
                    <a:bodyPr/>
                    <a:lstStyle/>
                    <a:p>
                      <a:pPr marL="0" indent="0" algn="l" fontAlgn="t"/>
                      <a:r>
                        <a:rPr lang="zh-CN" altLang="en-US" sz="1200" b="1" i="0">
                          <a:solidFill>
                            <a:schemeClr val="tx1"/>
                          </a:solidFill>
                          <a:uFillTx/>
                          <a:latin typeface="Source Code Pro" panose="020B0309030403020204" charset="0"/>
                          <a:ea typeface="阿里巴巴普惠体" panose="00020600040101010101" pitchFamily="18" charset="-122"/>
                        </a:rPr>
                        <a:t>训练显存需求</a:t>
                      </a:r>
                    </a:p>
                  </a:txBody>
                  <a:tcPr marL="166687" marR="166687" marT="125015" marB="125015">
                    <a:lnL>
                      <a:noFill/>
                    </a:lnL>
                    <a:lnR>
                      <a:noFill/>
                    </a:lnR>
                    <a:lnT>
                      <a:noFill/>
                    </a:lnT>
                    <a:lnB>
                      <a:noFill/>
                    </a:lnB>
                    <a:noFill/>
                  </a:tcPr>
                </a:tc>
                <a:tc>
                  <a:txBody>
                    <a:bodyPr/>
                    <a:lstStyle/>
                    <a:p>
                      <a:pPr marL="0" indent="0" algn="l" fontAlgn="t"/>
                      <a:r>
                        <a:rPr lang="zh-CN" altLang="en-US" sz="1200" b="1" i="0">
                          <a:solidFill>
                            <a:schemeClr val="tx1"/>
                          </a:solidFill>
                          <a:uFillTx/>
                          <a:latin typeface="Source Code Pro" panose="020B0309030403020204" charset="0"/>
                          <a:ea typeface="阿里巴巴普惠体" panose="00020600040101010101" pitchFamily="18" charset="-122"/>
                        </a:rPr>
                        <a:t>推理显存需求</a:t>
                      </a:r>
                    </a:p>
                  </a:txBody>
                  <a:tcPr marL="166687" marR="166687" marT="125015" marB="125015">
                    <a:lnL>
                      <a:noFill/>
                    </a:lnL>
                    <a:lnR>
                      <a:noFill/>
                    </a:lnR>
                    <a:lnT>
                      <a:noFill/>
                    </a:lnT>
                    <a:lnB>
                      <a:noFill/>
                    </a:lnB>
                    <a:noFill/>
                  </a:tcPr>
                </a:tc>
                <a:tc>
                  <a:txBody>
                    <a:bodyPr/>
                    <a:lstStyle/>
                    <a:p>
                      <a:pPr marL="0" indent="0" algn="l" fontAlgn="t"/>
                      <a:r>
                        <a:rPr lang="en-US" altLang="zh-CN" sz="1200" b="1"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CPU</a:t>
                      </a:r>
                      <a:r>
                        <a:rPr lang="zh-CN" altLang="en-US" sz="1200" b="1"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内存需求</a:t>
                      </a:r>
                    </a:p>
                  </a:txBody>
                  <a:tcPr marL="166687" marR="166687" marT="125015" marB="125015">
                    <a:lnL>
                      <a:noFill/>
                    </a:lnL>
                    <a:lnR>
                      <a:noFill/>
                    </a:lnR>
                    <a:lnT>
                      <a:noFill/>
                    </a:lnT>
                    <a:lnB>
                      <a:noFill/>
                    </a:lnB>
                    <a:noFill/>
                  </a:tcPr>
                </a:tc>
                <a:tc>
                  <a:txBody>
                    <a:bodyPr/>
                    <a:lstStyle/>
                    <a:p>
                      <a:pPr marL="0" indent="0" algn="l" fontAlgn="t"/>
                      <a:r>
                        <a:rPr lang="zh-CN" altLang="en-US" sz="1200" b="1" i="0">
                          <a:solidFill>
                            <a:schemeClr val="tx1"/>
                          </a:solidFill>
                          <a:uFillTx/>
                          <a:latin typeface="Source Code Pro" panose="020B0309030403020204" charset="0"/>
                          <a:ea typeface="阿里巴巴普惠体" panose="00020600040101010101" pitchFamily="18" charset="-122"/>
                        </a:rPr>
                        <a:t>计算资源</a:t>
                      </a:r>
                    </a:p>
                  </a:txBody>
                  <a:tcPr marL="166687" marR="166687" marT="125015" marB="125015">
                    <a:lnL>
                      <a:noFill/>
                    </a:lnL>
                    <a:lnR>
                      <a:noFill/>
                    </a:lnR>
                    <a:lnT>
                      <a:noFill/>
                    </a:lnT>
                    <a:lnB>
                      <a:noFill/>
                    </a:lnB>
                    <a:noFill/>
                  </a:tcPr>
                </a:tc>
                <a:tc>
                  <a:txBody>
                    <a:bodyPr/>
                    <a:lstStyle/>
                    <a:p>
                      <a:pPr marL="0" indent="0" algn="l" fontAlgn="t"/>
                      <a:r>
                        <a:rPr lang="zh-CN" altLang="en-US" sz="1200" b="1" i="0">
                          <a:solidFill>
                            <a:schemeClr val="tx1"/>
                          </a:solidFill>
                          <a:uFillTx/>
                          <a:latin typeface="Source Code Pro" panose="020B0309030403020204" charset="0"/>
                          <a:ea typeface="阿里巴巴普惠体" panose="00020600040101010101" pitchFamily="18" charset="-122"/>
                        </a:rPr>
                        <a:t>训练时间</a:t>
                      </a:r>
                    </a:p>
                  </a:txBody>
                  <a:tcPr marL="166687" marR="166687" marT="125015" marB="125015">
                    <a:lnL>
                      <a:noFill/>
                    </a:lnL>
                    <a:lnR>
                      <a:noFill/>
                    </a:lnR>
                    <a:lnT>
                      <a:noFill/>
                    </a:lnT>
                    <a:lnB>
                      <a:noFill/>
                    </a:lnB>
                    <a:noFill/>
                  </a:tcPr>
                </a:tc>
                <a:tc>
                  <a:txBody>
                    <a:bodyPr/>
                    <a:lstStyle/>
                    <a:p>
                      <a:pPr marL="0" indent="0" algn="l" fontAlgn="t"/>
                      <a:r>
                        <a:rPr lang="zh-CN" altLang="en-US" sz="1200" b="1"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多</a:t>
                      </a:r>
                      <a:r>
                        <a:rPr lang="en-US" altLang="zh-CN" sz="1200" b="1"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GPU</a:t>
                      </a:r>
                      <a:r>
                        <a:rPr lang="zh-CN" altLang="en-US" sz="1200" b="1"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需求</a:t>
                      </a:r>
                    </a:p>
                  </a:txBody>
                  <a:tcPr marL="166687" marR="166687" marT="125015" marB="125015">
                    <a:lnL>
                      <a:noFill/>
                    </a:lnL>
                    <a:lnR>
                      <a:noFill/>
                    </a:lnR>
                    <a:lnT>
                      <a:noFill/>
                    </a:lnT>
                    <a:lnB>
                      <a:noFill/>
                    </a:lnB>
                    <a:noFill/>
                  </a:tcPr>
                </a:tc>
                <a:tc>
                  <a:txBody>
                    <a:bodyPr/>
                    <a:lstStyle/>
                    <a:p>
                      <a:pPr marL="0" indent="0" algn="l" fontAlgn="t"/>
                      <a:r>
                        <a:rPr lang="zh-CN" altLang="en-US" sz="1200" b="1" i="0">
                          <a:solidFill>
                            <a:schemeClr val="tx1"/>
                          </a:solidFill>
                          <a:uFillTx/>
                          <a:latin typeface="Source Code Pro" panose="020B0309030403020204" charset="0"/>
                          <a:ea typeface="阿里巴巴普惠体" panose="00020600040101010101" pitchFamily="18" charset="-122"/>
                        </a:rPr>
                        <a:t>推荐使用场景</a:t>
                      </a:r>
                    </a:p>
                  </a:txBody>
                  <a:tcPr marL="166687" marR="166687" marT="125015" marB="125015">
                    <a:lnL>
                      <a:noFill/>
                    </a:lnL>
                    <a:lnR>
                      <a:noFill/>
                    </a:lnR>
                    <a:lnT>
                      <a:noFill/>
                    </a:lnT>
                    <a:lnB>
                      <a:noFill/>
                    </a:lnB>
                    <a:noFill/>
                  </a:tcPr>
                </a:tc>
                <a:extLst>
                  <a:ext uri="{0D108BD9-81ED-4DB2-BD59-A6C34878D82A}">
                    <a16:rowId xmlns:a16="http://schemas.microsoft.com/office/drawing/2014/main" val="10000"/>
                  </a:ext>
                </a:extLst>
              </a:tr>
              <a:tr h="0">
                <a:tc>
                  <a:txBody>
                    <a:bodyPr/>
                    <a:lstStyle/>
                    <a:p>
                      <a:pPr marL="0" indent="0" algn="l" fontAlgn="t">
                        <a:spcBef>
                          <a:spcPct val="0"/>
                        </a:spcBef>
                        <a:spcAft>
                          <a:spcPct val="0"/>
                        </a:spcAft>
                      </a:pPr>
                      <a:r>
                        <a:rPr lang="en-US" altLang="zh-CN" sz="1200" b="0" i="0">
                          <a:solidFill>
                            <a:schemeClr val="tx1"/>
                          </a:solidFill>
                          <a:uFillTx/>
                          <a:latin typeface="Source Code Pro" panose="020B0309030403020204" charset="0"/>
                          <a:ea typeface="阿里巴巴普惠体" panose="00020600040101010101" pitchFamily="18" charset="-122"/>
                        </a:rPr>
                        <a:t>7B</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20-24GB (</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单卡</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rPr>
                        <a:t>10-14GB (FP16)</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rPr>
                        <a:t>16-32GB</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单卡（</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A100/A6000</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rPr>
                        <a:t>数天至数周</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可选（单卡</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双卡）</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rPr>
                        <a:t>中小企业应用部署</a:t>
                      </a:r>
                    </a:p>
                  </a:txBody>
                  <a:tcPr marL="166687" marR="166687" marT="125015" marB="125015">
                    <a:lnL>
                      <a:noFill/>
                    </a:lnL>
                    <a:lnR>
                      <a:noFill/>
                    </a:lnR>
                    <a:lnT>
                      <a:noFill/>
                    </a:lnT>
                    <a:lnB>
                      <a:noFill/>
                    </a:lnB>
                    <a:noFill/>
                  </a:tcPr>
                </a:tc>
                <a:extLst>
                  <a:ext uri="{0D108BD9-81ED-4DB2-BD59-A6C34878D82A}">
                    <a16:rowId xmlns:a16="http://schemas.microsoft.com/office/drawing/2014/main" val="10001"/>
                  </a:ext>
                </a:extLst>
              </a:tr>
              <a:tr h="0">
                <a:tc>
                  <a:txBody>
                    <a:bodyPr/>
                    <a:lstStyle/>
                    <a:p>
                      <a:pPr marL="0" indent="0" algn="l" fontAlgn="t">
                        <a:spcBef>
                          <a:spcPct val="0"/>
                        </a:spcBef>
                        <a:spcAft>
                          <a:spcPct val="0"/>
                        </a:spcAft>
                      </a:pPr>
                      <a:r>
                        <a:rPr lang="en-US" altLang="zh-CN" sz="1200" b="0" i="0">
                          <a:solidFill>
                            <a:schemeClr val="tx1"/>
                          </a:solidFill>
                          <a:uFillTx/>
                          <a:latin typeface="Source Code Pro" panose="020B0309030403020204" charset="0"/>
                          <a:ea typeface="阿里巴巴普惠体" panose="00020600040101010101" pitchFamily="18" charset="-122"/>
                        </a:rPr>
                        <a:t>13B</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40-48GB (</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双卡</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rPr>
                        <a:t>20-26GB (FP16)</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rPr>
                        <a:t>32-64GB</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双卡（</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A100 40G</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1-2</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周</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rPr>
                        <a:t>双卡以上</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rPr>
                        <a:t>企业级应用、中等负载任务</a:t>
                      </a:r>
                    </a:p>
                  </a:txBody>
                  <a:tcPr marL="166687" marR="166687" marT="125015" marB="125015">
                    <a:lnL>
                      <a:noFill/>
                    </a:lnL>
                    <a:lnR>
                      <a:noFill/>
                    </a:lnR>
                    <a:lnT>
                      <a:noFill/>
                    </a:lnT>
                    <a:lnB>
                      <a:noFill/>
                    </a:lnB>
                    <a:noFill/>
                  </a:tcPr>
                </a:tc>
                <a:extLst>
                  <a:ext uri="{0D108BD9-81ED-4DB2-BD59-A6C34878D82A}">
                    <a16:rowId xmlns:a16="http://schemas.microsoft.com/office/drawing/2014/main" val="10002"/>
                  </a:ext>
                </a:extLst>
              </a:tr>
              <a:tr h="0">
                <a:tc>
                  <a:txBody>
                    <a:bodyPr/>
                    <a:lstStyle/>
                    <a:p>
                      <a:pPr marL="0" indent="0" algn="l" fontAlgn="t">
                        <a:spcBef>
                          <a:spcPct val="0"/>
                        </a:spcBef>
                        <a:spcAft>
                          <a:spcPct val="0"/>
                        </a:spcAft>
                      </a:pPr>
                      <a:r>
                        <a:rPr lang="en-US" altLang="zh-CN" sz="1200" b="0" i="0">
                          <a:solidFill>
                            <a:schemeClr val="tx1"/>
                          </a:solidFill>
                          <a:uFillTx/>
                          <a:latin typeface="Source Code Pro" panose="020B0309030403020204" charset="0"/>
                          <a:ea typeface="阿里巴巴普惠体" panose="00020600040101010101" pitchFamily="18" charset="-122"/>
                        </a:rPr>
                        <a:t>32B</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160-200GB (</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多卡</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rPr>
                        <a:t>64-70GB (FP16)</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rPr>
                        <a:t>64-128GB</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4-8</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卡（</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A100/H100</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2-4</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周</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必需（</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4+</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卡）</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复杂</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NLP</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任务、云端服务</a:t>
                      </a:r>
                    </a:p>
                  </a:txBody>
                  <a:tcPr marL="166687" marR="166687" marT="125015" marB="125015">
                    <a:lnL>
                      <a:noFill/>
                    </a:lnL>
                    <a:lnR>
                      <a:noFill/>
                    </a:lnR>
                    <a:lnT>
                      <a:noFill/>
                    </a:lnT>
                    <a:lnB>
                      <a:noFill/>
                    </a:lnB>
                    <a:noFill/>
                  </a:tcPr>
                </a:tc>
                <a:extLst>
                  <a:ext uri="{0D108BD9-81ED-4DB2-BD59-A6C34878D82A}">
                    <a16:rowId xmlns:a16="http://schemas.microsoft.com/office/drawing/2014/main" val="10003"/>
                  </a:ext>
                </a:extLst>
              </a:tr>
              <a:tr h="0">
                <a:tc>
                  <a:txBody>
                    <a:bodyPr/>
                    <a:lstStyle/>
                    <a:p>
                      <a:pPr marL="0" indent="0" algn="l" fontAlgn="t">
                        <a:spcBef>
                          <a:spcPct val="0"/>
                        </a:spcBef>
                        <a:spcAft>
                          <a:spcPct val="0"/>
                        </a:spcAft>
                      </a:pPr>
                      <a:r>
                        <a:rPr lang="en-US" altLang="zh-CN" sz="1200" b="0" i="0">
                          <a:solidFill>
                            <a:schemeClr val="tx1"/>
                          </a:solidFill>
                          <a:uFillTx/>
                          <a:latin typeface="Source Code Pro" panose="020B0309030403020204" charset="0"/>
                          <a:ea typeface="阿里巴巴普惠体" panose="00020600040101010101" pitchFamily="18" charset="-122"/>
                        </a:rPr>
                        <a:t>70B</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400GB+ (</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多卡集群</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rPr>
                        <a:t>140GB+ (FP16)</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rPr>
                        <a:t>128-256GB</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8-16</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卡（</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H100</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集群）</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1-3</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个月</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必需（</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16+</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卡）</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rPr>
                        <a:t>超大规模任务、行业解决方案</a:t>
                      </a:r>
                    </a:p>
                  </a:txBody>
                  <a:tcPr marL="166687" marR="166687" marT="125015" marB="125015">
                    <a:lnL>
                      <a:noFill/>
                    </a:lnL>
                    <a:lnR>
                      <a:noFill/>
                    </a:lnR>
                    <a:lnT>
                      <a:noFill/>
                    </a:lnT>
                    <a:lnB>
                      <a:noFill/>
                    </a:lnB>
                    <a:noFill/>
                  </a:tcPr>
                </a:tc>
                <a:extLst>
                  <a:ext uri="{0D108BD9-81ED-4DB2-BD59-A6C34878D82A}">
                    <a16:rowId xmlns:a16="http://schemas.microsoft.com/office/drawing/2014/main" val="10004"/>
                  </a:ext>
                </a:extLst>
              </a:tr>
              <a:tr h="0">
                <a:tc>
                  <a:txBody>
                    <a:bodyPr/>
                    <a:lstStyle/>
                    <a:p>
                      <a:pPr marL="0" indent="0" algn="l" fontAlgn="t">
                        <a:spcBef>
                          <a:spcPct val="0"/>
                        </a:spcBef>
                        <a:spcAft>
                          <a:spcPct val="0"/>
                        </a:spcAft>
                      </a:pP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304B</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更大</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1.5TB+ (</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分布式</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600GB+ (</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需量化</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t>
                      </a:r>
                    </a:p>
                  </a:txBody>
                  <a:tcPr marL="166687" marR="166687" marT="125015" marB="125015">
                    <a:lnL>
                      <a:noFill/>
                    </a:lnL>
                    <a:lnR>
                      <a:noFill/>
                    </a:lnR>
                    <a:lnT>
                      <a:noFill/>
                    </a:lnT>
                    <a:lnB>
                      <a:noFill/>
                    </a:lnB>
                    <a:noFill/>
                  </a:tcPr>
                </a:tc>
                <a:tc>
                  <a:txBody>
                    <a:bodyPr/>
                    <a:lstStyle/>
                    <a:p>
                      <a:pPr marL="0" indent="0" algn="l" fontAlgn="t"/>
                      <a:r>
                        <a:rPr lang="en-US" altLang="zh-CN" sz="1200" b="0" i="0">
                          <a:solidFill>
                            <a:schemeClr val="tx1"/>
                          </a:solidFill>
                          <a:uFillTx/>
                          <a:latin typeface="Source Code Pro" panose="020B0309030403020204" charset="0"/>
                          <a:ea typeface="阿里巴巴普惠体" panose="00020600040101010101" pitchFamily="18" charset="-122"/>
                        </a:rPr>
                        <a:t>512GB+</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rPr>
                        <a:t>数百卡（超算集群）</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rPr>
                        <a:t>数月以上</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rPr>
                        <a:t>必需（百卡级）</a:t>
                      </a:r>
                    </a:p>
                  </a:txBody>
                  <a:tcPr marL="166687" marR="166687" marT="125015" marB="125015">
                    <a:lnL>
                      <a:noFill/>
                    </a:lnL>
                    <a:lnR>
                      <a:noFill/>
                    </a:lnR>
                    <a:lnT>
                      <a:noFill/>
                    </a:lnT>
                    <a:lnB>
                      <a:noFill/>
                    </a:lnB>
                    <a:noFill/>
                  </a:tcPr>
                </a:tc>
                <a:tc>
                  <a:txBody>
                    <a:bodyPr/>
                    <a:lstStyle/>
                    <a:p>
                      <a:pPr marL="0" indent="0" algn="l" fontAlgn="t"/>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国家</a:t>
                      </a:r>
                      <a:r>
                        <a:rPr lang="en-US" altLang="zh-CN"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a:t>
                      </a:r>
                      <a:r>
                        <a:rPr lang="zh-CN" altLang="en-US" sz="1200" b="0" i="0">
                          <a:solidFill>
                            <a:schemeClr val="tx1"/>
                          </a:solidFill>
                          <a:uFillTx/>
                          <a:latin typeface="Source Code Pro" panose="020B0309030403020204" charset="0"/>
                          <a:ea typeface="阿里巴巴普惠体" panose="00020600040101010101" pitchFamily="18" charset="-122"/>
                          <a:cs typeface="方正姚体_GBK" panose="02000000000000000000" charset="-122"/>
                        </a:rPr>
                        <a:t>科研级超级计算</a:t>
                      </a:r>
                    </a:p>
                  </a:txBody>
                  <a:tcPr marL="166687" marR="166687" marT="125015" marB="125015">
                    <a:lnL>
                      <a:noFill/>
                    </a:lnL>
                    <a:lnR>
                      <a:noFill/>
                    </a:lnR>
                    <a:lnT>
                      <a:noFill/>
                    </a:lnT>
                    <a:lnB>
                      <a:noFill/>
                    </a:lnB>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LLaMA</a:t>
            </a:r>
            <a:r>
              <a:rPr lang="zh-CN" altLang="en-US">
                <a:solidFill>
                  <a:schemeClr val="tx1">
                    <a:lumMod val="85000"/>
                    <a:lumOff val="15000"/>
                  </a:schemeClr>
                </a:solidFill>
              </a:rPr>
              <a:t>模型</a:t>
            </a:r>
          </a:p>
        </p:txBody>
      </p:sp>
      <p:sp>
        <p:nvSpPr>
          <p:cNvPr id="3" name="文本占位符 2"/>
          <p:cNvSpPr>
            <a:spLocks noGrp="1"/>
          </p:cNvSpPr>
          <p:nvPr>
            <p:ph type="body" sz="quarter" idx="11"/>
          </p:nvPr>
        </p:nvSpPr>
        <p:spPr/>
        <p:txBody>
          <a:bodyPr/>
          <a:lstStyle/>
          <a:p>
            <a:r>
              <a:rPr lang="en-US" altLang="zh-CN" sz="1600">
                <a:solidFill>
                  <a:schemeClr val="tx1">
                    <a:lumMod val="85000"/>
                    <a:lumOff val="15000"/>
                  </a:schemeClr>
                </a:solidFill>
              </a:rPr>
              <a:t>LLaMA</a:t>
            </a:r>
            <a:r>
              <a:rPr lang="zh-CN" altLang="en-US" sz="1600">
                <a:solidFill>
                  <a:schemeClr val="tx1">
                    <a:lumMod val="85000"/>
                    <a:lumOff val="15000"/>
                  </a:schemeClr>
                </a:solidFill>
              </a:rPr>
              <a:t>（</a:t>
            </a:r>
            <a:r>
              <a:rPr lang="en-US" altLang="zh-CN" sz="1600">
                <a:solidFill>
                  <a:schemeClr val="tx1">
                    <a:lumMod val="85000"/>
                    <a:lumOff val="15000"/>
                  </a:schemeClr>
                </a:solidFill>
              </a:rPr>
              <a:t>Large Language Model Meta AI</a:t>
            </a:r>
            <a:r>
              <a:rPr lang="zh-CN" altLang="en-US" sz="1600">
                <a:solidFill>
                  <a:schemeClr val="tx1">
                    <a:lumMod val="85000"/>
                    <a:lumOff val="15000"/>
                  </a:schemeClr>
                </a:solidFill>
              </a:rPr>
              <a:t>），由</a:t>
            </a:r>
            <a:r>
              <a:rPr lang="en-US" altLang="zh-CN" sz="1600">
                <a:solidFill>
                  <a:schemeClr val="tx1">
                    <a:lumMod val="85000"/>
                    <a:lumOff val="15000"/>
                  </a:schemeClr>
                </a:solidFill>
              </a:rPr>
              <a:t> Meta AI </a:t>
            </a:r>
            <a:r>
              <a:rPr lang="zh-CN" altLang="en-US" sz="1600">
                <a:solidFill>
                  <a:schemeClr val="tx1">
                    <a:lumMod val="85000"/>
                    <a:lumOff val="15000"/>
                  </a:schemeClr>
                </a:solidFill>
              </a:rPr>
              <a:t>于</a:t>
            </a:r>
            <a:r>
              <a:rPr lang="en-US" altLang="zh-CN" sz="1600">
                <a:solidFill>
                  <a:schemeClr val="tx1">
                    <a:lumMod val="85000"/>
                    <a:lumOff val="15000"/>
                  </a:schemeClr>
                </a:solidFill>
              </a:rPr>
              <a:t>2023</a:t>
            </a:r>
            <a:r>
              <a:rPr lang="zh-CN" altLang="en-US" sz="1600">
                <a:solidFill>
                  <a:schemeClr val="tx1">
                    <a:lumMod val="85000"/>
                    <a:lumOff val="15000"/>
                  </a:schemeClr>
                </a:solidFill>
              </a:rPr>
              <a:t>年发布的一个开放且高效的大型基础语言模型，共有</a:t>
            </a:r>
            <a:r>
              <a:rPr lang="en-US" altLang="zh-CN" sz="1600">
                <a:solidFill>
                  <a:schemeClr val="tx1">
                    <a:lumMod val="85000"/>
                    <a:lumOff val="15000"/>
                  </a:schemeClr>
                </a:solidFill>
              </a:rPr>
              <a:t> 7B</a:t>
            </a:r>
            <a:r>
              <a:rPr lang="zh-CN" altLang="en-US" sz="1600">
                <a:solidFill>
                  <a:schemeClr val="tx1">
                    <a:lumMod val="85000"/>
                    <a:lumOff val="15000"/>
                  </a:schemeClr>
                </a:solidFill>
              </a:rPr>
              <a:t>、</a:t>
            </a:r>
            <a:r>
              <a:rPr lang="en-US" altLang="zh-CN" sz="1600">
                <a:solidFill>
                  <a:schemeClr val="tx1">
                    <a:lumMod val="85000"/>
                    <a:lumOff val="15000"/>
                  </a:schemeClr>
                </a:solidFill>
              </a:rPr>
              <a:t>13B</a:t>
            </a:r>
            <a:r>
              <a:rPr lang="zh-CN" altLang="en-US" sz="1600">
                <a:solidFill>
                  <a:schemeClr val="tx1">
                    <a:lumMod val="85000"/>
                    <a:lumOff val="15000"/>
                  </a:schemeClr>
                </a:solidFill>
              </a:rPr>
              <a:t>、</a:t>
            </a:r>
            <a:r>
              <a:rPr lang="en-US" altLang="zh-CN" sz="1600">
                <a:solidFill>
                  <a:schemeClr val="tx1">
                    <a:lumMod val="85000"/>
                    <a:lumOff val="15000"/>
                  </a:schemeClr>
                </a:solidFill>
              </a:rPr>
              <a:t>33B</a:t>
            </a:r>
            <a:r>
              <a:rPr lang="zh-CN" altLang="en-US" sz="1600">
                <a:solidFill>
                  <a:schemeClr val="tx1">
                    <a:lumMod val="85000"/>
                    <a:lumOff val="15000"/>
                  </a:schemeClr>
                </a:solidFill>
              </a:rPr>
              <a:t>、</a:t>
            </a:r>
            <a:r>
              <a:rPr lang="en-US" altLang="zh-CN" sz="1600">
                <a:solidFill>
                  <a:schemeClr val="tx1">
                    <a:lumMod val="85000"/>
                    <a:lumOff val="15000"/>
                  </a:schemeClr>
                </a:solidFill>
              </a:rPr>
              <a:t>65B</a:t>
            </a:r>
            <a:r>
              <a:rPr lang="zh-CN" altLang="en-US" sz="1600">
                <a:solidFill>
                  <a:schemeClr val="tx1">
                    <a:lumMod val="85000"/>
                    <a:lumOff val="15000"/>
                  </a:schemeClr>
                </a:solidFill>
              </a:rPr>
              <a:t>（</a:t>
            </a:r>
            <a:r>
              <a:rPr lang="en-US" altLang="zh-CN" sz="1600">
                <a:solidFill>
                  <a:schemeClr val="tx1">
                    <a:lumMod val="85000"/>
                    <a:lumOff val="15000"/>
                  </a:schemeClr>
                </a:solidFill>
              </a:rPr>
              <a:t>650 </a:t>
            </a:r>
            <a:r>
              <a:rPr lang="zh-CN" altLang="en-US" sz="1600">
                <a:solidFill>
                  <a:schemeClr val="tx1">
                    <a:lumMod val="85000"/>
                    <a:lumOff val="15000"/>
                  </a:schemeClr>
                </a:solidFill>
              </a:rPr>
              <a:t>亿）四种版本。</a:t>
            </a:r>
          </a:p>
          <a:p>
            <a:endParaRPr lang="en-US" altLang="zh-CN" sz="1600">
              <a:solidFill>
                <a:schemeClr val="tx1">
                  <a:lumMod val="85000"/>
                  <a:lumOff val="15000"/>
                </a:schemeClr>
              </a:solidFill>
            </a:endParaRPr>
          </a:p>
        </p:txBody>
      </p:sp>
      <p:pic>
        <p:nvPicPr>
          <p:cNvPr id="6" name="图片 5"/>
          <p:cNvPicPr>
            <a:picLocks noChangeAspect="1"/>
          </p:cNvPicPr>
          <p:nvPr/>
        </p:nvPicPr>
        <p:blipFill>
          <a:blip r:embed="rId2"/>
          <a:stretch>
            <a:fillRect/>
          </a:stretch>
        </p:blipFill>
        <p:spPr>
          <a:xfrm>
            <a:off x="7176135" y="1916430"/>
            <a:ext cx="4157980" cy="4157980"/>
          </a:xfrm>
          <a:prstGeom prst="rect">
            <a:avLst/>
          </a:prstGeom>
        </p:spPr>
      </p:pic>
      <p:sp>
        <p:nvSpPr>
          <p:cNvPr id="7" name="文本占位符 2"/>
          <p:cNvSpPr>
            <a:spLocks noGrp="1"/>
          </p:cNvSpPr>
          <p:nvPr/>
        </p:nvSpPr>
        <p:spPr>
          <a:xfrm>
            <a:off x="479425" y="2060575"/>
            <a:ext cx="6473825" cy="3060700"/>
          </a:xfrm>
          <a:prstGeom prst="rect">
            <a:avLst/>
          </a:prstGeom>
        </p:spPr>
        <p:txBody>
          <a:bodyPr/>
          <a:lstStyle>
            <a:lvl1pPr marL="0" indent="0" algn="l" defTabSz="914400" rtl="0" eaLnBrk="1" latinLnBrk="0" hangingPunct="1">
              <a:lnSpc>
                <a:spcPct val="90000"/>
              </a:lnSpc>
              <a:spcBef>
                <a:spcPts val="1000"/>
              </a:spcBef>
              <a:buFont typeface="Arial" panose="020B0604020202090204" pitchFamily="34" charset="0"/>
              <a:buNone/>
              <a:defRPr sz="1800" kern="12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1600">
                <a:solidFill>
                  <a:schemeClr val="tx1">
                    <a:lumMod val="85000"/>
                    <a:lumOff val="15000"/>
                  </a:schemeClr>
                </a:solidFill>
                <a:sym typeface="+mn-ea"/>
              </a:rPr>
              <a:t>LLaMA</a:t>
            </a:r>
            <a:r>
              <a:rPr lang="zh-CN" altLang="en-US" sz="1600">
                <a:solidFill>
                  <a:schemeClr val="tx1">
                    <a:lumMod val="85000"/>
                    <a:lumOff val="15000"/>
                  </a:schemeClr>
                </a:solidFill>
                <a:sym typeface="+mn-ea"/>
              </a:rPr>
              <a:t>训练数据是以英语为主的拉丁语系，另外还包含了来自</a:t>
            </a:r>
            <a:r>
              <a:rPr lang="en-US" altLang="zh-CN" sz="1600">
                <a:solidFill>
                  <a:schemeClr val="tx1">
                    <a:lumMod val="85000"/>
                    <a:lumOff val="15000"/>
                  </a:schemeClr>
                </a:solidFill>
                <a:sym typeface="+mn-ea"/>
              </a:rPr>
              <a:t> GitHub </a:t>
            </a:r>
            <a:r>
              <a:rPr lang="zh-CN" altLang="en-US" sz="1600">
                <a:solidFill>
                  <a:schemeClr val="tx1">
                    <a:lumMod val="85000"/>
                    <a:lumOff val="15000"/>
                  </a:schemeClr>
                </a:solidFill>
                <a:sym typeface="+mn-ea"/>
              </a:rPr>
              <a:t>的代码数据。</a:t>
            </a:r>
            <a:endParaRPr lang="zh-CN" altLang="en-US" sz="1600">
              <a:solidFill>
                <a:schemeClr val="tx1">
                  <a:lumMod val="85000"/>
                  <a:lumOff val="15000"/>
                </a:schemeClr>
              </a:solidFill>
            </a:endParaRPr>
          </a:p>
          <a:p>
            <a:pPr marL="285750" indent="-285750">
              <a:buFont typeface="Arial" panose="020B0604020202090204" pitchFamily="34" charset="0"/>
              <a:buChar char="•"/>
            </a:pPr>
            <a:r>
              <a:rPr lang="zh-CN" altLang="en-US" sz="1600">
                <a:solidFill>
                  <a:schemeClr val="tx1">
                    <a:lumMod val="85000"/>
                    <a:lumOff val="15000"/>
                  </a:schemeClr>
                </a:solidFill>
                <a:sym typeface="+mn-ea"/>
              </a:rPr>
              <a:t>训练数据以英文为主，不包含中韩日文，所有训练数据都是开源的。</a:t>
            </a:r>
            <a:endParaRPr lang="zh-CN" altLang="en-US" sz="1600">
              <a:solidFill>
                <a:schemeClr val="tx1">
                  <a:lumMod val="85000"/>
                  <a:lumOff val="15000"/>
                </a:schemeClr>
              </a:solidFill>
            </a:endParaRPr>
          </a:p>
          <a:p>
            <a:pPr marL="285750" indent="-285750">
              <a:buFont typeface="Arial" panose="020B0604020202090204" pitchFamily="34" charset="0"/>
              <a:buChar char="•"/>
            </a:pPr>
            <a:r>
              <a:rPr lang="zh-CN" altLang="en-US" sz="1600">
                <a:solidFill>
                  <a:schemeClr val="tx1">
                    <a:lumMod val="85000"/>
                    <a:lumOff val="15000"/>
                  </a:schemeClr>
                </a:solidFill>
                <a:sym typeface="+mn-ea"/>
              </a:rPr>
              <a:t>其中</a:t>
            </a:r>
            <a:r>
              <a:rPr lang="en-US" altLang="zh-CN" sz="1600">
                <a:solidFill>
                  <a:schemeClr val="tx1">
                    <a:lumMod val="85000"/>
                    <a:lumOff val="15000"/>
                  </a:schemeClr>
                </a:solidFill>
                <a:sym typeface="+mn-ea"/>
              </a:rPr>
              <a:t>LLaMA-65B </a:t>
            </a:r>
            <a:r>
              <a:rPr lang="zh-CN" altLang="en-US" sz="1600">
                <a:solidFill>
                  <a:schemeClr val="tx1">
                    <a:lumMod val="85000"/>
                    <a:lumOff val="15000"/>
                  </a:schemeClr>
                </a:solidFill>
                <a:sym typeface="+mn-ea"/>
              </a:rPr>
              <a:t>和</a:t>
            </a:r>
            <a:r>
              <a:rPr lang="en-US" altLang="zh-CN" sz="1600">
                <a:solidFill>
                  <a:schemeClr val="tx1">
                    <a:lumMod val="85000"/>
                    <a:lumOff val="15000"/>
                  </a:schemeClr>
                </a:solidFill>
                <a:sym typeface="+mn-ea"/>
              </a:rPr>
              <a:t> LLaMA-33B </a:t>
            </a:r>
            <a:r>
              <a:rPr lang="zh-CN" altLang="en-US" sz="1600">
                <a:solidFill>
                  <a:schemeClr val="tx1">
                    <a:lumMod val="85000"/>
                    <a:lumOff val="15000"/>
                  </a:schemeClr>
                </a:solidFill>
                <a:sym typeface="+mn-ea"/>
              </a:rPr>
              <a:t>是在</a:t>
            </a:r>
            <a:r>
              <a:rPr lang="en-US" altLang="zh-CN" sz="1600">
                <a:solidFill>
                  <a:schemeClr val="tx1">
                    <a:lumMod val="85000"/>
                    <a:lumOff val="15000"/>
                  </a:schemeClr>
                </a:solidFill>
                <a:sym typeface="+mn-ea"/>
              </a:rPr>
              <a:t> 1.4</a:t>
            </a:r>
            <a:r>
              <a:rPr lang="zh-CN" altLang="en-US" sz="1600">
                <a:solidFill>
                  <a:schemeClr val="tx1">
                    <a:lumMod val="85000"/>
                    <a:lumOff val="15000"/>
                  </a:schemeClr>
                </a:solidFill>
                <a:sym typeface="+mn-ea"/>
              </a:rPr>
              <a:t>万亿</a:t>
            </a:r>
            <a:r>
              <a:rPr lang="en-US" altLang="zh-CN" sz="1600">
                <a:solidFill>
                  <a:schemeClr val="tx1">
                    <a:lumMod val="85000"/>
                    <a:lumOff val="15000"/>
                  </a:schemeClr>
                </a:solidFill>
                <a:sym typeface="+mn-ea"/>
              </a:rPr>
              <a:t> (1.4T) </a:t>
            </a:r>
            <a:r>
              <a:rPr lang="zh-CN" altLang="en-US" sz="1600">
                <a:solidFill>
                  <a:schemeClr val="tx1">
                    <a:lumMod val="85000"/>
                    <a:lumOff val="15000"/>
                  </a:schemeClr>
                </a:solidFill>
                <a:sym typeface="+mn-ea"/>
              </a:rPr>
              <a:t>个</a:t>
            </a:r>
            <a:r>
              <a:rPr lang="en-US" altLang="zh-CN" sz="1600">
                <a:solidFill>
                  <a:schemeClr val="tx1">
                    <a:lumMod val="85000"/>
                    <a:lumOff val="15000"/>
                  </a:schemeClr>
                </a:solidFill>
                <a:sym typeface="+mn-ea"/>
              </a:rPr>
              <a:t> token</a:t>
            </a:r>
            <a:r>
              <a:rPr lang="zh-CN" altLang="en-US" sz="1600">
                <a:solidFill>
                  <a:schemeClr val="tx1">
                    <a:lumMod val="85000"/>
                    <a:lumOff val="15000"/>
                  </a:schemeClr>
                </a:solidFill>
                <a:sym typeface="+mn-ea"/>
              </a:rPr>
              <a:t>上训练的</a:t>
            </a:r>
            <a:endParaRPr lang="zh-CN" altLang="en-US" sz="1600">
              <a:solidFill>
                <a:schemeClr val="tx1">
                  <a:lumMod val="85000"/>
                  <a:lumOff val="15000"/>
                </a:schemeClr>
              </a:solidFill>
            </a:endParaRPr>
          </a:p>
          <a:p>
            <a:pPr marL="285750" indent="-285750">
              <a:buFont typeface="Arial" panose="020B0604020202090204" pitchFamily="34" charset="0"/>
              <a:buChar char="•"/>
            </a:pPr>
            <a:r>
              <a:rPr lang="zh-CN" altLang="en-US" sz="1600">
                <a:solidFill>
                  <a:schemeClr val="tx1">
                    <a:lumMod val="85000"/>
                    <a:lumOff val="15000"/>
                  </a:schemeClr>
                </a:solidFill>
                <a:sym typeface="+mn-ea"/>
              </a:rPr>
              <a:t>而最小的模型</a:t>
            </a:r>
            <a:r>
              <a:rPr lang="en-US" altLang="zh-CN" sz="1600">
                <a:solidFill>
                  <a:schemeClr val="tx1">
                    <a:lumMod val="85000"/>
                    <a:lumOff val="15000"/>
                  </a:schemeClr>
                </a:solidFill>
                <a:sym typeface="+mn-ea"/>
              </a:rPr>
              <a:t> LLaMA-7B </a:t>
            </a:r>
            <a:r>
              <a:rPr lang="zh-CN" altLang="en-US" sz="1600">
                <a:solidFill>
                  <a:schemeClr val="tx1">
                    <a:lumMod val="85000"/>
                    <a:lumOff val="15000"/>
                  </a:schemeClr>
                </a:solidFill>
                <a:sym typeface="+mn-ea"/>
              </a:rPr>
              <a:t>和</a:t>
            </a:r>
            <a:r>
              <a:rPr lang="en-US" altLang="zh-CN" sz="1600">
                <a:solidFill>
                  <a:schemeClr val="tx1">
                    <a:lumMod val="85000"/>
                    <a:lumOff val="15000"/>
                  </a:schemeClr>
                </a:solidFill>
                <a:sym typeface="+mn-ea"/>
              </a:rPr>
              <a:t>LLaMA-13B </a:t>
            </a:r>
            <a:r>
              <a:rPr lang="zh-CN" altLang="en-US" sz="1600">
                <a:solidFill>
                  <a:schemeClr val="tx1">
                    <a:lumMod val="85000"/>
                    <a:lumOff val="15000"/>
                  </a:schemeClr>
                </a:solidFill>
                <a:sym typeface="+mn-ea"/>
              </a:rPr>
              <a:t>是在</a:t>
            </a:r>
            <a:r>
              <a:rPr lang="en-US" altLang="zh-CN" sz="1600">
                <a:solidFill>
                  <a:schemeClr val="tx1">
                    <a:lumMod val="85000"/>
                    <a:lumOff val="15000"/>
                  </a:schemeClr>
                </a:solidFill>
                <a:sym typeface="+mn-ea"/>
              </a:rPr>
              <a:t> 1</a:t>
            </a:r>
            <a:r>
              <a:rPr lang="zh-CN" altLang="en-US" sz="1600">
                <a:solidFill>
                  <a:schemeClr val="tx1">
                    <a:lumMod val="85000"/>
                    <a:lumOff val="15000"/>
                  </a:schemeClr>
                </a:solidFill>
                <a:sym typeface="+mn-ea"/>
              </a:rPr>
              <a:t>万亿</a:t>
            </a:r>
            <a:r>
              <a:rPr lang="en-US" altLang="zh-CN" sz="1600">
                <a:solidFill>
                  <a:schemeClr val="tx1">
                    <a:lumMod val="85000"/>
                    <a:lumOff val="15000"/>
                  </a:schemeClr>
                </a:solidFill>
                <a:sym typeface="+mn-ea"/>
              </a:rPr>
              <a:t> (1T) </a:t>
            </a:r>
            <a:r>
              <a:rPr lang="zh-CN" altLang="en-US" sz="1600">
                <a:solidFill>
                  <a:schemeClr val="tx1">
                    <a:lumMod val="85000"/>
                    <a:lumOff val="15000"/>
                  </a:schemeClr>
                </a:solidFill>
                <a:sym typeface="+mn-ea"/>
              </a:rPr>
              <a:t>个</a:t>
            </a:r>
            <a:r>
              <a:rPr lang="en-US" altLang="zh-CN" sz="1600">
                <a:solidFill>
                  <a:schemeClr val="tx1">
                    <a:lumMod val="85000"/>
                    <a:lumOff val="15000"/>
                  </a:schemeClr>
                </a:solidFill>
                <a:sym typeface="+mn-ea"/>
              </a:rPr>
              <a:t> token </a:t>
            </a:r>
            <a:r>
              <a:rPr lang="zh-CN" altLang="en-US" sz="1600">
                <a:solidFill>
                  <a:schemeClr val="tx1">
                    <a:lumMod val="85000"/>
                    <a:lumOff val="15000"/>
                  </a:schemeClr>
                </a:solidFill>
                <a:sym typeface="+mn-ea"/>
              </a:rPr>
              <a:t>上训练的。</a:t>
            </a:r>
            <a:endParaRPr lang="en-US" altLang="zh-CN" sz="1600">
              <a:solidFill>
                <a:schemeClr val="tx1">
                  <a:lumMod val="85000"/>
                  <a:lumOff val="1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大模型调用准备</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安装</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SDK</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测试代码：</a:t>
            </a:r>
          </a:p>
          <a:p>
            <a:pPr algn="l">
              <a:buClrTx/>
              <a:buSzTx/>
            </a:pPr>
            <a:r>
              <a:rPr lang="en-US" altLang="zh-CN" sz="1600" i="1" dirty="0">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 </a:t>
            </a:r>
            <a:r>
              <a:rPr lang="en-US" altLang="zh-CN" sz="1600" i="1" dirty="0" err="1">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基于pip安装openai库</a:t>
            </a:r>
            <a:endParaRPr lang="en-US" altLang="zh-CN" sz="1600" i="1" dirty="0">
              <a:solidFill>
                <a:schemeClr val="bg1">
                  <a:lumMod val="50000"/>
                </a:schemeClr>
              </a:solidFill>
              <a:latin typeface="Alibaba PuHuiTi" panose="00020600040101010101" charset="-122"/>
              <a:ea typeface="Alibaba PuHuiTi" panose="00020600040101010101" charset="-122"/>
              <a:cs typeface="Alibaba PuHuiTi Bold" panose="00020600040101010101" charset="-122"/>
            </a:endParaRPr>
          </a:p>
          <a:p>
            <a:r>
              <a:rPr lang="en-US" altLang="zh-CN" sz="1600" i="1" dirty="0">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pip install openai</a:t>
            </a:r>
          </a:p>
          <a:p>
            <a:endParaRPr lang="en-US" altLang="zh-CN" sz="1600" i="1" dirty="0">
              <a:solidFill>
                <a:schemeClr val="bg1">
                  <a:lumMod val="50000"/>
                </a:schemeClr>
              </a:solidFill>
              <a:latin typeface="Alibaba PuHuiTi" panose="00020600040101010101" charset="-122"/>
              <a:ea typeface="Alibaba PuHuiTi" panose="00020600040101010101" charset="-122"/>
              <a:cs typeface="Alibaba PuHuiTi Bold" panose="00020600040101010101" charset="-122"/>
            </a:endParaRPr>
          </a:p>
          <a:p>
            <a:r>
              <a:rPr lang="zh-CN" altLang="en-US" sz="1600" i="1" dirty="0">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如图所示，获取测试代码</a:t>
            </a:r>
          </a:p>
        </p:txBody>
      </p:sp>
      <p:pic>
        <p:nvPicPr>
          <p:cNvPr id="6" name="图片 5" descr="01 (82)"/>
          <p:cNvPicPr>
            <a:picLocks noChangeAspect="1"/>
          </p:cNvPicPr>
          <p:nvPr/>
        </p:nvPicPr>
        <p:blipFill>
          <a:blip r:embed="rId2"/>
          <a:stretch>
            <a:fillRect/>
          </a:stretch>
        </p:blipFill>
        <p:spPr>
          <a:xfrm>
            <a:off x="10663555" y="5111750"/>
            <a:ext cx="1481455" cy="1481455"/>
          </a:xfrm>
          <a:prstGeom prst="rect">
            <a:avLst/>
          </a:prstGeom>
        </p:spPr>
      </p:pic>
      <p:pic>
        <p:nvPicPr>
          <p:cNvPr id="4" name="图片 3"/>
          <p:cNvPicPr/>
          <p:nvPr/>
        </p:nvPicPr>
        <p:blipFill>
          <a:blip r:embed="rId3"/>
          <a:stretch>
            <a:fillRect/>
          </a:stretch>
        </p:blipFill>
        <p:spPr>
          <a:xfrm>
            <a:off x="3935730" y="1268730"/>
            <a:ext cx="6299835" cy="4752975"/>
          </a:xfrm>
          <a:prstGeom prst="rect">
            <a:avLst/>
          </a:prstGeom>
        </p:spPr>
      </p:pic>
    </p:spTree>
    <p:extLst>
      <p:ext uri="{BB962C8B-B14F-4D97-AF65-F5344CB8AC3E}">
        <p14:creationId xmlns:p14="http://schemas.microsoft.com/office/powerpoint/2010/main" val="2549398711"/>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ChatGLM</a:t>
            </a:r>
            <a:r>
              <a:rPr lang="zh-CN" altLang="en-US">
                <a:solidFill>
                  <a:schemeClr val="tx1">
                    <a:lumMod val="85000"/>
                    <a:lumOff val="15000"/>
                  </a:schemeClr>
                </a:solidFill>
              </a:rPr>
              <a:t>模型</a:t>
            </a:r>
          </a:p>
        </p:txBody>
      </p:sp>
      <p:sp>
        <p:nvSpPr>
          <p:cNvPr id="3" name="文本占位符 2"/>
          <p:cNvSpPr>
            <a:spLocks noGrp="1"/>
          </p:cNvSpPr>
          <p:nvPr>
            <p:ph type="body" sz="quarter" idx="11"/>
          </p:nvPr>
        </p:nvSpPr>
        <p:spPr>
          <a:xfrm>
            <a:off x="479425" y="1124585"/>
            <a:ext cx="6652895" cy="5076190"/>
          </a:xfrm>
        </p:spPr>
        <p:txBody>
          <a:bodyPr/>
          <a:lstStyle/>
          <a:p>
            <a:r>
              <a:rPr lang="en-US" altLang="zh-CN" sz="1600">
                <a:solidFill>
                  <a:schemeClr val="tx1">
                    <a:lumMod val="85000"/>
                    <a:lumOff val="15000"/>
                  </a:schemeClr>
                </a:solidFill>
              </a:rPr>
              <a:t>ChatGLM </a:t>
            </a:r>
            <a:r>
              <a:rPr lang="zh-CN" altLang="en-US" sz="1600">
                <a:solidFill>
                  <a:schemeClr val="tx1">
                    <a:lumMod val="85000"/>
                    <a:lumOff val="15000"/>
                  </a:schemeClr>
                </a:solidFill>
              </a:rPr>
              <a:t>是清华大学提出的一个开源、支持中英双语的对话语言模型。</a:t>
            </a:r>
          </a:p>
          <a:p>
            <a:endParaRPr lang="zh-CN" altLang="en-US" sz="1600">
              <a:solidFill>
                <a:schemeClr val="tx1">
                  <a:lumMod val="85000"/>
                  <a:lumOff val="15000"/>
                </a:schemeClr>
              </a:solidFill>
            </a:endParaRPr>
          </a:p>
          <a:p>
            <a:endParaRPr lang="zh-CN" altLang="en-US" sz="1600">
              <a:solidFill>
                <a:schemeClr val="tx1">
                  <a:lumMod val="85000"/>
                  <a:lumOff val="15000"/>
                </a:schemeClr>
              </a:solidFill>
            </a:endParaRPr>
          </a:p>
          <a:p>
            <a:endParaRPr lang="zh-CN" altLang="en-US" sz="1600">
              <a:solidFill>
                <a:schemeClr val="tx1">
                  <a:lumMod val="85000"/>
                  <a:lumOff val="15000"/>
                </a:schemeClr>
              </a:solidFill>
            </a:endParaRPr>
          </a:p>
          <a:p>
            <a:r>
              <a:rPr lang="zh-CN" altLang="en-US" sz="1600">
                <a:solidFill>
                  <a:schemeClr val="tx1">
                    <a:lumMod val="85000"/>
                    <a:lumOff val="15000"/>
                  </a:schemeClr>
                </a:solidFill>
              </a:rPr>
              <a:t>该模型使用了和</a:t>
            </a:r>
            <a:r>
              <a:rPr lang="en-US" altLang="zh-CN" sz="1600">
                <a:solidFill>
                  <a:schemeClr val="tx1">
                    <a:lumMod val="85000"/>
                    <a:lumOff val="15000"/>
                  </a:schemeClr>
                </a:solidFill>
              </a:rPr>
              <a:t> ChatGPT </a:t>
            </a:r>
            <a:r>
              <a:rPr lang="zh-CN" altLang="en-US" sz="1600">
                <a:solidFill>
                  <a:schemeClr val="tx1">
                    <a:lumMod val="85000"/>
                    <a:lumOff val="15000"/>
                  </a:schemeClr>
                </a:solidFill>
              </a:rPr>
              <a:t>相似的技术</a:t>
            </a:r>
          </a:p>
          <a:p>
            <a:pPr marL="285750" indent="-285750">
              <a:buFont typeface="Arial" panose="020B0604020202090204" pitchFamily="34" charset="0"/>
              <a:buChar char="•"/>
            </a:pPr>
            <a:r>
              <a:rPr lang="zh-CN" altLang="en-US" sz="1600">
                <a:solidFill>
                  <a:schemeClr val="tx1">
                    <a:lumMod val="85000"/>
                    <a:lumOff val="15000"/>
                  </a:schemeClr>
                </a:solidFill>
              </a:rPr>
              <a:t>经过约</a:t>
            </a:r>
            <a:r>
              <a:rPr lang="en-US" altLang="zh-CN" sz="1600">
                <a:solidFill>
                  <a:schemeClr val="tx1">
                    <a:lumMod val="85000"/>
                    <a:lumOff val="15000"/>
                  </a:schemeClr>
                </a:solidFill>
              </a:rPr>
              <a:t> 1T </a:t>
            </a:r>
            <a:r>
              <a:rPr lang="zh-CN" altLang="en-US" sz="1600">
                <a:solidFill>
                  <a:schemeClr val="tx1">
                    <a:lumMod val="85000"/>
                    <a:lumOff val="15000"/>
                  </a:schemeClr>
                </a:solidFill>
              </a:rPr>
              <a:t>标识符的中英双语训练</a:t>
            </a:r>
            <a:r>
              <a:rPr lang="en-US" altLang="zh-CN" sz="1600">
                <a:solidFill>
                  <a:schemeClr val="tx1">
                    <a:lumMod val="85000"/>
                    <a:lumOff val="15000"/>
                  </a:schemeClr>
                </a:solidFill>
              </a:rPr>
              <a:t>(</a:t>
            </a:r>
            <a:r>
              <a:rPr lang="zh-CN" altLang="en-US" sz="1600">
                <a:solidFill>
                  <a:schemeClr val="tx1">
                    <a:lumMod val="85000"/>
                    <a:lumOff val="15000"/>
                  </a:schemeClr>
                </a:solidFill>
              </a:rPr>
              <a:t>中英文比例为</a:t>
            </a:r>
            <a:r>
              <a:rPr lang="en-US" altLang="zh-CN" sz="1600">
                <a:solidFill>
                  <a:schemeClr val="tx1">
                    <a:lumMod val="85000"/>
                    <a:lumOff val="15000"/>
                  </a:schemeClr>
                </a:solidFill>
              </a:rPr>
              <a:t> 1:1)</a:t>
            </a:r>
          </a:p>
          <a:p>
            <a:pPr marL="285750" indent="-285750">
              <a:buFont typeface="Arial" panose="020B0604020202090204" pitchFamily="34" charset="0"/>
              <a:buChar char="•"/>
            </a:pPr>
            <a:r>
              <a:rPr lang="zh-CN" altLang="en-US" sz="1600">
                <a:solidFill>
                  <a:schemeClr val="tx1">
                    <a:lumMod val="85000"/>
                    <a:lumOff val="15000"/>
                  </a:schemeClr>
                </a:solidFill>
              </a:rPr>
              <a:t>辅以监督微调、反馈自助、人类反馈强化学习等技术的加持</a:t>
            </a:r>
          </a:p>
          <a:p>
            <a:pPr marL="285750" indent="-285750">
              <a:buFont typeface="Arial" panose="020B0604020202090204" pitchFamily="34" charset="0"/>
              <a:buChar char="•"/>
            </a:pPr>
            <a:r>
              <a:rPr lang="en-US" altLang="zh-CN" sz="1600">
                <a:solidFill>
                  <a:schemeClr val="tx1">
                    <a:lumMod val="85000"/>
                    <a:lumOff val="15000"/>
                  </a:schemeClr>
                </a:solidFill>
              </a:rPr>
              <a:t>62 </a:t>
            </a:r>
            <a:r>
              <a:rPr lang="zh-CN" altLang="en-US" sz="1600">
                <a:solidFill>
                  <a:schemeClr val="tx1">
                    <a:lumMod val="85000"/>
                    <a:lumOff val="15000"/>
                  </a:schemeClr>
                </a:solidFill>
              </a:rPr>
              <a:t>亿参数的</a:t>
            </a:r>
            <a:r>
              <a:rPr lang="en-US" altLang="zh-CN" sz="1600">
                <a:solidFill>
                  <a:schemeClr val="tx1">
                    <a:lumMod val="85000"/>
                    <a:lumOff val="15000"/>
                  </a:schemeClr>
                </a:solidFill>
              </a:rPr>
              <a:t> ChatGLM-6B </a:t>
            </a:r>
            <a:r>
              <a:rPr lang="zh-CN" altLang="en-US" sz="1600">
                <a:solidFill>
                  <a:schemeClr val="tx1">
                    <a:lumMod val="85000"/>
                    <a:lumOff val="15000"/>
                  </a:schemeClr>
                </a:solidFill>
              </a:rPr>
              <a:t>已经能生成相当符合人类偏好的回答。</a:t>
            </a:r>
          </a:p>
          <a:p>
            <a:endParaRPr lang="zh-CN" altLang="en-US" sz="1600">
              <a:solidFill>
                <a:schemeClr val="tx1">
                  <a:lumMod val="85000"/>
                  <a:lumOff val="15000"/>
                </a:schemeClr>
              </a:solidFill>
            </a:endParaRPr>
          </a:p>
          <a:p>
            <a:endParaRPr lang="en-US" altLang="zh-CN" sz="1600">
              <a:solidFill>
                <a:schemeClr val="tx1">
                  <a:lumMod val="85000"/>
                  <a:lumOff val="15000"/>
                </a:schemeClr>
              </a:solidFill>
            </a:endParaRPr>
          </a:p>
          <a:p>
            <a:endParaRPr lang="zh-CN" altLang="en-US" sz="1600">
              <a:solidFill>
                <a:schemeClr val="tx1">
                  <a:lumMod val="85000"/>
                  <a:lumOff val="15000"/>
                </a:schemeClr>
              </a:solidFill>
            </a:endParaRPr>
          </a:p>
        </p:txBody>
      </p:sp>
      <p:pic>
        <p:nvPicPr>
          <p:cNvPr id="4" name="图片 3"/>
          <p:cNvPicPr>
            <a:picLocks noChangeAspect="1"/>
          </p:cNvPicPr>
          <p:nvPr/>
        </p:nvPicPr>
        <p:blipFill>
          <a:blip r:embed="rId2"/>
          <a:stretch>
            <a:fillRect/>
          </a:stretch>
        </p:blipFill>
        <p:spPr>
          <a:xfrm>
            <a:off x="6959600" y="2132965"/>
            <a:ext cx="4420235" cy="27584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chemeClr val="tx1">
                    <a:lumMod val="85000"/>
                    <a:lumOff val="15000"/>
                  </a:schemeClr>
                </a:solidFill>
              </a:rPr>
              <a:t>Qwen</a:t>
            </a:r>
            <a:r>
              <a:rPr lang="zh-CN" altLang="en-US" dirty="0">
                <a:solidFill>
                  <a:schemeClr val="tx1">
                    <a:lumMod val="85000"/>
                    <a:lumOff val="15000"/>
                  </a:schemeClr>
                </a:solidFill>
              </a:rPr>
              <a:t>模型</a:t>
            </a:r>
          </a:p>
        </p:txBody>
      </p:sp>
      <p:sp>
        <p:nvSpPr>
          <p:cNvPr id="3" name="文本占位符 2"/>
          <p:cNvSpPr>
            <a:spLocks noGrp="1"/>
          </p:cNvSpPr>
          <p:nvPr>
            <p:ph type="body" sz="quarter" idx="11"/>
          </p:nvPr>
        </p:nvSpPr>
        <p:spPr>
          <a:xfrm>
            <a:off x="479425" y="1124585"/>
            <a:ext cx="11385550" cy="5076190"/>
          </a:xfrm>
        </p:spPr>
        <p:txBody>
          <a:bodyPr/>
          <a:lstStyle/>
          <a:p>
            <a:r>
              <a:rPr lang="zh-CN" altLang="en-US" sz="1600">
                <a:solidFill>
                  <a:schemeClr val="tx1">
                    <a:lumMod val="85000"/>
                    <a:lumOff val="15000"/>
                  </a:schemeClr>
                </a:solidFill>
              </a:rPr>
              <a:t>通义千问是由阿里云自主研发的大模型，用于理解和分析用户输入的自然语言，以及图片、音频、视频等多模态数据。</a:t>
            </a:r>
          </a:p>
        </p:txBody>
      </p:sp>
      <p:sp>
        <p:nvSpPr>
          <p:cNvPr id="7" name="文本占位符 2"/>
          <p:cNvSpPr>
            <a:spLocks noGrp="1"/>
          </p:cNvSpPr>
          <p:nvPr/>
        </p:nvSpPr>
        <p:spPr>
          <a:xfrm>
            <a:off x="479425" y="2276475"/>
            <a:ext cx="4987290" cy="3060700"/>
          </a:xfrm>
          <a:prstGeom prst="rect">
            <a:avLst/>
          </a:prstGeom>
        </p:spPr>
        <p:txBody>
          <a:bodyPr/>
          <a:lstStyle>
            <a:lvl1pPr marL="0" indent="0" algn="l" defTabSz="914400" rtl="0" eaLnBrk="1" latinLnBrk="0" hangingPunct="1">
              <a:lnSpc>
                <a:spcPct val="90000"/>
              </a:lnSpc>
              <a:spcBef>
                <a:spcPts val="1000"/>
              </a:spcBef>
              <a:buFont typeface="Arial" panose="020B0604020202090204" pitchFamily="34" charset="0"/>
              <a:buNone/>
              <a:defRPr sz="1800" kern="12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1600" dirty="0">
                <a:solidFill>
                  <a:schemeClr val="tx1">
                    <a:lumMod val="85000"/>
                    <a:lumOff val="15000"/>
                  </a:schemeClr>
                </a:solidFill>
              </a:rPr>
              <a:t>Qwen</a:t>
            </a:r>
            <a:r>
              <a:rPr lang="zh-CN" altLang="en-US" sz="1600" dirty="0">
                <a:solidFill>
                  <a:schemeClr val="tx1">
                    <a:lumMod val="85000"/>
                    <a:lumOff val="15000"/>
                  </a:schemeClr>
                </a:solidFill>
              </a:rPr>
              <a:t>模型也是</a:t>
            </a:r>
            <a:r>
              <a:rPr lang="en-US" altLang="zh-CN" sz="1600" dirty="0">
                <a:solidFill>
                  <a:schemeClr val="tx1">
                    <a:lumMod val="85000"/>
                    <a:lumOff val="15000"/>
                  </a:schemeClr>
                </a:solidFill>
              </a:rPr>
              <a:t> Decoder-only</a:t>
            </a:r>
            <a:r>
              <a:rPr lang="zh-CN" altLang="en-US" sz="1600" dirty="0">
                <a:solidFill>
                  <a:schemeClr val="tx1">
                    <a:lumMod val="85000"/>
                    <a:lumOff val="15000"/>
                  </a:schemeClr>
                </a:solidFill>
              </a:rPr>
              <a:t>架构，但结合前人的工作做了一些改进，比如：</a:t>
            </a:r>
          </a:p>
          <a:p>
            <a:endParaRPr lang="en-US" altLang="zh-CN" sz="1600" dirty="0">
              <a:solidFill>
                <a:schemeClr val="tx1">
                  <a:lumMod val="85000"/>
                  <a:lumOff val="15000"/>
                </a:schemeClr>
              </a:solidFill>
            </a:endParaRPr>
          </a:p>
          <a:p>
            <a:pPr marL="285750" indent="-285750">
              <a:buFont typeface="Arial" panose="020B0604020202090204" pitchFamily="34" charset="0"/>
              <a:buChar char="•"/>
            </a:pPr>
            <a:r>
              <a:rPr lang="zh-CN" altLang="en-US" sz="1600" dirty="0">
                <a:solidFill>
                  <a:schemeClr val="tx1">
                    <a:lumMod val="85000"/>
                    <a:lumOff val="15000"/>
                  </a:schemeClr>
                </a:solidFill>
              </a:rPr>
              <a:t>位置编码：使用</a:t>
            </a:r>
            <a:r>
              <a:rPr lang="en-US" altLang="zh-CN" sz="1600" dirty="0">
                <a:solidFill>
                  <a:schemeClr val="tx1">
                    <a:lumMod val="85000"/>
                    <a:lumOff val="15000"/>
                  </a:schemeClr>
                </a:solidFill>
              </a:rPr>
              <a:t> </a:t>
            </a:r>
            <a:r>
              <a:rPr lang="en-US" altLang="zh-CN" sz="1600" dirty="0" err="1">
                <a:solidFill>
                  <a:schemeClr val="tx1">
                    <a:lumMod val="85000"/>
                    <a:lumOff val="15000"/>
                  </a:schemeClr>
                </a:solidFill>
              </a:rPr>
              <a:t>RoPE</a:t>
            </a:r>
            <a:r>
              <a:rPr lang="zh-CN" altLang="en-US" sz="1600" dirty="0">
                <a:solidFill>
                  <a:schemeClr val="tx1">
                    <a:lumMod val="85000"/>
                    <a:lumOff val="15000"/>
                  </a:schemeClr>
                </a:solidFill>
              </a:rPr>
              <a:t>（</a:t>
            </a:r>
            <a:r>
              <a:rPr lang="en-US" altLang="zh-CN" sz="1600" dirty="0">
                <a:solidFill>
                  <a:schemeClr val="tx1">
                    <a:lumMod val="85000"/>
                    <a:lumOff val="15000"/>
                  </a:schemeClr>
                </a:solidFill>
              </a:rPr>
              <a:t>Rotary Positional Embedding</a:t>
            </a:r>
            <a:r>
              <a:rPr lang="zh-CN" altLang="en-US" sz="1600" dirty="0">
                <a:solidFill>
                  <a:schemeClr val="tx1">
                    <a:lumMod val="85000"/>
                    <a:lumOff val="15000"/>
                  </a:schemeClr>
                </a:solidFill>
              </a:rPr>
              <a:t>），增强长文本建模能力。</a:t>
            </a:r>
          </a:p>
          <a:p>
            <a:pPr marL="285750" indent="-285750">
              <a:buFont typeface="Arial" panose="020B0604020202090204" pitchFamily="34" charset="0"/>
              <a:buChar char="•"/>
            </a:pPr>
            <a:r>
              <a:rPr lang="zh-CN" altLang="en-US" sz="1600" dirty="0">
                <a:solidFill>
                  <a:schemeClr val="tx1">
                    <a:lumMod val="85000"/>
                    <a:lumOff val="15000"/>
                  </a:schemeClr>
                </a:solidFill>
              </a:rPr>
              <a:t>归一化层：采用</a:t>
            </a:r>
            <a:r>
              <a:rPr lang="en-US" altLang="zh-CN" sz="1600" dirty="0">
                <a:solidFill>
                  <a:schemeClr val="tx1">
                    <a:lumMod val="85000"/>
                    <a:lumOff val="15000"/>
                  </a:schemeClr>
                </a:solidFill>
              </a:rPr>
              <a:t> </a:t>
            </a:r>
            <a:r>
              <a:rPr lang="en-US" altLang="zh-CN" sz="1600" dirty="0" err="1">
                <a:solidFill>
                  <a:schemeClr val="tx1">
                    <a:lumMod val="85000"/>
                    <a:lumOff val="15000"/>
                  </a:schemeClr>
                </a:solidFill>
              </a:rPr>
              <a:t>RMSNorm</a:t>
            </a:r>
            <a:r>
              <a:rPr lang="zh-CN" altLang="en-US" sz="1600" dirty="0">
                <a:solidFill>
                  <a:schemeClr val="tx1">
                    <a:lumMod val="85000"/>
                    <a:lumOff val="15000"/>
                  </a:schemeClr>
                </a:solidFill>
              </a:rPr>
              <a:t>，替代传统</a:t>
            </a:r>
            <a:r>
              <a:rPr lang="en-US" altLang="zh-CN" sz="1600" dirty="0">
                <a:solidFill>
                  <a:schemeClr val="tx1">
                    <a:lumMod val="85000"/>
                    <a:lumOff val="15000"/>
                  </a:schemeClr>
                </a:solidFill>
              </a:rPr>
              <a:t> </a:t>
            </a:r>
            <a:r>
              <a:rPr lang="en-US" altLang="zh-CN" sz="1600" dirty="0" err="1">
                <a:solidFill>
                  <a:schemeClr val="tx1">
                    <a:lumMod val="85000"/>
                    <a:lumOff val="15000"/>
                  </a:schemeClr>
                </a:solidFill>
              </a:rPr>
              <a:t>LayerNorm</a:t>
            </a:r>
            <a:r>
              <a:rPr lang="zh-CN" altLang="en-US" sz="1600" dirty="0">
                <a:solidFill>
                  <a:schemeClr val="tx1">
                    <a:lumMod val="85000"/>
                    <a:lumOff val="15000"/>
                  </a:schemeClr>
                </a:solidFill>
              </a:rPr>
              <a:t>，提升训练稳定性。</a:t>
            </a:r>
          </a:p>
          <a:p>
            <a:pPr marL="285750" indent="-285750">
              <a:buFont typeface="Arial" panose="020B0604020202090204" pitchFamily="34" charset="0"/>
              <a:buChar char="•"/>
            </a:pPr>
            <a:r>
              <a:rPr lang="zh-CN" altLang="en-US" sz="1600" dirty="0">
                <a:solidFill>
                  <a:schemeClr val="tx1">
                    <a:lumMod val="85000"/>
                    <a:lumOff val="15000"/>
                  </a:schemeClr>
                </a:solidFill>
              </a:rPr>
              <a:t>激活函数：使用</a:t>
            </a:r>
            <a:r>
              <a:rPr lang="en-US" altLang="zh-CN" sz="1600" dirty="0">
                <a:solidFill>
                  <a:schemeClr val="tx1">
                    <a:lumMod val="85000"/>
                    <a:lumOff val="15000"/>
                  </a:schemeClr>
                </a:solidFill>
              </a:rPr>
              <a:t> </a:t>
            </a:r>
            <a:r>
              <a:rPr lang="en-US" altLang="zh-CN" sz="1600" dirty="0" err="1">
                <a:solidFill>
                  <a:schemeClr val="tx1">
                    <a:lumMod val="85000"/>
                    <a:lumOff val="15000"/>
                  </a:schemeClr>
                </a:solidFill>
              </a:rPr>
              <a:t>SwiGLU</a:t>
            </a:r>
            <a:r>
              <a:rPr lang="zh-CN" altLang="en-US" sz="1600" dirty="0">
                <a:solidFill>
                  <a:schemeClr val="tx1">
                    <a:lumMod val="85000"/>
                    <a:lumOff val="15000"/>
                  </a:schemeClr>
                </a:solidFill>
              </a:rPr>
              <a:t>，相比</a:t>
            </a:r>
            <a:r>
              <a:rPr lang="en-US" altLang="zh-CN" sz="1600" dirty="0">
                <a:solidFill>
                  <a:schemeClr val="tx1">
                    <a:lumMod val="85000"/>
                    <a:lumOff val="15000"/>
                  </a:schemeClr>
                </a:solidFill>
              </a:rPr>
              <a:t> </a:t>
            </a:r>
            <a:r>
              <a:rPr lang="en-US" altLang="zh-CN" sz="1600" dirty="0" err="1">
                <a:solidFill>
                  <a:schemeClr val="tx1">
                    <a:lumMod val="85000"/>
                    <a:lumOff val="15000"/>
                  </a:schemeClr>
                </a:solidFill>
              </a:rPr>
              <a:t>GeLU</a:t>
            </a:r>
            <a:r>
              <a:rPr lang="en-US" altLang="zh-CN" sz="1600" dirty="0">
                <a:solidFill>
                  <a:schemeClr val="tx1">
                    <a:lumMod val="85000"/>
                    <a:lumOff val="15000"/>
                  </a:schemeClr>
                </a:solidFill>
              </a:rPr>
              <a:t> </a:t>
            </a:r>
            <a:r>
              <a:rPr lang="zh-CN" altLang="en-US" sz="1600" dirty="0">
                <a:solidFill>
                  <a:schemeClr val="tx1">
                    <a:lumMod val="85000"/>
                    <a:lumOff val="15000"/>
                  </a:schemeClr>
                </a:solidFill>
              </a:rPr>
              <a:t>能更好地提取特征。</a:t>
            </a:r>
          </a:p>
        </p:txBody>
      </p:sp>
      <p:pic>
        <p:nvPicPr>
          <p:cNvPr id="5" name="图片 4"/>
          <p:cNvPicPr/>
          <p:nvPr/>
        </p:nvPicPr>
        <p:blipFill>
          <a:blip r:embed="rId2"/>
          <a:stretch>
            <a:fillRect/>
          </a:stretch>
        </p:blipFill>
        <p:spPr>
          <a:xfrm>
            <a:off x="5663565" y="2060575"/>
            <a:ext cx="6258560" cy="352044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DeepSeek</a:t>
            </a:r>
            <a:r>
              <a:rPr lang="zh-CN" altLang="en-US">
                <a:solidFill>
                  <a:schemeClr val="tx1">
                    <a:lumMod val="85000"/>
                    <a:lumOff val="15000"/>
                  </a:schemeClr>
                </a:solidFill>
              </a:rPr>
              <a:t>模型</a:t>
            </a:r>
          </a:p>
        </p:txBody>
      </p:sp>
      <p:sp>
        <p:nvSpPr>
          <p:cNvPr id="3" name="文本占位符 2"/>
          <p:cNvSpPr>
            <a:spLocks noGrp="1"/>
          </p:cNvSpPr>
          <p:nvPr>
            <p:ph type="body" sz="quarter" idx="11"/>
          </p:nvPr>
        </p:nvSpPr>
        <p:spPr>
          <a:xfrm>
            <a:off x="479425" y="1124585"/>
            <a:ext cx="11385550" cy="5076190"/>
          </a:xfrm>
        </p:spPr>
        <p:txBody>
          <a:bodyPr/>
          <a:lstStyle/>
          <a:p>
            <a:r>
              <a:rPr lang="en-US" altLang="zh-CN" sz="1600">
                <a:solidFill>
                  <a:schemeClr val="tx1">
                    <a:lumMod val="85000"/>
                    <a:lumOff val="15000"/>
                  </a:schemeClr>
                </a:solidFill>
              </a:rPr>
              <a:t>DeepSeek </a:t>
            </a:r>
            <a:r>
              <a:rPr lang="zh-CN" altLang="en-US" sz="1600">
                <a:solidFill>
                  <a:schemeClr val="tx1">
                    <a:lumMod val="85000"/>
                    <a:lumOff val="15000"/>
                  </a:schemeClr>
                </a:solidFill>
              </a:rPr>
              <a:t>模型是由杭州深度求索人工智能基础技术研究有限公司开发的一系列人工智能模型。该系列模型以</a:t>
            </a:r>
            <a:r>
              <a:rPr lang="en-US" altLang="zh-CN" sz="1600">
                <a:solidFill>
                  <a:schemeClr val="tx1">
                    <a:lumMod val="85000"/>
                    <a:lumOff val="15000"/>
                  </a:schemeClr>
                </a:solidFill>
              </a:rPr>
              <a:t> Transformer </a:t>
            </a:r>
            <a:r>
              <a:rPr lang="zh-CN" altLang="en-US" sz="1600">
                <a:solidFill>
                  <a:schemeClr val="tx1">
                    <a:lumMod val="85000"/>
                    <a:lumOff val="15000"/>
                  </a:schemeClr>
                </a:solidFill>
              </a:rPr>
              <a:t>架构为基础，核心采用创新的</a:t>
            </a:r>
            <a:r>
              <a:rPr lang="en-US" altLang="zh-CN" sz="1600">
                <a:solidFill>
                  <a:schemeClr val="tx1">
                    <a:lumMod val="85000"/>
                    <a:lumOff val="15000"/>
                  </a:schemeClr>
                </a:solidFill>
              </a:rPr>
              <a:t> DeepSeekMoE</a:t>
            </a:r>
            <a:r>
              <a:rPr lang="zh-CN" altLang="en-US" sz="1600">
                <a:solidFill>
                  <a:schemeClr val="tx1">
                    <a:lumMod val="85000"/>
                    <a:lumOff val="15000"/>
                  </a:schemeClr>
                </a:solidFill>
              </a:rPr>
              <a:t>（混合专家）与</a:t>
            </a:r>
            <a:r>
              <a:rPr lang="en-US" altLang="zh-CN" sz="1600">
                <a:solidFill>
                  <a:schemeClr val="tx1">
                    <a:lumMod val="85000"/>
                    <a:lumOff val="15000"/>
                  </a:schemeClr>
                </a:solidFill>
              </a:rPr>
              <a:t> MLA</a:t>
            </a:r>
            <a:r>
              <a:rPr lang="zh-CN" altLang="en-US" sz="1600">
                <a:solidFill>
                  <a:schemeClr val="tx1">
                    <a:lumMod val="85000"/>
                    <a:lumOff val="15000"/>
                  </a:schemeClr>
                </a:solidFill>
              </a:rPr>
              <a:t>（多头潜在注意力）技术路线，覆盖通用语言、代码、视觉、数学等多个领域</a:t>
            </a:r>
            <a:r>
              <a:rPr lang="en-US" altLang="zh-CN" sz="1600">
                <a:solidFill>
                  <a:schemeClr val="tx1">
                    <a:lumMod val="85000"/>
                    <a:lumOff val="15000"/>
                  </a:schemeClr>
                </a:solidFill>
              </a:rPr>
              <a:t>.</a:t>
            </a:r>
          </a:p>
        </p:txBody>
      </p:sp>
      <p:pic>
        <p:nvPicPr>
          <p:cNvPr id="6" name="图片 5"/>
          <p:cNvPicPr>
            <a:picLocks noChangeAspect="1"/>
          </p:cNvPicPr>
          <p:nvPr/>
        </p:nvPicPr>
        <p:blipFill>
          <a:blip r:embed="rId2"/>
          <a:stretch>
            <a:fillRect/>
          </a:stretch>
        </p:blipFill>
        <p:spPr>
          <a:xfrm>
            <a:off x="2063115" y="1916430"/>
            <a:ext cx="7868920" cy="44126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zh-CN" altLang="en-US" dirty="0">
                <a:solidFill>
                  <a:schemeClr val="tx1">
                    <a:lumMod val="85000"/>
                    <a:lumOff val="15000"/>
                  </a:schemeClr>
                </a:solidFill>
              </a:rPr>
              <a:t>主流的开源大模型主要有：</a:t>
            </a:r>
          </a:p>
          <a:p>
            <a:r>
              <a:rPr lang="en-US" altLang="zh-CN" dirty="0" err="1">
                <a:solidFill>
                  <a:schemeClr val="tx1">
                    <a:lumMod val="85000"/>
                    <a:lumOff val="15000"/>
                  </a:schemeClr>
                </a:solidFill>
              </a:rPr>
              <a:t>LLaMA</a:t>
            </a:r>
            <a:r>
              <a:rPr lang="zh-CN" altLang="en-US" dirty="0">
                <a:solidFill>
                  <a:schemeClr val="tx1">
                    <a:lumMod val="85000"/>
                    <a:lumOff val="15000"/>
                  </a:schemeClr>
                </a:solidFill>
              </a:rPr>
              <a:t>，</a:t>
            </a:r>
            <a:r>
              <a:rPr lang="en-US" altLang="zh-CN" dirty="0">
                <a:solidFill>
                  <a:schemeClr val="tx1">
                    <a:lumMod val="85000"/>
                    <a:lumOff val="15000"/>
                  </a:schemeClr>
                </a:solidFill>
                <a:sym typeface="+mn-ea"/>
              </a:rPr>
              <a:t>Meta AI 2023</a:t>
            </a:r>
            <a:r>
              <a:rPr lang="zh-CN" altLang="en-US" dirty="0">
                <a:solidFill>
                  <a:schemeClr val="tx1">
                    <a:lumMod val="85000"/>
                    <a:lumOff val="15000"/>
                  </a:schemeClr>
                </a:solidFill>
                <a:sym typeface="+mn-ea"/>
              </a:rPr>
              <a:t>发布，偏向英语系</a:t>
            </a:r>
          </a:p>
          <a:p>
            <a:r>
              <a:rPr lang="en-US" altLang="zh-CN" dirty="0" err="1">
                <a:solidFill>
                  <a:schemeClr val="tx1">
                    <a:lumMod val="85000"/>
                    <a:lumOff val="15000"/>
                  </a:schemeClr>
                </a:solidFill>
                <a:sym typeface="+mn-ea"/>
              </a:rPr>
              <a:t>ChatGLM</a:t>
            </a:r>
            <a:r>
              <a:rPr lang="zh-CN" altLang="en-US" dirty="0">
                <a:solidFill>
                  <a:schemeClr val="tx1">
                    <a:lumMod val="85000"/>
                    <a:lumOff val="15000"/>
                  </a:schemeClr>
                </a:solidFill>
                <a:sym typeface="+mn-ea"/>
              </a:rPr>
              <a:t>，清华发布，类</a:t>
            </a:r>
            <a:r>
              <a:rPr lang="en-US" altLang="zh-CN" dirty="0">
                <a:solidFill>
                  <a:schemeClr val="tx1">
                    <a:lumMod val="85000"/>
                    <a:lumOff val="15000"/>
                  </a:schemeClr>
                </a:solidFill>
                <a:sym typeface="+mn-ea"/>
              </a:rPr>
              <a:t>ChatGPT</a:t>
            </a:r>
          </a:p>
          <a:p>
            <a:r>
              <a:rPr lang="en-US" altLang="zh-CN" dirty="0">
                <a:solidFill>
                  <a:schemeClr val="tx1">
                    <a:lumMod val="85000"/>
                    <a:lumOff val="15000"/>
                  </a:schemeClr>
                </a:solidFill>
                <a:sym typeface="+mn-ea"/>
              </a:rPr>
              <a:t>Qwen</a:t>
            </a:r>
            <a:r>
              <a:rPr lang="zh-CN" altLang="en-US" dirty="0">
                <a:solidFill>
                  <a:schemeClr val="tx1">
                    <a:lumMod val="85000"/>
                    <a:lumOff val="15000"/>
                  </a:schemeClr>
                </a:solidFill>
                <a:sym typeface="+mn-ea"/>
              </a:rPr>
              <a:t>，阿里发布，时下流行</a:t>
            </a:r>
          </a:p>
          <a:p>
            <a:r>
              <a:rPr lang="en-US" altLang="zh-CN" dirty="0" err="1">
                <a:solidFill>
                  <a:schemeClr val="tx1">
                    <a:lumMod val="85000"/>
                    <a:lumOff val="15000"/>
                  </a:schemeClr>
                </a:solidFill>
                <a:sym typeface="+mn-ea"/>
              </a:rPr>
              <a:t>DeepSeek</a:t>
            </a:r>
            <a:r>
              <a:rPr lang="zh-CN" altLang="en-US" dirty="0">
                <a:solidFill>
                  <a:schemeClr val="tx1">
                    <a:lumMod val="85000"/>
                    <a:lumOff val="15000"/>
                  </a:schemeClr>
                </a:solidFill>
                <a:sym typeface="+mn-ea"/>
              </a:rPr>
              <a:t>，深度求索发布</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456045" y="2924810"/>
            <a:ext cx="5396230" cy="1021080"/>
          </a:xfrm>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大模型</a:t>
            </a:r>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prompt</a:t>
            </a:r>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工程指南</a:t>
            </a:r>
          </a:p>
        </p:txBody>
      </p:sp>
      <p:sp>
        <p:nvSpPr>
          <p:cNvPr id="2" name="文本框 1"/>
          <p:cNvSpPr txBox="1"/>
          <p:nvPr/>
        </p:nvSpPr>
        <p:spPr>
          <a:xfrm>
            <a:off x="6527800" y="3945890"/>
            <a:ext cx="4064000" cy="645160"/>
          </a:xfrm>
          <a:prstGeom prst="rect">
            <a:avLst/>
          </a:prstGeom>
          <a:noFill/>
        </p:spPr>
        <p:txBody>
          <a:bodyPr wrap="square" rtlCol="0">
            <a:spAutoFit/>
          </a:bodyPr>
          <a:lstStyle/>
          <a:p>
            <a:pPr marL="285750" indent="-285750">
              <a:buFont typeface="Arial" panose="020B0604020202090204" pitchFamily="34" charset="0"/>
              <a:buChar char="•"/>
            </a:pPr>
            <a:r>
              <a:rPr lang="zh-CN" altLang="en-US">
                <a:solidFill>
                  <a:schemeClr val="tx1"/>
                </a:solidFill>
                <a:uFillTx/>
                <a:latin typeface="JetBrains Mono" panose="02000009000000000000" pitchFamily="49" charset="0"/>
                <a:ea typeface="阿里巴巴普惠体" panose="00020600040101010101" pitchFamily="18" charset="-122"/>
              </a:rPr>
              <a:t>了解什么是提示词工程</a:t>
            </a:r>
          </a:p>
          <a:p>
            <a:pPr marL="285750" indent="-285750">
              <a:buFont typeface="Arial" panose="020B0604020202090204" pitchFamily="34" charset="0"/>
              <a:buChar char="•"/>
            </a:pPr>
            <a:r>
              <a:rPr lang="zh-CN" altLang="en-US">
                <a:solidFill>
                  <a:schemeClr val="tx1"/>
                </a:solidFill>
                <a:uFillTx/>
                <a:latin typeface="JetBrains Mono" panose="02000009000000000000" pitchFamily="49" charset="0"/>
                <a:ea typeface="阿里巴巴普惠体" panose="00020600040101010101" pitchFamily="18" charset="-122"/>
              </a:rPr>
              <a:t>掌握提示工程的设计技巧</a:t>
            </a:r>
          </a:p>
        </p:txBody>
      </p:sp>
      <p:sp>
        <p:nvSpPr>
          <p:cNvPr id="8" name="文本框 7">
            <a:extLst>
              <a:ext uri="{FF2B5EF4-FFF2-40B4-BE49-F238E27FC236}">
                <a16:creationId xmlns:a16="http://schemas.microsoft.com/office/drawing/2014/main" id="{06871E79-A5A8-6A60-BA87-D4643D53D747}"/>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提示词工程</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9" name="文本占位符 4">
            <a:extLst>
              <a:ext uri="{FF2B5EF4-FFF2-40B4-BE49-F238E27FC236}">
                <a16:creationId xmlns:a16="http://schemas.microsoft.com/office/drawing/2014/main" id="{CAEF746D-E408-EF80-E3DE-FA3BE981D1D4}"/>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10" name="文本占位符 4">
            <a:extLst>
              <a:ext uri="{FF2B5EF4-FFF2-40B4-BE49-F238E27FC236}">
                <a16:creationId xmlns:a16="http://schemas.microsoft.com/office/drawing/2014/main" id="{0B0D013D-1596-25D4-A2CA-3D91BB2B7A54}"/>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提示词工程概念</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rPr>
              <a:t>提示工程（</a:t>
            </a:r>
            <a:r>
              <a:rPr lang="en-US" altLang="zh-CN" sz="1600">
                <a:solidFill>
                  <a:schemeClr val="tx1">
                    <a:lumMod val="85000"/>
                    <a:lumOff val="15000"/>
                  </a:schemeClr>
                </a:solidFill>
              </a:rPr>
              <a:t>Prompt Engineering</a:t>
            </a:r>
            <a:r>
              <a:rPr lang="zh-CN" altLang="en-US" sz="1600">
                <a:solidFill>
                  <a:schemeClr val="tx1">
                    <a:lumMod val="85000"/>
                    <a:lumOff val="15000"/>
                  </a:schemeClr>
                </a:solidFill>
              </a:rPr>
              <a:t>），也称为</a:t>
            </a:r>
            <a:r>
              <a:rPr lang="en-US" altLang="zh-CN" sz="1600">
                <a:solidFill>
                  <a:schemeClr val="tx1">
                    <a:lumMod val="85000"/>
                    <a:lumOff val="15000"/>
                  </a:schemeClr>
                </a:solidFill>
              </a:rPr>
              <a:t> In-Context Prompting</a:t>
            </a:r>
            <a:r>
              <a:rPr lang="zh-CN" altLang="en-US" sz="1600">
                <a:solidFill>
                  <a:schemeClr val="tx1">
                    <a:lumMod val="85000"/>
                    <a:lumOff val="15000"/>
                  </a:schemeClr>
                </a:solidFill>
              </a:rPr>
              <a:t>，是指在</a:t>
            </a:r>
            <a:r>
              <a:rPr lang="zh-CN" altLang="en-US" sz="1600">
                <a:solidFill>
                  <a:srgbClr val="C00000"/>
                </a:solidFill>
              </a:rPr>
              <a:t>不更新模型权重</a:t>
            </a:r>
            <a:r>
              <a:rPr lang="zh-CN" altLang="en-US" sz="1600">
                <a:solidFill>
                  <a:schemeClr val="tx1">
                    <a:lumMod val="85000"/>
                    <a:lumOff val="15000"/>
                  </a:schemeClr>
                </a:solidFill>
              </a:rPr>
              <a:t>的情况下如何与大模型交互以引导其行为以获得所需结果的方法。</a:t>
            </a:r>
          </a:p>
        </p:txBody>
      </p:sp>
      <p:pic>
        <p:nvPicPr>
          <p:cNvPr id="4" name="图片 3" descr="/Users/caoyu/Library/Containers/com.kingsoft.wpsoffice.mac/Data/tmp/picturecompress_20251128153327/output_1.pngoutput_1"/>
          <p:cNvPicPr>
            <a:picLocks noChangeAspect="1"/>
          </p:cNvPicPr>
          <p:nvPr/>
        </p:nvPicPr>
        <p:blipFill>
          <a:blip r:embed="rId2"/>
          <a:stretch>
            <a:fillRect/>
          </a:stretch>
        </p:blipFill>
        <p:spPr>
          <a:xfrm>
            <a:off x="551180" y="2193925"/>
            <a:ext cx="4392930" cy="2470150"/>
          </a:xfrm>
          <a:prstGeom prst="rect">
            <a:avLst/>
          </a:prstGeom>
        </p:spPr>
      </p:pic>
      <p:sp>
        <p:nvSpPr>
          <p:cNvPr id="5" name="文本框 4"/>
          <p:cNvSpPr txBox="1"/>
          <p:nvPr/>
        </p:nvSpPr>
        <p:spPr>
          <a:xfrm>
            <a:off x="5447665" y="2398395"/>
            <a:ext cx="6073775" cy="2061210"/>
          </a:xfrm>
          <a:prstGeom prst="rect">
            <a:avLst/>
          </a:prstGeom>
          <a:noFill/>
        </p:spPr>
        <p:txBody>
          <a:bodyPr wrap="square" rtlCol="0">
            <a:spAutoFit/>
          </a:bodyPr>
          <a:lstStyle/>
          <a:p>
            <a:r>
              <a:rPr lang="zh-CN" altLang="en-US" sz="1600">
                <a:solidFill>
                  <a:schemeClr val="tx1"/>
                </a:solidFill>
                <a:uFillTx/>
                <a:latin typeface="JetBrains Mono" panose="02000009000000000000" pitchFamily="49" charset="0"/>
                <a:ea typeface="阿里巴巴普惠体" panose="00020600040101010101" pitchFamily="18" charset="-122"/>
              </a:rPr>
              <a:t>在人工智能领域，</a:t>
            </a:r>
            <a:r>
              <a:rPr lang="en-US" altLang="zh-CN" sz="1600">
                <a:solidFill>
                  <a:schemeClr val="tx1"/>
                </a:solidFill>
                <a:uFillTx/>
                <a:latin typeface="JetBrains Mono" panose="02000009000000000000" pitchFamily="49" charset="0"/>
                <a:ea typeface="阿里巴巴普惠体" panose="00020600040101010101" pitchFamily="18" charset="-122"/>
              </a:rPr>
              <a:t>Prompt</a:t>
            </a:r>
            <a:r>
              <a:rPr lang="zh-CN" altLang="en-US" sz="1600">
                <a:solidFill>
                  <a:schemeClr val="tx1"/>
                </a:solidFill>
                <a:uFillTx/>
                <a:latin typeface="JetBrains Mono" panose="02000009000000000000" pitchFamily="49" charset="0"/>
                <a:ea typeface="阿里巴巴普惠体" panose="00020600040101010101" pitchFamily="18" charset="-122"/>
              </a:rPr>
              <a:t>指的是用户给大型语言模型发出的指令。</a:t>
            </a:r>
          </a:p>
          <a:p>
            <a:endParaRPr lang="zh-CN" altLang="en-US" sz="1600">
              <a:solidFill>
                <a:schemeClr val="tx1"/>
              </a:solidFill>
              <a:uFillTx/>
              <a:latin typeface="JetBrains Mono" panose="02000009000000000000" pitchFamily="49" charset="0"/>
              <a:ea typeface="阿里巴巴普惠体" panose="00020600040101010101" pitchFamily="18" charset="-122"/>
            </a:endParaRPr>
          </a:p>
          <a:p>
            <a:pPr marL="285750" indent="-285750">
              <a:buFont typeface="Arial" panose="020B0604020202090204" pitchFamily="34" charset="0"/>
              <a:buChar char="•"/>
            </a:pPr>
            <a:r>
              <a:rPr lang="zh-CN" altLang="en-US" sz="1600">
                <a:solidFill>
                  <a:schemeClr val="tx1"/>
                </a:solidFill>
                <a:uFillTx/>
                <a:latin typeface="JetBrains Mono" panose="02000009000000000000" pitchFamily="49" charset="0"/>
                <a:ea typeface="阿里巴巴普惠体" panose="00020600040101010101" pitchFamily="18" charset="-122"/>
              </a:rPr>
              <a:t>例如，</a:t>
            </a:r>
            <a:r>
              <a:rPr lang="en-US" altLang="zh-CN" sz="1600">
                <a:solidFill>
                  <a:schemeClr val="tx1"/>
                </a:solidFill>
                <a:uFillTx/>
                <a:latin typeface="JetBrains Mono" panose="02000009000000000000" pitchFamily="49" charset="0"/>
                <a:ea typeface="阿里巴巴普惠体" panose="00020600040101010101" pitchFamily="18" charset="-122"/>
              </a:rPr>
              <a:t>“</a:t>
            </a:r>
            <a:r>
              <a:rPr lang="zh-CN" altLang="en-US" sz="1600">
                <a:solidFill>
                  <a:schemeClr val="tx1"/>
                </a:solidFill>
                <a:uFillTx/>
                <a:latin typeface="JetBrains Mono" panose="02000009000000000000" pitchFamily="49" charset="0"/>
                <a:ea typeface="阿里巴巴普惠体" panose="00020600040101010101" pitchFamily="18" charset="-122"/>
              </a:rPr>
              <a:t>「讲个笑话」</a:t>
            </a:r>
            <a:r>
              <a:rPr lang="en-US" altLang="zh-CN" sz="1600">
                <a:solidFill>
                  <a:schemeClr val="tx1"/>
                </a:solidFill>
                <a:uFillTx/>
                <a:latin typeface="JetBrains Mono" panose="02000009000000000000" pitchFamily="49" charset="0"/>
                <a:ea typeface="阿里巴巴普惠体" panose="00020600040101010101" pitchFamily="18" charset="-122"/>
              </a:rPr>
              <a:t>”</a:t>
            </a:r>
            <a:r>
              <a:rPr lang="zh-CN" altLang="en-US" sz="1600">
                <a:solidFill>
                  <a:schemeClr val="tx1"/>
                </a:solidFill>
                <a:uFillTx/>
                <a:latin typeface="JetBrains Mono" panose="02000009000000000000" pitchFamily="49" charset="0"/>
                <a:ea typeface="阿里巴巴普惠体" panose="00020600040101010101" pitchFamily="18" charset="-122"/>
              </a:rPr>
              <a:t>、</a:t>
            </a:r>
            <a:r>
              <a:rPr lang="en-US" altLang="zh-CN" sz="1600">
                <a:solidFill>
                  <a:schemeClr val="tx1"/>
                </a:solidFill>
                <a:uFillTx/>
                <a:latin typeface="JetBrains Mono" panose="02000009000000000000" pitchFamily="49" charset="0"/>
                <a:ea typeface="阿里巴巴普惠体" panose="00020600040101010101" pitchFamily="18" charset="-122"/>
              </a:rPr>
              <a:t>“</a:t>
            </a:r>
            <a:r>
              <a:rPr lang="zh-CN" altLang="en-US" sz="1600">
                <a:solidFill>
                  <a:schemeClr val="tx1"/>
                </a:solidFill>
                <a:uFillTx/>
                <a:latin typeface="JetBrains Mono" panose="02000009000000000000" pitchFamily="49" charset="0"/>
                <a:ea typeface="阿里巴巴普惠体" panose="00020600040101010101" pitchFamily="18" charset="-122"/>
              </a:rPr>
              <a:t>「用</a:t>
            </a:r>
            <a:r>
              <a:rPr lang="en-US" altLang="zh-CN" sz="1600">
                <a:solidFill>
                  <a:schemeClr val="tx1"/>
                </a:solidFill>
                <a:uFillTx/>
                <a:latin typeface="JetBrains Mono" panose="02000009000000000000" pitchFamily="49" charset="0"/>
                <a:ea typeface="阿里巴巴普惠体" panose="00020600040101010101" pitchFamily="18" charset="-122"/>
              </a:rPr>
              <a:t>Python</a:t>
            </a:r>
            <a:r>
              <a:rPr lang="zh-CN" altLang="en-US" sz="1600">
                <a:solidFill>
                  <a:schemeClr val="tx1"/>
                </a:solidFill>
                <a:uFillTx/>
                <a:latin typeface="JetBrains Mono" panose="02000009000000000000" pitchFamily="49" charset="0"/>
                <a:ea typeface="阿里巴巴普惠体" panose="00020600040101010101" pitchFamily="18" charset="-122"/>
              </a:rPr>
              <a:t>编个贪吃蛇游戏」</a:t>
            </a:r>
            <a:r>
              <a:rPr lang="en-US" altLang="zh-CN" sz="1600">
                <a:solidFill>
                  <a:schemeClr val="tx1"/>
                </a:solidFill>
                <a:uFillTx/>
                <a:latin typeface="JetBrains Mono" panose="02000009000000000000" pitchFamily="49" charset="0"/>
                <a:ea typeface="阿里巴巴普惠体" panose="00020600040101010101" pitchFamily="18" charset="-122"/>
              </a:rPr>
              <a:t>”</a:t>
            </a:r>
            <a:r>
              <a:rPr lang="zh-CN" altLang="en-US" sz="1600">
                <a:solidFill>
                  <a:schemeClr val="tx1"/>
                </a:solidFill>
                <a:uFillTx/>
                <a:latin typeface="JetBrains Mono" panose="02000009000000000000" pitchFamily="49" charset="0"/>
                <a:ea typeface="阿里巴巴普惠体" panose="00020600040101010101" pitchFamily="18" charset="-122"/>
              </a:rPr>
              <a:t>、</a:t>
            </a:r>
            <a:r>
              <a:rPr lang="en-US" altLang="zh-CN" sz="1600">
                <a:solidFill>
                  <a:schemeClr val="tx1"/>
                </a:solidFill>
                <a:uFillTx/>
                <a:latin typeface="JetBrains Mono" panose="02000009000000000000" pitchFamily="49" charset="0"/>
                <a:ea typeface="阿里巴巴普惠体" panose="00020600040101010101" pitchFamily="18" charset="-122"/>
              </a:rPr>
              <a:t>“</a:t>
            </a:r>
            <a:r>
              <a:rPr lang="zh-CN" altLang="en-US" sz="1600">
                <a:solidFill>
                  <a:schemeClr val="tx1"/>
                </a:solidFill>
                <a:uFillTx/>
                <a:latin typeface="JetBrains Mono" panose="02000009000000000000" pitchFamily="49" charset="0"/>
                <a:ea typeface="阿里巴巴普惠体" panose="00020600040101010101" pitchFamily="18" charset="-122"/>
              </a:rPr>
              <a:t>「写封情书」</a:t>
            </a:r>
            <a:r>
              <a:rPr lang="en-US" altLang="zh-CN" sz="1600">
                <a:solidFill>
                  <a:schemeClr val="tx1"/>
                </a:solidFill>
                <a:uFillTx/>
                <a:latin typeface="JetBrains Mono" panose="02000009000000000000" pitchFamily="49" charset="0"/>
                <a:ea typeface="阿里巴巴普惠体" panose="00020600040101010101" pitchFamily="18" charset="-122"/>
              </a:rPr>
              <a:t>"</a:t>
            </a:r>
            <a:r>
              <a:rPr lang="zh-CN" altLang="en-US" sz="1600">
                <a:solidFill>
                  <a:schemeClr val="tx1"/>
                </a:solidFill>
                <a:uFillTx/>
                <a:latin typeface="JetBrains Mono" panose="02000009000000000000" pitchFamily="49" charset="0"/>
                <a:ea typeface="阿里巴巴普惠体" panose="00020600040101010101" pitchFamily="18" charset="-122"/>
              </a:rPr>
              <a:t>等。</a:t>
            </a:r>
          </a:p>
          <a:p>
            <a:pPr marL="285750" indent="-285750">
              <a:buFont typeface="Arial" panose="020B0604020202090204" pitchFamily="34" charset="0"/>
              <a:buChar char="•"/>
            </a:pPr>
            <a:r>
              <a:rPr lang="zh-CN" altLang="en-US" sz="1600">
                <a:solidFill>
                  <a:schemeClr val="tx1"/>
                </a:solidFill>
                <a:uFillTx/>
                <a:latin typeface="JetBrains Mono" panose="02000009000000000000" pitchFamily="49" charset="0"/>
                <a:ea typeface="阿里巴巴普惠体" panose="00020600040101010101" pitchFamily="18" charset="-122"/>
              </a:rPr>
              <a:t>虽然看似简单，但实际上，</a:t>
            </a:r>
            <a:r>
              <a:rPr lang="en-US" altLang="zh-CN" sz="1600">
                <a:solidFill>
                  <a:schemeClr val="tx1"/>
                </a:solidFill>
                <a:uFillTx/>
                <a:latin typeface="JetBrains Mono" panose="02000009000000000000" pitchFamily="49" charset="0"/>
                <a:ea typeface="阿里巴巴普惠体" panose="00020600040101010101" pitchFamily="18" charset="-122"/>
              </a:rPr>
              <a:t>Prompt</a:t>
            </a:r>
            <a:r>
              <a:rPr lang="zh-CN" altLang="en-US" sz="1600">
                <a:solidFill>
                  <a:schemeClr val="tx1"/>
                </a:solidFill>
                <a:uFillTx/>
                <a:latin typeface="JetBrains Mono" panose="02000009000000000000" pitchFamily="49" charset="0"/>
                <a:ea typeface="阿里巴巴普惠体" panose="00020600040101010101" pitchFamily="18" charset="-122"/>
              </a:rPr>
              <a:t>的设计对于模型的结果影响很大。</a:t>
            </a:r>
          </a:p>
          <a:p>
            <a:pPr marL="285750" indent="-285750">
              <a:buFont typeface="Arial" panose="020B0604020202090204" pitchFamily="34" charset="0"/>
              <a:buChar char="•"/>
            </a:pPr>
            <a:r>
              <a:rPr lang="zh-CN" altLang="en-US" sz="1600">
                <a:solidFill>
                  <a:schemeClr val="tx1"/>
                </a:solidFill>
                <a:uFillTx/>
                <a:latin typeface="JetBrains Mono" panose="02000009000000000000" pitchFamily="49" charset="0"/>
                <a:ea typeface="阿里巴巴普惠体" panose="00020600040101010101" pitchFamily="18" charset="-122"/>
              </a:rPr>
              <a:t>因此如何设计</a:t>
            </a:r>
            <a:r>
              <a:rPr lang="en-US" altLang="zh-CN" sz="1600">
                <a:solidFill>
                  <a:schemeClr val="tx1"/>
                </a:solidFill>
                <a:uFillTx/>
                <a:latin typeface="JetBrains Mono" panose="02000009000000000000" pitchFamily="49" charset="0"/>
                <a:ea typeface="阿里巴巴普惠体" panose="00020600040101010101" pitchFamily="18" charset="-122"/>
              </a:rPr>
              <a:t>prompt</a:t>
            </a:r>
            <a:r>
              <a:rPr lang="zh-CN" altLang="en-US" sz="1600">
                <a:solidFill>
                  <a:schemeClr val="tx1"/>
                </a:solidFill>
                <a:uFillTx/>
                <a:latin typeface="JetBrains Mono" panose="02000009000000000000" pitchFamily="49" charset="0"/>
                <a:ea typeface="阿里巴巴普惠体" panose="00020600040101010101" pitchFamily="18" charset="-122"/>
              </a:rPr>
              <a:t>，进而与模型更好的交互，是研究人员必备的必不可少的技能（提示工程）。</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提示词技巧</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rPr>
              <a:t>任何</a:t>
            </a:r>
            <a:r>
              <a:rPr lang="en-US" altLang="zh-CN" sz="1600">
                <a:solidFill>
                  <a:schemeClr val="tx1">
                    <a:lumMod val="85000"/>
                    <a:lumOff val="15000"/>
                  </a:schemeClr>
                </a:solidFill>
              </a:rPr>
              <a:t>Prompt</a:t>
            </a:r>
            <a:r>
              <a:rPr lang="zh-CN" altLang="en-US" sz="1600">
                <a:solidFill>
                  <a:schemeClr val="tx1">
                    <a:lumMod val="85000"/>
                    <a:lumOff val="15000"/>
                  </a:schemeClr>
                </a:solidFill>
              </a:rPr>
              <a:t>技巧，都不如清晰的表达你的需求。这就类似人与人沟通，如果话说不明白，不可能让别人理解你的思想。因此，写出清晰的指令，是核心。</a:t>
            </a:r>
          </a:p>
          <a:p>
            <a:endParaRPr lang="zh-CN" altLang="en-US" sz="1600">
              <a:solidFill>
                <a:schemeClr val="tx1">
                  <a:lumMod val="85000"/>
                  <a:lumOff val="15000"/>
                </a:schemeClr>
              </a:solidFill>
            </a:endParaRPr>
          </a:p>
          <a:p>
            <a:r>
              <a:rPr lang="zh-CN" altLang="en-US" sz="1600">
                <a:solidFill>
                  <a:schemeClr val="tx1">
                    <a:lumMod val="85000"/>
                    <a:lumOff val="15000"/>
                  </a:schemeClr>
                </a:solidFill>
              </a:rPr>
              <a:t>技巧</a:t>
            </a:r>
            <a:r>
              <a:rPr lang="en-US" altLang="zh-CN" sz="1600">
                <a:solidFill>
                  <a:schemeClr val="tx1">
                    <a:lumMod val="85000"/>
                    <a:lumOff val="15000"/>
                  </a:schemeClr>
                </a:solidFill>
              </a:rPr>
              <a:t>1</a:t>
            </a:r>
            <a:r>
              <a:rPr lang="zh-CN" altLang="en-US" sz="1600">
                <a:solidFill>
                  <a:schemeClr val="tx1">
                    <a:lumMod val="85000"/>
                    <a:lumOff val="15000"/>
                  </a:schemeClr>
                </a:solidFill>
              </a:rPr>
              <a:t>：详细的描述</a:t>
            </a:r>
          </a:p>
        </p:txBody>
      </p:sp>
      <p:pic>
        <p:nvPicPr>
          <p:cNvPr id="37" name="图片 36" descr="01 (8)"/>
          <p:cNvPicPr>
            <a:picLocks noChangeAspect="1"/>
          </p:cNvPicPr>
          <p:nvPr/>
        </p:nvPicPr>
        <p:blipFill>
          <a:blip r:embed="rId2"/>
          <a:stretch>
            <a:fillRect/>
          </a:stretch>
        </p:blipFill>
        <p:spPr>
          <a:xfrm>
            <a:off x="911225" y="2853055"/>
            <a:ext cx="2317115" cy="2317115"/>
          </a:xfrm>
          <a:prstGeom prst="rect">
            <a:avLst/>
          </a:prstGeom>
        </p:spPr>
      </p:pic>
      <p:sp>
        <p:nvSpPr>
          <p:cNvPr id="39" name="云形标注 38"/>
          <p:cNvSpPr/>
          <p:nvPr/>
        </p:nvSpPr>
        <p:spPr>
          <a:xfrm>
            <a:off x="2468880" y="2496820"/>
            <a:ext cx="1403350" cy="775970"/>
          </a:xfrm>
          <a:prstGeom prst="cloudCallout">
            <a:avLst>
              <a:gd name="adj1" fmla="val -38232"/>
              <a:gd name="adj2" fmla="val 577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写一封情书</a:t>
            </a:r>
          </a:p>
        </p:txBody>
      </p:sp>
      <p:pic>
        <p:nvPicPr>
          <p:cNvPr id="4" name="图片 3" descr="错误标识"/>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4885" y="3429000"/>
            <a:ext cx="914400" cy="914400"/>
          </a:xfrm>
          <a:prstGeom prst="rect">
            <a:avLst/>
          </a:prstGeom>
        </p:spPr>
      </p:pic>
      <p:pic>
        <p:nvPicPr>
          <p:cNvPr id="6" name="图片 5" descr="01 (82)"/>
          <p:cNvPicPr>
            <a:picLocks noChangeAspect="1"/>
          </p:cNvPicPr>
          <p:nvPr/>
        </p:nvPicPr>
        <p:blipFill>
          <a:blip r:embed="rId5"/>
          <a:stretch>
            <a:fillRect/>
          </a:stretch>
        </p:blipFill>
        <p:spPr>
          <a:xfrm>
            <a:off x="10663555" y="5111750"/>
            <a:ext cx="1481455" cy="1481455"/>
          </a:xfrm>
          <a:prstGeom prst="rect">
            <a:avLst/>
          </a:prstGeom>
        </p:spPr>
      </p:pic>
      <p:pic>
        <p:nvPicPr>
          <p:cNvPr id="5" name="图片 4" descr="01 (8)"/>
          <p:cNvPicPr>
            <a:picLocks noChangeAspect="1"/>
          </p:cNvPicPr>
          <p:nvPr/>
        </p:nvPicPr>
        <p:blipFill>
          <a:blip r:embed="rId2"/>
          <a:stretch>
            <a:fillRect/>
          </a:stretch>
        </p:blipFill>
        <p:spPr>
          <a:xfrm flipH="1">
            <a:off x="9336405" y="2708910"/>
            <a:ext cx="2330450" cy="2330450"/>
          </a:xfrm>
          <a:prstGeom prst="rect">
            <a:avLst/>
          </a:prstGeom>
        </p:spPr>
      </p:pic>
      <p:sp>
        <p:nvSpPr>
          <p:cNvPr id="7" name="云形标注 6"/>
          <p:cNvSpPr/>
          <p:nvPr/>
        </p:nvSpPr>
        <p:spPr>
          <a:xfrm flipH="1">
            <a:off x="4660900" y="2493010"/>
            <a:ext cx="4319905" cy="2359660"/>
          </a:xfrm>
          <a:prstGeom prst="cloudCallout">
            <a:avLst>
              <a:gd name="adj1" fmla="val -63817"/>
              <a:gd name="adj2" fmla="val 877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用一些温柔的话语写一封情书，来表达我对你的仰慕和思念。最后，我要求书写字体数要不低于</a:t>
            </a:r>
            <a:r>
              <a:rPr lang="en-US" altLang="zh-CN"/>
              <a:t>500</a:t>
            </a:r>
            <a:r>
              <a:rPr lang="zh-CN" altLang="en-US"/>
              <a:t>个字</a:t>
            </a:r>
          </a:p>
        </p:txBody>
      </p:sp>
      <p:pic>
        <p:nvPicPr>
          <p:cNvPr id="13" name="图片 12" descr="打勾正确标识"/>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76360" y="3644900"/>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ppt_w"/>
                                          </p:val>
                                        </p:tav>
                                        <p:tav tm="100000">
                                          <p:val>
                                            <p:strVal val="#ppt_w"/>
                                          </p:val>
                                        </p:tav>
                                      </p:tavLst>
                                    </p:anim>
                                    <p:anim calcmode="lin" valueType="num">
                                      <p:cBhvr>
                                        <p:cTn id="17" dur="500" fill="hold"/>
                                        <p:tgtEl>
                                          <p:spTgt spid="4"/>
                                        </p:tgtEl>
                                        <p:attrNameLst>
                                          <p:attrName>ppt_h</p:attrName>
                                        </p:attrNameLst>
                                      </p:cBhvr>
                                      <p:tavLst>
                                        <p:tav tm="0">
                                          <p:val>
                                            <p:strVal val="4*#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strVal val="4*#ppt_w"/>
                                          </p:val>
                                        </p:tav>
                                        <p:tav tm="100000">
                                          <p:val>
                                            <p:strVal val="#ppt_w"/>
                                          </p:val>
                                        </p:tav>
                                      </p:tavLst>
                                    </p:anim>
                                    <p:anim calcmode="lin" valueType="num">
                                      <p:cBhvr>
                                        <p:cTn id="32" dur="500" fill="hold"/>
                                        <p:tgtEl>
                                          <p:spTgt spid="1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7" grpId="0" bldLvl="0" animBg="1"/>
      <p:bldP spid="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提示词技巧</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rPr>
              <a:t>任何</a:t>
            </a:r>
            <a:r>
              <a:rPr lang="en-US" altLang="zh-CN" sz="1600">
                <a:solidFill>
                  <a:schemeClr val="tx1">
                    <a:lumMod val="85000"/>
                    <a:lumOff val="15000"/>
                  </a:schemeClr>
                </a:solidFill>
              </a:rPr>
              <a:t>Prompt</a:t>
            </a:r>
            <a:r>
              <a:rPr lang="zh-CN" altLang="en-US" sz="1600">
                <a:solidFill>
                  <a:schemeClr val="tx1">
                    <a:lumMod val="85000"/>
                    <a:lumOff val="15000"/>
                  </a:schemeClr>
                </a:solidFill>
              </a:rPr>
              <a:t>技巧，都不如清晰的表达你的需求。这就类似人与人沟通，如果话说不明白，不可能让别人理解你的思想。因此，写出清晰的指令，是核心。</a:t>
            </a:r>
          </a:p>
          <a:p>
            <a:endParaRPr lang="zh-CN" altLang="en-US" sz="1600">
              <a:solidFill>
                <a:schemeClr val="tx1">
                  <a:lumMod val="85000"/>
                  <a:lumOff val="15000"/>
                </a:schemeClr>
              </a:solidFill>
            </a:endParaRPr>
          </a:p>
          <a:p>
            <a:r>
              <a:rPr lang="zh-CN" altLang="en-US" sz="2000" b="1">
                <a:solidFill>
                  <a:schemeClr val="tx1">
                    <a:lumMod val="85000"/>
                    <a:lumOff val="15000"/>
                  </a:schemeClr>
                </a:solidFill>
              </a:rPr>
              <a:t>技巧</a:t>
            </a:r>
            <a:r>
              <a:rPr lang="en-US" altLang="zh-CN" sz="2000" b="1">
                <a:solidFill>
                  <a:schemeClr val="tx1">
                    <a:lumMod val="85000"/>
                    <a:lumOff val="15000"/>
                  </a:schemeClr>
                </a:solidFill>
              </a:rPr>
              <a:t>2</a:t>
            </a:r>
            <a:r>
              <a:rPr lang="zh-CN" altLang="en-US" sz="2000" b="1">
                <a:solidFill>
                  <a:schemeClr val="tx1">
                    <a:lumMod val="85000"/>
                    <a:lumOff val="15000"/>
                  </a:schemeClr>
                </a:solidFill>
              </a:rPr>
              <a:t>：让模型充当某个角色</a:t>
            </a:r>
          </a:p>
        </p:txBody>
      </p:sp>
      <p:pic>
        <p:nvPicPr>
          <p:cNvPr id="37" name="图片 36" descr="01 (8)"/>
          <p:cNvPicPr>
            <a:picLocks noChangeAspect="1"/>
          </p:cNvPicPr>
          <p:nvPr/>
        </p:nvPicPr>
        <p:blipFill>
          <a:blip r:embed="rId2"/>
          <a:stretch>
            <a:fillRect/>
          </a:stretch>
        </p:blipFill>
        <p:spPr>
          <a:xfrm>
            <a:off x="911225" y="2853055"/>
            <a:ext cx="2317115" cy="2317115"/>
          </a:xfrm>
          <a:prstGeom prst="rect">
            <a:avLst/>
          </a:prstGeom>
        </p:spPr>
      </p:pic>
      <p:sp>
        <p:nvSpPr>
          <p:cNvPr id="39" name="云形标注 38"/>
          <p:cNvSpPr/>
          <p:nvPr/>
        </p:nvSpPr>
        <p:spPr>
          <a:xfrm>
            <a:off x="3228340" y="2132965"/>
            <a:ext cx="7303770" cy="1644650"/>
          </a:xfrm>
          <a:prstGeom prst="cloudCallout">
            <a:avLst>
              <a:gd name="adj1" fmla="val -54990"/>
              <a:gd name="adj2" fmla="val 5671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我需要你</a:t>
            </a:r>
            <a:r>
              <a:rPr lang="zh-CN" altLang="en-US">
                <a:solidFill>
                  <a:srgbClr val="C00000"/>
                </a:solidFill>
              </a:rPr>
              <a:t>充当</a:t>
            </a:r>
            <a:r>
              <a:rPr lang="zh-CN" altLang="en-US"/>
              <a:t>一个</a:t>
            </a:r>
            <a:r>
              <a:rPr lang="en-US" altLang="zh-CN"/>
              <a:t>AI</a:t>
            </a:r>
            <a:r>
              <a:rPr lang="zh-CN" altLang="en-US"/>
              <a:t>算法</a:t>
            </a:r>
            <a:r>
              <a:rPr lang="zh-CN" altLang="en-US">
                <a:solidFill>
                  <a:srgbClr val="C00000"/>
                </a:solidFill>
              </a:rPr>
              <a:t>面试官的角色</a:t>
            </a:r>
            <a:r>
              <a:rPr lang="zh-CN" altLang="en-US"/>
              <a:t>，</a:t>
            </a:r>
            <a:r>
              <a:rPr lang="zh-CN" altLang="en-US">
                <a:solidFill>
                  <a:srgbClr val="C00000"/>
                </a:solidFill>
              </a:rPr>
              <a:t>要求</a:t>
            </a:r>
            <a:r>
              <a:rPr lang="zh-CN" altLang="en-US"/>
              <a:t>你自主的对我进行</a:t>
            </a:r>
            <a:r>
              <a:rPr lang="en-US" altLang="zh-CN"/>
              <a:t>AI</a:t>
            </a:r>
            <a:r>
              <a:rPr lang="zh-CN" altLang="en-US"/>
              <a:t>面试过程中常考的面试题，你</a:t>
            </a:r>
            <a:r>
              <a:rPr lang="zh-CN" altLang="en-US">
                <a:solidFill>
                  <a:srgbClr val="C00000"/>
                </a:solidFill>
              </a:rPr>
              <a:t>可以</a:t>
            </a:r>
            <a:r>
              <a:rPr lang="zh-CN" altLang="en-US"/>
              <a:t>一次说一个问题，然后我回答完，</a:t>
            </a:r>
            <a:r>
              <a:rPr lang="zh-CN" altLang="en-US">
                <a:solidFill>
                  <a:srgbClr val="C00000"/>
                </a:solidFill>
              </a:rPr>
              <a:t>你再</a:t>
            </a:r>
            <a:r>
              <a:rPr lang="zh-CN" altLang="en-US"/>
              <a:t>出第二道题</a:t>
            </a:r>
          </a:p>
        </p:txBody>
      </p:sp>
      <p:pic>
        <p:nvPicPr>
          <p:cNvPr id="6" name="图片 5" descr="01 (82)"/>
          <p:cNvPicPr>
            <a:picLocks noChangeAspect="1"/>
          </p:cNvPicPr>
          <p:nvPr/>
        </p:nvPicPr>
        <p:blipFill>
          <a:blip r:embed="rId3"/>
          <a:stretch>
            <a:fillRect/>
          </a:stretch>
        </p:blipFill>
        <p:spPr>
          <a:xfrm>
            <a:off x="10663555" y="5111750"/>
            <a:ext cx="1481455" cy="1481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3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提示词技巧</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2000" b="1">
                <a:solidFill>
                  <a:schemeClr val="tx1">
                    <a:lumMod val="85000"/>
                    <a:lumOff val="15000"/>
                  </a:schemeClr>
                </a:solidFill>
              </a:rPr>
              <a:t>技巧</a:t>
            </a:r>
            <a:r>
              <a:rPr lang="en-US" altLang="zh-CN" sz="2000" b="1">
                <a:solidFill>
                  <a:schemeClr val="tx1">
                    <a:lumMod val="85000"/>
                    <a:lumOff val="15000"/>
                  </a:schemeClr>
                </a:solidFill>
              </a:rPr>
              <a:t>3</a:t>
            </a:r>
            <a:r>
              <a:rPr lang="zh-CN" altLang="en-US" sz="2000" b="1">
                <a:solidFill>
                  <a:schemeClr val="tx1">
                    <a:lumMod val="85000"/>
                    <a:lumOff val="15000"/>
                  </a:schemeClr>
                </a:solidFill>
              </a:rPr>
              <a:t>：使用分隔符标明输入的不同部分</a:t>
            </a:r>
          </a:p>
          <a:p>
            <a:r>
              <a:rPr lang="zh-CN" altLang="en-US" sz="1600">
                <a:solidFill>
                  <a:schemeClr val="tx1">
                    <a:lumMod val="85000"/>
                    <a:lumOff val="15000"/>
                  </a:schemeClr>
                </a:solidFill>
              </a:rPr>
              <a:t>中括号、</a:t>
            </a:r>
            <a:r>
              <a:rPr lang="en-US" altLang="zh-CN" sz="1600">
                <a:solidFill>
                  <a:schemeClr val="tx1">
                    <a:lumMod val="85000"/>
                    <a:lumOff val="15000"/>
                  </a:schemeClr>
                </a:solidFill>
              </a:rPr>
              <a:t>XML</a:t>
            </a:r>
            <a:r>
              <a:rPr lang="zh-CN" altLang="en-US" sz="1600">
                <a:solidFill>
                  <a:schemeClr val="tx1">
                    <a:lumMod val="85000"/>
                    <a:lumOff val="15000"/>
                  </a:schemeClr>
                </a:solidFill>
              </a:rPr>
              <a:t>标签、三引号等分隔符可以帮助划分要区别对待的文本，也可以帮助模型更好的理解文本内容。常用</a:t>
            </a:r>
            <a:r>
              <a:rPr lang="en-US" altLang="zh-CN" sz="1600">
                <a:solidFill>
                  <a:schemeClr val="tx1">
                    <a:lumMod val="85000"/>
                    <a:lumOff val="15000"/>
                  </a:schemeClr>
                </a:solidFill>
              </a:rPr>
              <a:t>''''''</a:t>
            </a:r>
            <a:r>
              <a:rPr lang="zh-CN" altLang="en-US" sz="1600">
                <a:solidFill>
                  <a:schemeClr val="tx1">
                    <a:lumMod val="85000"/>
                    <a:lumOff val="15000"/>
                  </a:schemeClr>
                </a:solidFill>
              </a:rPr>
              <a:t>把内容框起来</a:t>
            </a:r>
          </a:p>
        </p:txBody>
      </p:sp>
      <p:pic>
        <p:nvPicPr>
          <p:cNvPr id="37" name="图片 36" descr="01 (8)"/>
          <p:cNvPicPr>
            <a:picLocks noChangeAspect="1"/>
          </p:cNvPicPr>
          <p:nvPr/>
        </p:nvPicPr>
        <p:blipFill>
          <a:blip r:embed="rId2"/>
          <a:stretch>
            <a:fillRect/>
          </a:stretch>
        </p:blipFill>
        <p:spPr>
          <a:xfrm>
            <a:off x="911225" y="2853055"/>
            <a:ext cx="2317115" cy="2317115"/>
          </a:xfrm>
          <a:prstGeom prst="rect">
            <a:avLst/>
          </a:prstGeom>
        </p:spPr>
      </p:pic>
      <p:sp>
        <p:nvSpPr>
          <p:cNvPr id="39" name="云形标注 38"/>
          <p:cNvSpPr/>
          <p:nvPr/>
        </p:nvSpPr>
        <p:spPr>
          <a:xfrm>
            <a:off x="3228340" y="2132965"/>
            <a:ext cx="7303770" cy="1644650"/>
          </a:xfrm>
          <a:prstGeom prst="cloudCallout">
            <a:avLst>
              <a:gd name="adj1" fmla="val -54990"/>
              <a:gd name="adj2" fmla="val 5671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用</a:t>
            </a:r>
            <a:r>
              <a:rPr lang="en-US" altLang="zh-CN"/>
              <a:t>20</a:t>
            </a:r>
            <a:r>
              <a:rPr lang="zh-CN" altLang="en-US"/>
              <a:t>个字符总结由三引号分割的文本。</a:t>
            </a:r>
            <a:r>
              <a:rPr lang="en-US" altLang="zh-CN"/>
              <a:t>"""</a:t>
            </a:r>
            <a:r>
              <a:rPr lang="zh-CN" altLang="en-US"/>
              <a:t>在此插入文本</a:t>
            </a:r>
            <a:r>
              <a:rPr lang="en-US" altLang="zh-CN"/>
              <a:t>"""</a:t>
            </a:r>
          </a:p>
        </p:txBody>
      </p:sp>
      <p:pic>
        <p:nvPicPr>
          <p:cNvPr id="6" name="图片 5" descr="01 (82)"/>
          <p:cNvPicPr>
            <a:picLocks noChangeAspect="1"/>
          </p:cNvPicPr>
          <p:nvPr/>
        </p:nvPicPr>
        <p:blipFill>
          <a:blip r:embed="rId3"/>
          <a:stretch>
            <a:fillRect/>
          </a:stretch>
        </p:blipFill>
        <p:spPr>
          <a:xfrm>
            <a:off x="10663555" y="5111750"/>
            <a:ext cx="1481455" cy="1481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39"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提示词技巧</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2000" b="1">
                <a:solidFill>
                  <a:schemeClr val="tx1">
                    <a:lumMod val="85000"/>
                    <a:lumOff val="15000"/>
                  </a:schemeClr>
                </a:solidFill>
              </a:rPr>
              <a:t>技巧</a:t>
            </a:r>
            <a:r>
              <a:rPr lang="en-US" altLang="zh-CN" sz="2000" b="1">
                <a:solidFill>
                  <a:schemeClr val="tx1">
                    <a:lumMod val="85000"/>
                    <a:lumOff val="15000"/>
                  </a:schemeClr>
                </a:solidFill>
              </a:rPr>
              <a:t>4</a:t>
            </a:r>
            <a:r>
              <a:rPr lang="zh-CN" altLang="en-US" sz="2000" b="1">
                <a:solidFill>
                  <a:schemeClr val="tx1">
                    <a:lumMod val="85000"/>
                    <a:lumOff val="15000"/>
                  </a:schemeClr>
                </a:solidFill>
              </a:rPr>
              <a:t>：对任务指定步骤</a:t>
            </a:r>
          </a:p>
          <a:p>
            <a:r>
              <a:rPr lang="zh-CN" altLang="en-US" sz="1600">
                <a:solidFill>
                  <a:schemeClr val="tx1">
                    <a:lumMod val="85000"/>
                    <a:lumOff val="15000"/>
                  </a:schemeClr>
                </a:solidFill>
              </a:rPr>
              <a:t>对于可以拆分的任务可以尽量拆开，最好能为其指定一系列步骤，明确步骤可以让模型更容易实现它们。</a:t>
            </a:r>
          </a:p>
        </p:txBody>
      </p:sp>
      <p:pic>
        <p:nvPicPr>
          <p:cNvPr id="37" name="图片 36" descr="01 (8)"/>
          <p:cNvPicPr>
            <a:picLocks noChangeAspect="1"/>
          </p:cNvPicPr>
          <p:nvPr/>
        </p:nvPicPr>
        <p:blipFill>
          <a:blip r:embed="rId2"/>
          <a:stretch>
            <a:fillRect/>
          </a:stretch>
        </p:blipFill>
        <p:spPr>
          <a:xfrm>
            <a:off x="911225" y="2853055"/>
            <a:ext cx="2317115" cy="2317115"/>
          </a:xfrm>
          <a:prstGeom prst="rect">
            <a:avLst/>
          </a:prstGeom>
        </p:spPr>
      </p:pic>
      <p:sp>
        <p:nvSpPr>
          <p:cNvPr id="39" name="云形标注 38"/>
          <p:cNvSpPr/>
          <p:nvPr/>
        </p:nvSpPr>
        <p:spPr>
          <a:xfrm>
            <a:off x="3228340" y="2132965"/>
            <a:ext cx="3502025" cy="788670"/>
          </a:xfrm>
          <a:prstGeom prst="cloudCallout">
            <a:avLst>
              <a:gd name="adj1" fmla="val -54990"/>
              <a:gd name="adj2" fmla="val 5671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利用下面分步情况来响应用户的输入。</a:t>
            </a:r>
            <a:endParaRPr lang="en-US" altLang="zh-CN"/>
          </a:p>
        </p:txBody>
      </p:sp>
      <p:pic>
        <p:nvPicPr>
          <p:cNvPr id="6" name="图片 5" descr="01 (82)"/>
          <p:cNvPicPr>
            <a:picLocks noChangeAspect="1"/>
          </p:cNvPicPr>
          <p:nvPr/>
        </p:nvPicPr>
        <p:blipFill>
          <a:blip r:embed="rId3"/>
          <a:stretch>
            <a:fillRect/>
          </a:stretch>
        </p:blipFill>
        <p:spPr>
          <a:xfrm>
            <a:off x="10663555" y="5111750"/>
            <a:ext cx="1481455" cy="1481455"/>
          </a:xfrm>
          <a:prstGeom prst="rect">
            <a:avLst/>
          </a:prstGeom>
        </p:spPr>
      </p:pic>
      <p:sp>
        <p:nvSpPr>
          <p:cNvPr id="4" name="云形标注 3"/>
          <p:cNvSpPr/>
          <p:nvPr/>
        </p:nvSpPr>
        <p:spPr>
          <a:xfrm>
            <a:off x="3228340" y="3284855"/>
            <a:ext cx="6816725" cy="788670"/>
          </a:xfrm>
          <a:prstGeom prst="cloudCallout">
            <a:avLst>
              <a:gd name="adj1" fmla="val -54471"/>
              <a:gd name="adj2" fmla="val 0"/>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altLang="en-US"/>
              <a:t>步骤</a:t>
            </a:r>
            <a:r>
              <a:rPr lang="en-US" altLang="zh-CN"/>
              <a:t>1: """"</a:t>
            </a:r>
            <a:r>
              <a:rPr lang="zh-CN" altLang="en-US"/>
              <a:t>用户输入文本</a:t>
            </a:r>
            <a:r>
              <a:rPr lang="en-US" altLang="zh-CN"/>
              <a:t>""""</a:t>
            </a:r>
            <a:r>
              <a:rPr lang="zh-CN" altLang="en-US"/>
              <a:t>，用一句话总结这段文本，并加上前缀</a:t>
            </a:r>
            <a:r>
              <a:rPr lang="en-US" altLang="zh-CN"/>
              <a:t>"Summary".</a:t>
            </a:r>
          </a:p>
        </p:txBody>
      </p:sp>
      <p:sp>
        <p:nvSpPr>
          <p:cNvPr id="5" name="云形标注 4"/>
          <p:cNvSpPr/>
          <p:nvPr/>
        </p:nvSpPr>
        <p:spPr>
          <a:xfrm>
            <a:off x="3287395" y="4436745"/>
            <a:ext cx="6816725" cy="788670"/>
          </a:xfrm>
          <a:prstGeom prst="cloudCallout">
            <a:avLst>
              <a:gd name="adj1" fmla="val -57070"/>
              <a:gd name="adj2" fmla="val -59661"/>
            </a:avLst>
          </a:prstGeom>
        </p:spPr>
        <p:style>
          <a:lnRef idx="3">
            <a:schemeClr val="accent4"/>
          </a:lnRef>
          <a:fillRef idx="0">
            <a:srgbClr val="FFFFFF"/>
          </a:fillRef>
          <a:effectRef idx="0">
            <a:srgbClr val="FFFFFF"/>
          </a:effectRef>
          <a:fontRef idx="minor">
            <a:schemeClr val="tx1"/>
          </a:fontRef>
        </p:style>
        <p:txBody>
          <a:bodyPr rtlCol="0" anchor="ctr"/>
          <a:lstStyle/>
          <a:p>
            <a:pPr algn="ctr"/>
            <a:r>
              <a:rPr lang="zh-CN" altLang="en-US"/>
              <a:t>步骤</a:t>
            </a:r>
            <a:r>
              <a:rPr lang="en-US" altLang="zh-CN"/>
              <a:t>2: </a:t>
            </a:r>
            <a:r>
              <a:rPr lang="zh-CN" altLang="en-US"/>
              <a:t>将步骤</a:t>
            </a:r>
            <a:r>
              <a:rPr lang="en-US" altLang="zh-CN"/>
              <a:t>1</a:t>
            </a:r>
            <a:r>
              <a:rPr lang="zh-CN" altLang="en-US"/>
              <a:t>中的摘要翻译成英语，并添加前缀</a:t>
            </a:r>
            <a:r>
              <a:rPr lang="en-US" altLang="zh-CN"/>
              <a:t>"</a:t>
            </a:r>
            <a:r>
              <a:rPr lang="zh-CN" altLang="en-US"/>
              <a:t>翻译：</a:t>
            </a:r>
            <a:r>
              <a:rPr lang="en-US" altLang="zh-CN"/>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39" grpId="1" animBg="1"/>
      <p:bldP spid="4" grpId="0" bldLvl="0" animBg="1"/>
      <p:bldP spid="4" grpId="1" animBg="1"/>
      <p:bldP spid="5" grpId="0" bldLvl="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大模型调用准备</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验证：复制并指向官方提供的调试代码</a:t>
            </a:r>
          </a:p>
        </p:txBody>
      </p:sp>
      <p:pic>
        <p:nvPicPr>
          <p:cNvPr id="6" name="图片 5" descr="01 (82)"/>
          <p:cNvPicPr>
            <a:picLocks noChangeAspect="1"/>
          </p:cNvPicPr>
          <p:nvPr/>
        </p:nvPicPr>
        <p:blipFill>
          <a:blip r:embed="rId2"/>
          <a:stretch>
            <a:fillRect/>
          </a:stretch>
        </p:blipFill>
        <p:spPr>
          <a:xfrm>
            <a:off x="10663555" y="5111750"/>
            <a:ext cx="1481455" cy="1481455"/>
          </a:xfrm>
          <a:prstGeom prst="rect">
            <a:avLst/>
          </a:prstGeom>
        </p:spPr>
      </p:pic>
      <p:pic>
        <p:nvPicPr>
          <p:cNvPr id="7" name="图片 6"/>
          <p:cNvPicPr>
            <a:picLocks noChangeAspect="1"/>
          </p:cNvPicPr>
          <p:nvPr/>
        </p:nvPicPr>
        <p:blipFill>
          <a:blip r:embed="rId3"/>
          <a:stretch>
            <a:fillRect/>
          </a:stretch>
        </p:blipFill>
        <p:spPr>
          <a:xfrm>
            <a:off x="1727200" y="1557020"/>
            <a:ext cx="8737600" cy="4381500"/>
          </a:xfrm>
          <a:prstGeom prst="rect">
            <a:avLst/>
          </a:prstGeom>
        </p:spPr>
      </p:pic>
    </p:spTree>
    <p:extLst>
      <p:ext uri="{BB962C8B-B14F-4D97-AF65-F5344CB8AC3E}">
        <p14:creationId xmlns:p14="http://schemas.microsoft.com/office/powerpoint/2010/main" val="4052688248"/>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提示词技巧</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2000" b="1">
                <a:solidFill>
                  <a:schemeClr val="tx1">
                    <a:lumMod val="85000"/>
                    <a:lumOff val="15000"/>
                  </a:schemeClr>
                </a:solidFill>
              </a:rPr>
              <a:t>技巧</a:t>
            </a:r>
            <a:r>
              <a:rPr lang="en-US" altLang="zh-CN" sz="2000" b="1">
                <a:solidFill>
                  <a:schemeClr val="tx1">
                    <a:lumMod val="85000"/>
                    <a:lumOff val="15000"/>
                  </a:schemeClr>
                </a:solidFill>
              </a:rPr>
              <a:t>5</a:t>
            </a:r>
            <a:r>
              <a:rPr lang="zh-CN" altLang="en-US" sz="2000" b="1">
                <a:solidFill>
                  <a:schemeClr val="tx1">
                    <a:lumMod val="85000"/>
                    <a:lumOff val="15000"/>
                  </a:schemeClr>
                </a:solidFill>
              </a:rPr>
              <a:t>：提供例子</a:t>
            </a:r>
          </a:p>
          <a:p>
            <a:r>
              <a:rPr lang="zh-CN" altLang="en-US" sz="1600">
                <a:solidFill>
                  <a:schemeClr val="tx1">
                    <a:lumMod val="85000"/>
                    <a:lumOff val="15000"/>
                  </a:schemeClr>
                </a:solidFill>
              </a:rPr>
              <a:t>本质类似于</a:t>
            </a:r>
            <a:r>
              <a:rPr lang="en-US" altLang="zh-CN" sz="1600">
                <a:solidFill>
                  <a:schemeClr val="tx1">
                    <a:lumMod val="85000"/>
                    <a:lumOff val="15000"/>
                  </a:schemeClr>
                </a:solidFill>
              </a:rPr>
              <a:t>few-shot leaning</a:t>
            </a:r>
            <a:r>
              <a:rPr lang="zh-CN" altLang="en-US" sz="1600">
                <a:solidFill>
                  <a:schemeClr val="tx1">
                    <a:lumMod val="85000"/>
                    <a:lumOff val="15000"/>
                  </a:schemeClr>
                </a:solidFill>
              </a:rPr>
              <a:t>。先扔给大模型举例，然后让模型按照例子来输出</a:t>
            </a:r>
          </a:p>
        </p:txBody>
      </p:sp>
      <p:pic>
        <p:nvPicPr>
          <p:cNvPr id="37" name="图片 36" descr="01 (8)"/>
          <p:cNvPicPr>
            <a:picLocks noChangeAspect="1"/>
          </p:cNvPicPr>
          <p:nvPr/>
        </p:nvPicPr>
        <p:blipFill>
          <a:blip r:embed="rId2"/>
          <a:stretch>
            <a:fillRect/>
          </a:stretch>
        </p:blipFill>
        <p:spPr>
          <a:xfrm>
            <a:off x="911225" y="2853055"/>
            <a:ext cx="2317115" cy="2317115"/>
          </a:xfrm>
          <a:prstGeom prst="rect">
            <a:avLst/>
          </a:prstGeom>
        </p:spPr>
      </p:pic>
      <p:sp>
        <p:nvSpPr>
          <p:cNvPr id="39" name="云形标注 38"/>
          <p:cNvSpPr/>
          <p:nvPr/>
        </p:nvSpPr>
        <p:spPr>
          <a:xfrm>
            <a:off x="3228340" y="2780665"/>
            <a:ext cx="6379210" cy="813435"/>
          </a:xfrm>
          <a:prstGeom prst="cloudCallout">
            <a:avLst>
              <a:gd name="adj1" fmla="val -54990"/>
              <a:gd name="adj2" fmla="val 56718"/>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altLang="en-US"/>
              <a:t>按照这句评论文本的格式：</a:t>
            </a:r>
            <a:r>
              <a:rPr lang="en-US" altLang="zh-CN"/>
              <a:t>'""</a:t>
            </a:r>
            <a:r>
              <a:rPr lang="zh-CN" altLang="en-US"/>
              <a:t>用户输入文本</a:t>
            </a:r>
            <a:r>
              <a:rPr lang="en-US" altLang="zh-CN"/>
              <a:t>""'</a:t>
            </a:r>
            <a:r>
              <a:rPr lang="zh-CN" altLang="en-US"/>
              <a:t>，帮我创造新的样本</a:t>
            </a:r>
          </a:p>
        </p:txBody>
      </p:sp>
      <p:pic>
        <p:nvPicPr>
          <p:cNvPr id="6" name="图片 5" descr="01 (82)"/>
          <p:cNvPicPr>
            <a:picLocks noChangeAspect="1"/>
          </p:cNvPicPr>
          <p:nvPr/>
        </p:nvPicPr>
        <p:blipFill>
          <a:blip r:embed="rId3"/>
          <a:stretch>
            <a:fillRect/>
          </a:stretch>
        </p:blipFill>
        <p:spPr>
          <a:xfrm>
            <a:off x="10663555" y="5111750"/>
            <a:ext cx="1481455" cy="1481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39"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提示词技巧</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rPr>
              <a:t>基于文本文档，辅助大模型问答，</a:t>
            </a:r>
            <a:r>
              <a:rPr lang="zh-CN" altLang="en-US" sz="1600" b="1">
                <a:solidFill>
                  <a:srgbClr val="FF0000"/>
                </a:solidFill>
              </a:rPr>
              <a:t>降低模型</a:t>
            </a:r>
            <a:r>
              <a:rPr lang="en-US" altLang="zh-CN" sz="1600" b="1">
                <a:solidFill>
                  <a:srgbClr val="FF0000"/>
                </a:solidFill>
              </a:rPr>
              <a:t>"</a:t>
            </a:r>
            <a:r>
              <a:rPr lang="zh-CN" altLang="en-US" sz="1600" b="1">
                <a:solidFill>
                  <a:srgbClr val="FF0000"/>
                </a:solidFill>
              </a:rPr>
              <a:t>幻觉</a:t>
            </a:r>
            <a:r>
              <a:rPr lang="en-US" altLang="zh-CN" sz="1600" b="1">
                <a:solidFill>
                  <a:srgbClr val="FF0000"/>
                </a:solidFill>
              </a:rPr>
              <a:t>"</a:t>
            </a:r>
            <a:r>
              <a:rPr lang="zh-CN" altLang="en-US" sz="1600">
                <a:solidFill>
                  <a:schemeClr val="tx1">
                    <a:lumMod val="85000"/>
                    <a:lumOff val="15000"/>
                  </a:schemeClr>
                </a:solidFill>
              </a:rPr>
              <a:t>（一本正经的胡说八道）问题。</a:t>
            </a:r>
          </a:p>
          <a:p>
            <a:r>
              <a:rPr lang="zh-CN" altLang="en-US" sz="2000" b="1">
                <a:solidFill>
                  <a:schemeClr val="tx1">
                    <a:lumMod val="85000"/>
                    <a:lumOff val="15000"/>
                  </a:schemeClr>
                </a:solidFill>
              </a:rPr>
              <a:t>即使用参考文本作答</a:t>
            </a:r>
            <a:r>
              <a:rPr lang="en-US" altLang="zh-CN" sz="2000" b="1">
                <a:solidFill>
                  <a:schemeClr val="tx1">
                    <a:lumMod val="85000"/>
                    <a:lumOff val="15000"/>
                  </a:schemeClr>
                </a:solidFill>
              </a:rPr>
              <a:t> </a:t>
            </a:r>
            <a:r>
              <a:rPr lang="zh-CN" altLang="en-US" sz="1600" i="1">
                <a:solidFill>
                  <a:schemeClr val="tx1">
                    <a:lumMod val="85000"/>
                    <a:lumOff val="15000"/>
                  </a:schemeClr>
                </a:solidFill>
                <a:latin typeface="Alibaba PuHuiTi" panose="00020600040101010101" charset="-122"/>
                <a:ea typeface="Alibaba PuHuiTi" panose="00020600040101010101" charset="-122"/>
              </a:rPr>
              <a:t>经典的知识库用法，让大模型使用我们提供的信息来组成答案。</a:t>
            </a:r>
          </a:p>
        </p:txBody>
      </p:sp>
      <p:pic>
        <p:nvPicPr>
          <p:cNvPr id="37" name="图片 36" descr="01 (8)"/>
          <p:cNvPicPr>
            <a:picLocks noChangeAspect="1"/>
          </p:cNvPicPr>
          <p:nvPr/>
        </p:nvPicPr>
        <p:blipFill>
          <a:blip r:embed="rId2"/>
          <a:stretch>
            <a:fillRect/>
          </a:stretch>
        </p:blipFill>
        <p:spPr>
          <a:xfrm>
            <a:off x="911225" y="2853055"/>
            <a:ext cx="2317115" cy="2317115"/>
          </a:xfrm>
          <a:prstGeom prst="rect">
            <a:avLst/>
          </a:prstGeom>
        </p:spPr>
      </p:pic>
      <p:sp>
        <p:nvSpPr>
          <p:cNvPr id="39" name="云形标注 38"/>
          <p:cNvSpPr/>
          <p:nvPr/>
        </p:nvSpPr>
        <p:spPr>
          <a:xfrm>
            <a:off x="3228340" y="2780665"/>
            <a:ext cx="7680960" cy="1735455"/>
          </a:xfrm>
          <a:prstGeom prst="cloudCallout">
            <a:avLst>
              <a:gd name="adj1" fmla="val -54373"/>
              <a:gd name="adj2" fmla="val -6933"/>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zh-CN" altLang="en-US"/>
              <a:t>根据下文中三重引号引起来的文章来回答问题。如果在文章中找不到答案，请写</a:t>
            </a:r>
            <a:r>
              <a:rPr lang="en-US" altLang="zh-CN"/>
              <a:t>“</a:t>
            </a:r>
            <a:r>
              <a:rPr lang="zh-CN" altLang="en-US"/>
              <a:t>我找不到答案</a:t>
            </a:r>
            <a:r>
              <a:rPr lang="en-US" altLang="zh-CN"/>
              <a:t>”</a:t>
            </a:r>
            <a:r>
              <a:rPr lang="zh-CN" altLang="en-US"/>
              <a:t>，不要自己造答案。</a:t>
            </a:r>
          </a:p>
          <a:p>
            <a:pPr algn="ctr"/>
            <a:r>
              <a:rPr lang="en-US" altLang="zh-CN"/>
              <a:t>"""&lt;</a:t>
            </a:r>
            <a:r>
              <a:rPr lang="zh-CN" altLang="en-US"/>
              <a:t>在此插入文档</a:t>
            </a:r>
            <a:r>
              <a:rPr lang="en-US" altLang="zh-CN"/>
              <a:t>&gt;""""""&lt;</a:t>
            </a:r>
            <a:r>
              <a:rPr lang="zh-CN" altLang="en-US"/>
              <a:t>在此插入文档</a:t>
            </a:r>
            <a:r>
              <a:rPr lang="en-US" altLang="zh-CN"/>
              <a:t>&gt;""" </a:t>
            </a:r>
            <a:r>
              <a:rPr lang="zh-CN" altLang="en-US"/>
              <a:t>问题：</a:t>
            </a:r>
            <a:r>
              <a:rPr lang="en-US" altLang="zh-CN"/>
              <a:t>&lt;</a:t>
            </a:r>
            <a:r>
              <a:rPr lang="zh-CN" altLang="en-US"/>
              <a:t>在此插入问题</a:t>
            </a:r>
            <a:r>
              <a:rPr lang="en-US" altLang="zh-CN"/>
              <a:t>&gt;</a:t>
            </a:r>
          </a:p>
        </p:txBody>
      </p:sp>
      <p:pic>
        <p:nvPicPr>
          <p:cNvPr id="6" name="图片 5" descr="01 (82)"/>
          <p:cNvPicPr>
            <a:picLocks noChangeAspect="1"/>
          </p:cNvPicPr>
          <p:nvPr/>
        </p:nvPicPr>
        <p:blipFill>
          <a:blip r:embed="rId3"/>
          <a:stretch>
            <a:fillRect/>
          </a:stretch>
        </p:blipFill>
        <p:spPr>
          <a:xfrm>
            <a:off x="10663555" y="5111750"/>
            <a:ext cx="1481455" cy="1481455"/>
          </a:xfrm>
          <a:prstGeom prst="rect">
            <a:avLst/>
          </a:prstGeom>
        </p:spPr>
      </p:pic>
      <p:pic>
        <p:nvPicPr>
          <p:cNvPr id="5" name="图片 4"/>
          <p:cNvPicPr>
            <a:picLocks noChangeAspect="1"/>
          </p:cNvPicPr>
          <p:nvPr/>
        </p:nvPicPr>
        <p:blipFill>
          <a:blip r:embed="rId4"/>
          <a:stretch>
            <a:fillRect/>
          </a:stretch>
        </p:blipFill>
        <p:spPr>
          <a:xfrm>
            <a:off x="12360275" y="5445125"/>
            <a:ext cx="2273300" cy="10033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39"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A7B2-B43E-193A-B4D8-83DDF5BF4E9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D2476E67-179D-EDC1-9C13-59E42703851B}"/>
              </a:ext>
            </a:extLst>
          </p:cNvPr>
          <p:cNvSpPr>
            <a:spLocks noGrp="1"/>
          </p:cNvSpPr>
          <p:nvPr>
            <p:ph type="body" sz="quarter" idx="10"/>
          </p:nvPr>
        </p:nvSpPr>
        <p:spPr>
          <a:xfrm>
            <a:off x="5265090" y="1737082"/>
            <a:ext cx="6447534" cy="3384550"/>
          </a:xfrm>
        </p:spPr>
        <p:txBody>
          <a:bodyPr/>
          <a:lstStyle/>
          <a:p>
            <a:pPr marL="0" indent="0">
              <a:buNone/>
            </a:pPr>
            <a:r>
              <a:rPr lang="zh-CN" altLang="en-US" sz="1600">
                <a:solidFill>
                  <a:schemeClr val="tx1">
                    <a:lumMod val="85000"/>
                    <a:lumOff val="15000"/>
                  </a:schemeClr>
                </a:solidFill>
                <a:uFillTx/>
                <a:sym typeface="+mn-ea"/>
              </a:rPr>
              <a:t>提示词工程就是更好的向模型提问的技巧。</a:t>
            </a:r>
            <a:endParaRPr lang="en-US" altLang="zh-CN" sz="1600">
              <a:solidFill>
                <a:schemeClr val="tx1">
                  <a:lumMod val="85000"/>
                  <a:lumOff val="15000"/>
                </a:schemeClr>
              </a:solidFill>
              <a:uFillTx/>
              <a:sym typeface="+mn-ea"/>
            </a:endParaRPr>
          </a:p>
          <a:p>
            <a:pPr marL="0" indent="0">
              <a:buNone/>
            </a:pPr>
            <a:r>
              <a:rPr lang="zh-CN" altLang="en-US" sz="1600">
                <a:solidFill>
                  <a:schemeClr val="tx1">
                    <a:lumMod val="85000"/>
                    <a:lumOff val="15000"/>
                  </a:schemeClr>
                </a:solidFill>
                <a:sym typeface="+mn-ea"/>
              </a:rPr>
              <a:t>大模型本身是一种很简单的结构，即：</a:t>
            </a:r>
            <a:r>
              <a:rPr lang="zh-CN" altLang="en-US" sz="1600" b="1">
                <a:solidFill>
                  <a:schemeClr val="tx1">
                    <a:lumMod val="85000"/>
                    <a:lumOff val="15000"/>
                  </a:schemeClr>
                </a:solidFill>
                <a:sym typeface="+mn-ea"/>
              </a:rPr>
              <a:t>用户输入，模型输出。</a:t>
            </a:r>
            <a:endParaRPr lang="en-US" altLang="zh-CN" sz="1600" b="1">
              <a:solidFill>
                <a:schemeClr val="tx1">
                  <a:lumMod val="85000"/>
                  <a:lumOff val="15000"/>
                </a:schemeClr>
              </a:solidFill>
              <a:sym typeface="+mn-ea"/>
            </a:endParaRPr>
          </a:p>
          <a:p>
            <a:r>
              <a:rPr lang="zh-CN" altLang="en-US" sz="1600">
                <a:solidFill>
                  <a:schemeClr val="tx1">
                    <a:lumMod val="85000"/>
                    <a:lumOff val="15000"/>
                  </a:schemeClr>
                </a:solidFill>
                <a:uFillTx/>
                <a:sym typeface="+mn-ea"/>
              </a:rPr>
              <a:t>用更详细、更清晰、有逻辑、有参考的提问，获得期望中的回答效果</a:t>
            </a:r>
            <a:endParaRPr lang="en-US" altLang="zh-CN" sz="1600">
              <a:solidFill>
                <a:schemeClr val="tx1">
                  <a:lumMod val="85000"/>
                  <a:lumOff val="15000"/>
                </a:schemeClr>
              </a:solidFill>
              <a:uFillTx/>
              <a:sym typeface="+mn-ea"/>
            </a:endParaRPr>
          </a:p>
          <a:p>
            <a:r>
              <a:rPr lang="zh-CN" altLang="en-US" sz="1600">
                <a:solidFill>
                  <a:schemeClr val="tx1">
                    <a:lumMod val="85000"/>
                    <a:lumOff val="15000"/>
                  </a:schemeClr>
                </a:solidFill>
                <a:sym typeface="+mn-ea"/>
              </a:rPr>
              <a:t>不管是</a:t>
            </a:r>
            <a:r>
              <a:rPr lang="en-US" altLang="zh-CN" sz="1600">
                <a:solidFill>
                  <a:schemeClr val="tx1">
                    <a:lumMod val="85000"/>
                    <a:lumOff val="15000"/>
                  </a:schemeClr>
                </a:solidFill>
                <a:sym typeface="+mn-ea"/>
              </a:rPr>
              <a:t>RAG</a:t>
            </a:r>
            <a:r>
              <a:rPr lang="zh-CN" altLang="en-US" sz="1600">
                <a:solidFill>
                  <a:schemeClr val="tx1">
                    <a:lumMod val="85000"/>
                    <a:lumOff val="15000"/>
                  </a:schemeClr>
                </a:solidFill>
                <a:sym typeface="+mn-ea"/>
              </a:rPr>
              <a:t>还是</a:t>
            </a:r>
            <a:r>
              <a:rPr lang="en-US" altLang="zh-CN" sz="1600">
                <a:solidFill>
                  <a:schemeClr val="tx1">
                    <a:lumMod val="85000"/>
                    <a:lumOff val="15000"/>
                  </a:schemeClr>
                </a:solidFill>
                <a:sym typeface="+mn-ea"/>
              </a:rPr>
              <a:t>Agent</a:t>
            </a:r>
            <a:r>
              <a:rPr lang="zh-CN" altLang="en-US" sz="1600">
                <a:solidFill>
                  <a:schemeClr val="tx1">
                    <a:lumMod val="85000"/>
                    <a:lumOff val="15000"/>
                  </a:schemeClr>
                </a:solidFill>
                <a:sym typeface="+mn-ea"/>
              </a:rPr>
              <a:t>智能体亦或是其它围绕模型的各类复杂的开发工作，本质上都可以简单总结为在提示词上下功夫。</a:t>
            </a:r>
            <a:endParaRPr lang="en-US" altLang="zh-CN" sz="1600">
              <a:solidFill>
                <a:schemeClr val="tx1">
                  <a:lumMod val="85000"/>
                  <a:lumOff val="15000"/>
                </a:schemeClr>
              </a:solidFill>
              <a:sym typeface="+mn-ea"/>
            </a:endParaRPr>
          </a:p>
          <a:p>
            <a:pPr marL="0" indent="0">
              <a:buNone/>
            </a:pPr>
            <a:endParaRPr lang="en-US" altLang="zh-CN" sz="1600">
              <a:solidFill>
                <a:schemeClr val="tx1">
                  <a:lumMod val="85000"/>
                  <a:lumOff val="15000"/>
                </a:schemeClr>
              </a:solidFill>
              <a:sym typeface="+mn-ea"/>
            </a:endParaRPr>
          </a:p>
          <a:p>
            <a:pPr marL="0" indent="0">
              <a:buNone/>
            </a:pPr>
            <a:r>
              <a:rPr lang="zh-CN" altLang="en-US" sz="1600" b="1" i="1">
                <a:solidFill>
                  <a:srgbClr val="C00000"/>
                </a:solidFill>
                <a:sym typeface="+mn-ea"/>
              </a:rPr>
              <a:t>提示词优化是</a:t>
            </a:r>
            <a:r>
              <a:rPr lang="zh-CN" altLang="en-US" sz="1600" b="1" i="1">
                <a:solidFill>
                  <a:srgbClr val="C00000"/>
                </a:solidFill>
                <a:uFillTx/>
                <a:sym typeface="+mn-ea"/>
              </a:rPr>
              <a:t>所有大模型应用开发的基础必修课</a:t>
            </a:r>
            <a:r>
              <a:rPr lang="zh-CN" altLang="en-US" sz="1600" b="1" i="1">
                <a:solidFill>
                  <a:srgbClr val="C00000"/>
                </a:solidFill>
                <a:sym typeface="+mn-ea"/>
              </a:rPr>
              <a:t>，</a:t>
            </a:r>
            <a:r>
              <a:rPr lang="zh-CN" altLang="en-US" sz="1600" b="1" i="1">
                <a:solidFill>
                  <a:srgbClr val="C00000"/>
                </a:solidFill>
                <a:uFillTx/>
                <a:sym typeface="+mn-ea"/>
              </a:rPr>
              <a:t>一个好的提示词，甚至能让基础模型的输出效果媲美经过简单微调的模型。</a:t>
            </a:r>
            <a:endParaRPr lang="en-US" altLang="zh-CN" sz="1600" b="1" i="1">
              <a:solidFill>
                <a:srgbClr val="C00000"/>
              </a:solidFill>
              <a:uFillTx/>
              <a:sym typeface="+mn-ea"/>
            </a:endParaRPr>
          </a:p>
        </p:txBody>
      </p:sp>
    </p:spTree>
    <p:extLst>
      <p:ext uri="{BB962C8B-B14F-4D97-AF65-F5344CB8AC3E}">
        <p14:creationId xmlns:p14="http://schemas.microsoft.com/office/powerpoint/2010/main" val="114181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 calcmode="lin" valueType="num">
                                      <p:cBhvr additive="base">
                                        <p:cTn id="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456045" y="2924810"/>
            <a:ext cx="5396230" cy="1021080"/>
          </a:xfrm>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提示词实战案例介绍</a:t>
            </a:r>
          </a:p>
        </p:txBody>
      </p:sp>
      <p:sp>
        <p:nvSpPr>
          <p:cNvPr id="2" name="文本框 1"/>
          <p:cNvSpPr txBox="1"/>
          <p:nvPr/>
        </p:nvSpPr>
        <p:spPr>
          <a:xfrm>
            <a:off x="6527800" y="3945890"/>
            <a:ext cx="4644390" cy="645160"/>
          </a:xfrm>
          <a:prstGeom prst="rect">
            <a:avLst/>
          </a:prstGeom>
          <a:noFill/>
        </p:spPr>
        <p:txBody>
          <a:bodyPr wrap="square" rtlCol="0">
            <a:spAutoFit/>
          </a:bodyPr>
          <a:lstStyle/>
          <a:p>
            <a:pPr marL="285750" indent="-285750">
              <a:buFont typeface="Arial" panose="020B0604020202090204" pitchFamily="34" charset="0"/>
              <a:buChar char="•"/>
            </a:pPr>
            <a:r>
              <a:rPr lang="zh-CN" altLang="en-US">
                <a:solidFill>
                  <a:schemeClr val="tx1"/>
                </a:solidFill>
                <a:uFillTx/>
                <a:latin typeface="JetBrains Mono" panose="02000009000000000000" pitchFamily="49" charset="0"/>
                <a:ea typeface="阿里巴巴普惠体" panose="00020600040101010101" pitchFamily="18" charset="-122"/>
              </a:rPr>
              <a:t>了解案例的背景</a:t>
            </a:r>
            <a:r>
              <a:rPr lang="zh-CN" altLang="en-US" dirty="0">
                <a:solidFill>
                  <a:schemeClr val="tx1"/>
                </a:solidFill>
                <a:uFillTx/>
                <a:latin typeface="JetBrains Mono" panose="02000009000000000000" pitchFamily="49" charset="0"/>
                <a:ea typeface="阿里巴巴普惠体" panose="00020600040101010101" pitchFamily="18" charset="-122"/>
              </a:rPr>
              <a:t>和整体</a:t>
            </a:r>
            <a:r>
              <a:rPr lang="zh-CN" altLang="en-US" dirty="0">
                <a:latin typeface="JetBrains Mono" panose="02000009000000000000" pitchFamily="49" charset="0"/>
                <a:ea typeface="阿里巴巴普惠体" panose="00020600040101010101" pitchFamily="18" charset="-122"/>
              </a:rPr>
              <a:t>任务</a:t>
            </a:r>
            <a:endParaRPr lang="zh-CN" altLang="en-US" dirty="0">
              <a:solidFill>
                <a:schemeClr val="tx1"/>
              </a:solidFill>
              <a:uFillTx/>
              <a:latin typeface="JetBrains Mono" panose="02000009000000000000" pitchFamily="49" charset="0"/>
              <a:ea typeface="阿里巴巴普惠体" panose="00020600040101010101" pitchFamily="18" charset="-122"/>
            </a:endParaRPr>
          </a:p>
          <a:p>
            <a:pPr marL="285750" indent="-285750">
              <a:buFont typeface="Arial" panose="020B0604020202090204" pitchFamily="34" charset="0"/>
              <a:buChar char="•"/>
            </a:pPr>
            <a:r>
              <a:rPr lang="zh-CN" altLang="en-US">
                <a:solidFill>
                  <a:schemeClr val="tx1"/>
                </a:solidFill>
                <a:uFillTx/>
                <a:latin typeface="JetBrains Mono" panose="02000009000000000000" pitchFamily="49" charset="0"/>
                <a:ea typeface="阿里巴巴普惠体" panose="00020600040101010101" pitchFamily="18" charset="-122"/>
              </a:rPr>
              <a:t>掌握</a:t>
            </a:r>
            <a:r>
              <a:rPr lang="en-US" altLang="zh-CN">
                <a:solidFill>
                  <a:schemeClr val="tx1"/>
                </a:solidFill>
                <a:uFillTx/>
                <a:latin typeface="JetBrains Mono" panose="02000009000000000000" pitchFamily="49" charset="0"/>
                <a:ea typeface="阿里巴巴普惠体" panose="00020600040101010101" pitchFamily="18" charset="-122"/>
              </a:rPr>
              <a:t>Zero-shot</a:t>
            </a:r>
            <a:r>
              <a:rPr lang="zh-CN" altLang="en-US">
                <a:solidFill>
                  <a:schemeClr val="tx1"/>
                </a:solidFill>
                <a:uFillTx/>
                <a:latin typeface="JetBrains Mono" panose="02000009000000000000" pitchFamily="49" charset="0"/>
                <a:ea typeface="阿里巴巴普惠体" panose="00020600040101010101" pitchFamily="18" charset="-122"/>
              </a:rPr>
              <a:t>、</a:t>
            </a:r>
            <a:r>
              <a:rPr lang="en-US" altLang="zh-CN">
                <a:latin typeface="JetBrains Mono" panose="02000009000000000000" pitchFamily="49" charset="0"/>
                <a:ea typeface="阿里巴巴普惠体" panose="00020600040101010101" pitchFamily="18" charset="-122"/>
              </a:rPr>
              <a:t>Few</a:t>
            </a:r>
            <a:r>
              <a:rPr lang="en-US" altLang="zh-CN">
                <a:solidFill>
                  <a:schemeClr val="tx1"/>
                </a:solidFill>
                <a:uFillTx/>
                <a:latin typeface="JetBrains Mono" panose="02000009000000000000" pitchFamily="49" charset="0"/>
                <a:ea typeface="阿里巴巴普惠体" panose="00020600040101010101" pitchFamily="18" charset="-122"/>
              </a:rPr>
              <a:t>-shot</a:t>
            </a:r>
            <a:r>
              <a:rPr lang="zh-CN" altLang="en-US" dirty="0">
                <a:solidFill>
                  <a:schemeClr val="tx1"/>
                </a:solidFill>
                <a:uFillTx/>
                <a:latin typeface="JetBrains Mono" panose="02000009000000000000" pitchFamily="49" charset="0"/>
                <a:ea typeface="阿里巴巴普惠体" panose="00020600040101010101" pitchFamily="18" charset="-122"/>
              </a:rPr>
              <a:t>的思想</a:t>
            </a:r>
          </a:p>
        </p:txBody>
      </p:sp>
      <p:sp>
        <p:nvSpPr>
          <p:cNvPr id="8" name="文本框 7">
            <a:extLst>
              <a:ext uri="{FF2B5EF4-FFF2-40B4-BE49-F238E27FC236}">
                <a16:creationId xmlns:a16="http://schemas.microsoft.com/office/drawing/2014/main" id="{804016F2-335C-29B8-ED7C-E260B9D2918F}"/>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提示词工程</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9" name="文本占位符 4">
            <a:extLst>
              <a:ext uri="{FF2B5EF4-FFF2-40B4-BE49-F238E27FC236}">
                <a16:creationId xmlns:a16="http://schemas.microsoft.com/office/drawing/2014/main" id="{89EE9A7D-CDD7-3194-9D58-5276D8C31280}"/>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10" name="文本占位符 4">
            <a:extLst>
              <a:ext uri="{FF2B5EF4-FFF2-40B4-BE49-F238E27FC236}">
                <a16:creationId xmlns:a16="http://schemas.microsoft.com/office/drawing/2014/main" id="{637504F3-5D01-03F3-67F2-B8ED5FDA2C59}"/>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实战案例背景</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当前金融领域信息化发展的时代</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金融数据大量激增</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许多投资者和研究者试图通过对这些数据进行深度分析而获得一些有效的决策和帮助</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尽可能减少决策失误带来的损失。</a:t>
            </a:r>
          </a:p>
          <a:p>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所以</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针对金融数据的分析方法研究是目前十分有益且热门的话题。</a:t>
            </a:r>
          </a:p>
          <a:p>
            <a:endPar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endParaRPr>
          </a:p>
          <a:p>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当前案例主要有三大业务场景实现：</a:t>
            </a:r>
          </a:p>
          <a:p>
            <a:pPr marL="285750" indent="-285750">
              <a:buFont typeface="Arial" panose="020B0604020202090204" pitchFamily="34" charset="0"/>
              <a:buChar char="•"/>
            </a:pP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基于大模型完成：金融文本分类</a:t>
            </a:r>
          </a:p>
          <a:p>
            <a:pPr marL="285750" indent="-285750">
              <a:buFont typeface="Arial" panose="020B0604020202090204" pitchFamily="34" charset="0"/>
              <a:buChar char="•"/>
            </a:pP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基于大模型完成：金融文本信息抽取</a:t>
            </a:r>
          </a:p>
          <a:p>
            <a:pPr marL="285750" indent="-285750">
              <a:buFont typeface="Arial" panose="020B0604020202090204" pitchFamily="34" charset="0"/>
              <a:buChar char="•"/>
            </a:pP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基于大模型完成：金融文本匹配</a:t>
            </a:r>
          </a:p>
          <a:p>
            <a:pPr marL="285750" indent="-285750">
              <a:buFont typeface="Arial" panose="020B0604020202090204" pitchFamily="34" charset="0"/>
              <a:buChar char="•"/>
            </a:pPr>
            <a:endPar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endParaRPr>
          </a:p>
          <a:p>
            <a:pPr>
              <a:buFont typeface="Arial" panose="020B0604020202090204" pitchFamily="34" charset="0"/>
            </a:pP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大模型选择：</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Qwen</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在线大模型（阿里云通义千问</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 qwen3-max</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t>
            </a:r>
          </a:p>
          <a:p>
            <a:pPr>
              <a:buFont typeface="Arial" panose="020B0604020202090204" pitchFamily="34" charset="0"/>
            </a:pP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采用方法：基于</a:t>
            </a:r>
            <a:r>
              <a:rPr lang="en-US" altLang="zh-CN" sz="1600" dirty="0">
                <a:solidFill>
                  <a:srgbClr val="FF0000"/>
                </a:solidFill>
                <a:latin typeface="Alibaba PuHuiTi" panose="00020600040101010101" charset="-122"/>
                <a:ea typeface="Alibaba PuHuiTi" panose="00020600040101010101" charset="-122"/>
                <a:cs typeface="Alibaba PuHuiTi Bold" panose="00020600040101010101" charset="-122"/>
              </a:rPr>
              <a:t>Few-Shot + Zero-Shot</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的思想，设计</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prompt</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（提示词）</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 </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进而应用大模型完成相应的任务</a:t>
            </a:r>
          </a:p>
          <a:p>
            <a:endPar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endParaRPr>
          </a:p>
        </p:txBody>
      </p:sp>
      <p:pic>
        <p:nvPicPr>
          <p:cNvPr id="6" name="图片 5" descr="01 (82)"/>
          <p:cNvPicPr>
            <a:picLocks noChangeAspect="1"/>
          </p:cNvPicPr>
          <p:nvPr/>
        </p:nvPicPr>
        <p:blipFill>
          <a:blip r:embed="rId2"/>
          <a:stretch>
            <a:fillRect/>
          </a:stretch>
        </p:blipFill>
        <p:spPr>
          <a:xfrm>
            <a:off x="10663555" y="5111750"/>
            <a:ext cx="1481455" cy="14814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blinds(horizontal)">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Zero-shot</a:t>
            </a:r>
            <a:r>
              <a:rPr lang="zh-CN" altLang="en-US">
                <a:solidFill>
                  <a:schemeClr val="tx1">
                    <a:lumMod val="85000"/>
                    <a:lumOff val="15000"/>
                  </a:schemeClr>
                </a:solidFill>
              </a:rPr>
              <a:t>思想</a:t>
            </a:r>
          </a:p>
        </p:txBody>
      </p:sp>
      <p:sp>
        <p:nvSpPr>
          <p:cNvPr id="3" name="文本占位符 2"/>
          <p:cNvSpPr>
            <a:spLocks noGrp="1"/>
          </p:cNvSpPr>
          <p:nvPr>
            <p:ph type="body" sz="quarter" idx="11"/>
          </p:nvPr>
        </p:nvSpPr>
        <p:spPr>
          <a:xfrm>
            <a:off x="479425" y="1124585"/>
            <a:ext cx="11385550" cy="1152287"/>
          </a:xfrm>
        </p:spPr>
        <p:txBody>
          <a:bodyPr/>
          <a:lstStyle/>
          <a:p>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Zero-shot</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学习（</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Zero-shot Learning</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）是指在训练阶段不存在与测试阶段完全相同的类别，但是模型可以使用训练过的知识来推广到测试集中的新类别上。</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这种能力被称为</a:t>
            </a:r>
            <a:r>
              <a:rPr lang="en-US" altLang="zh-CN" sz="1600">
                <a:solidFill>
                  <a:srgbClr val="FF0000"/>
                </a:solidFill>
                <a:latin typeface="Alibaba PuHuiTi" panose="00020600040101010101" charset="-122"/>
                <a:ea typeface="Alibaba PuHuiTi" panose="00020600040101010101" charset="-122"/>
                <a:cs typeface="Alibaba PuHuiTi Bold" panose="00020600040101010101" charset="-122"/>
              </a:rPr>
              <a:t>“</a:t>
            </a:r>
            <a:r>
              <a:rPr lang="zh-CN" altLang="en-US" sz="1600">
                <a:solidFill>
                  <a:srgbClr val="FF0000"/>
                </a:solidFill>
                <a:latin typeface="Alibaba PuHuiTi" panose="00020600040101010101" charset="-122"/>
                <a:ea typeface="Alibaba PuHuiTi" panose="00020600040101010101" charset="-122"/>
                <a:cs typeface="Alibaba PuHuiTi Bold" panose="00020600040101010101" charset="-122"/>
              </a:rPr>
              <a:t>零样本</a:t>
            </a:r>
            <a:r>
              <a:rPr lang="en-US" altLang="zh-CN" sz="1600">
                <a:solidFill>
                  <a:srgbClr val="FF0000"/>
                </a:solidFill>
                <a:latin typeface="Alibaba PuHuiTi" panose="00020600040101010101" charset="-122"/>
                <a:ea typeface="Alibaba PuHuiTi" panose="00020600040101010101" charset="-122"/>
                <a:cs typeface="Alibaba PuHuiTi Bold" panose="00020600040101010101" charset="-122"/>
              </a:rPr>
              <a:t>”</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学习，因为模型在训练时从未见过测试集中的新类别，在模型训练和提示词优化中均有体现。</a:t>
            </a:r>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endParaRPr>
          </a:p>
          <a:p>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endParaRPr>
          </a:p>
        </p:txBody>
      </p:sp>
      <p:pic>
        <p:nvPicPr>
          <p:cNvPr id="4" name="图片 3"/>
          <p:cNvPicPr/>
          <p:nvPr/>
        </p:nvPicPr>
        <p:blipFill>
          <a:blip r:embed="rId2"/>
          <a:stretch>
            <a:fillRect/>
          </a:stretch>
        </p:blipFill>
        <p:spPr>
          <a:xfrm>
            <a:off x="1038582" y="3951011"/>
            <a:ext cx="3707126" cy="2302118"/>
          </a:xfrm>
          <a:prstGeom prst="rect">
            <a:avLst/>
          </a:prstGeom>
        </p:spPr>
      </p:pic>
      <p:sp>
        <p:nvSpPr>
          <p:cNvPr id="5" name="文本框 4">
            <a:extLst>
              <a:ext uri="{FF2B5EF4-FFF2-40B4-BE49-F238E27FC236}">
                <a16:creationId xmlns:a16="http://schemas.microsoft.com/office/drawing/2014/main" id="{41489E67-2026-E21E-D280-EA0467984E06}"/>
              </a:ext>
            </a:extLst>
          </p:cNvPr>
          <p:cNvSpPr txBox="1"/>
          <p:nvPr/>
        </p:nvSpPr>
        <p:spPr>
          <a:xfrm>
            <a:off x="479425" y="2440206"/>
            <a:ext cx="5616576" cy="1415772"/>
          </a:xfrm>
          <a:prstGeom prst="rect">
            <a:avLst/>
          </a:prstGeom>
          <a:noFill/>
        </p:spPr>
        <p:txBody>
          <a:bodyPr wrap="square" rtlCol="0">
            <a:spAutoFit/>
          </a:bodyPr>
          <a:lstStyle/>
          <a:p>
            <a:pPr algn="l"/>
            <a:r>
              <a:rPr kumimoji="1" lang="zh-CN" altLang="en-US" sz="1600" b="1">
                <a:latin typeface="DejaVu Sans Mono" panose="020B0609030804020204" pitchFamily="49" charset="0"/>
                <a:ea typeface="阿里巴巴普惠体" pitchFamily="18" charset="-122"/>
                <a:cs typeface="DejaVu Sans Mono" panose="020B0609030804020204" pitchFamily="49" charset="0"/>
              </a:rPr>
              <a:t>在模型训练中：</a:t>
            </a:r>
            <a:endParaRPr kumimoji="1" lang="en-US" altLang="zh-CN" sz="1600" b="1">
              <a:latin typeface="DejaVu Sans Mono" panose="020B0609030804020204" pitchFamily="49" charset="0"/>
              <a:ea typeface="阿里巴巴普惠体" pitchFamily="18" charset="-122"/>
              <a:cs typeface="DejaVu Sans Mono" panose="020B0609030804020204" pitchFamily="49" charset="0"/>
            </a:endParaRPr>
          </a:p>
          <a:p>
            <a:pPr marL="285750" indent="-285750" algn="l">
              <a:buFont typeface="Arial" panose="020B0604020202020204" pitchFamily="34" charset="0"/>
              <a:buChar char="•"/>
            </a:pPr>
            <a:r>
              <a:rPr kumimoji="1" lang="zh-CN" altLang="en-US" sz="1400">
                <a:latin typeface="DEJAVU SANS MONO" panose="020B0609030804020204" pitchFamily="49" charset="0"/>
                <a:ea typeface="阿里巴巴普惠体" pitchFamily="18" charset="-122"/>
                <a:cs typeface="DEJAVU SANS MONO" panose="020B0609030804020204" pitchFamily="49" charset="0"/>
              </a:rPr>
              <a:t>已知马（四脚兽）、虎（有条纹）、熊猫（黑白色）的特征，但未训练过斑马的数据（不认识）</a:t>
            </a:r>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pPr marL="285750" indent="-285750" algn="l">
              <a:buFont typeface="Arial" panose="020B0604020202020204" pitchFamily="34" charset="0"/>
              <a:buChar char="•"/>
            </a:pPr>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pPr marL="285750" indent="-285750" algn="l">
              <a:buFont typeface="Arial" panose="020B0604020202020204" pitchFamily="34" charset="0"/>
              <a:buChar char="•"/>
            </a:pPr>
            <a:r>
              <a:rPr kumimoji="1" lang="zh-CN" altLang="en-US" sz="1400">
                <a:latin typeface="DEJAVU SANS MONO" panose="020B0609030804020204" pitchFamily="49" charset="0"/>
                <a:ea typeface="阿里巴巴普惠体" pitchFamily="18" charset="-122"/>
                <a:cs typeface="DEJAVU SANS MONO" panose="020B0609030804020204" pitchFamily="49" charset="0"/>
              </a:rPr>
              <a:t>告知模型：斑马是四脚兽、有黑白色的条纹</a:t>
            </a:r>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pPr marL="285750" indent="-285750" algn="l">
              <a:buFont typeface="Arial" panose="020B0604020202020204" pitchFamily="34" charset="0"/>
              <a:buChar char="•"/>
            </a:pPr>
            <a:r>
              <a:rPr kumimoji="1" lang="zh-CN" altLang="en-US" sz="1400">
                <a:latin typeface="DEJAVU SANS MONO" panose="020B0609030804020204" pitchFamily="49" charset="0"/>
                <a:ea typeface="阿里巴巴普惠体" pitchFamily="18" charset="-122"/>
                <a:cs typeface="DEJAVU SANS MONO" panose="020B0609030804020204" pitchFamily="49" charset="0"/>
              </a:rPr>
              <a:t>模型可以在已知数据中进行推理，从而识别斑马。</a:t>
            </a:r>
            <a:endParaRPr kumimoji="1" lang="en-US" altLang="zh-CN" sz="1400" dirty="0">
              <a:latin typeface="DEJAVU SANS MONO" panose="020B0609030804020204" pitchFamily="49" charset="0"/>
              <a:ea typeface="阿里巴巴普惠体" pitchFamily="18" charset="-122"/>
              <a:cs typeface="DEJAVU SANS MONO" panose="020B0609030804020204" pitchFamily="49" charset="0"/>
            </a:endParaRPr>
          </a:p>
        </p:txBody>
      </p:sp>
      <p:cxnSp>
        <p:nvCxnSpPr>
          <p:cNvPr id="8" name="直接连接符 7">
            <a:extLst>
              <a:ext uri="{FF2B5EF4-FFF2-40B4-BE49-F238E27FC236}">
                <a16:creationId xmlns:a16="http://schemas.microsoft.com/office/drawing/2014/main" id="{34168275-6E0E-6533-7B51-BFEBFE2C44B4}"/>
              </a:ext>
            </a:extLst>
          </p:cNvPr>
          <p:cNvCxnSpPr>
            <a:cxnSpLocks/>
          </p:cNvCxnSpPr>
          <p:nvPr/>
        </p:nvCxnSpPr>
        <p:spPr>
          <a:xfrm>
            <a:off x="6096000" y="2276872"/>
            <a:ext cx="0" cy="3816424"/>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09C68C3-FC4E-764F-EB42-BE71CD446CD6}"/>
              </a:ext>
            </a:extLst>
          </p:cNvPr>
          <p:cNvSpPr txBox="1"/>
          <p:nvPr/>
        </p:nvSpPr>
        <p:spPr>
          <a:xfrm>
            <a:off x="6226155" y="2440206"/>
            <a:ext cx="5616576" cy="3293209"/>
          </a:xfrm>
          <a:prstGeom prst="rect">
            <a:avLst/>
          </a:prstGeom>
          <a:noFill/>
        </p:spPr>
        <p:txBody>
          <a:bodyPr wrap="square" rtlCol="0">
            <a:spAutoFit/>
          </a:bodyPr>
          <a:lstStyle/>
          <a:p>
            <a:pPr algn="l"/>
            <a:r>
              <a:rPr kumimoji="1" lang="zh-CN" altLang="en-US" sz="1600" b="1">
                <a:latin typeface="DejaVu Sans Mono" panose="020B0609030804020204" pitchFamily="49" charset="0"/>
                <a:ea typeface="阿里巴巴普惠体" pitchFamily="18" charset="-122"/>
                <a:cs typeface="DejaVu Sans Mono" panose="020B0609030804020204" pitchFamily="49" charset="0"/>
              </a:rPr>
              <a:t>在提示词优化中：</a:t>
            </a:r>
            <a:endParaRPr kumimoji="1" lang="en-US" altLang="zh-CN" sz="1600" b="1">
              <a:latin typeface="DejaVu Sans Mono" panose="020B0609030804020204" pitchFamily="49" charset="0"/>
              <a:ea typeface="阿里巴巴普惠体" pitchFamily="18" charset="-122"/>
              <a:cs typeface="DejaVu Sans Mono" panose="020B0609030804020204" pitchFamily="49" charset="0"/>
            </a:endParaRPr>
          </a:p>
          <a:p>
            <a:pPr algn="l"/>
            <a:endParaRPr kumimoji="1" lang="en-US" altLang="zh-CN" sz="1600" b="1">
              <a:latin typeface="DejaVu Sans Mono" panose="020B0609030804020204" pitchFamily="49" charset="0"/>
              <a:ea typeface="阿里巴巴普惠体" pitchFamily="18" charset="-122"/>
              <a:cs typeface="DejaVu Sans Mono" panose="020B0609030804020204" pitchFamily="49" charset="0"/>
            </a:endParaRPr>
          </a:p>
          <a:p>
            <a:pPr marL="285750" indent="-285750" algn="l">
              <a:buFont typeface="Arial" panose="020B0604020202020204" pitchFamily="34" charset="0"/>
              <a:buChar char="•"/>
            </a:pPr>
            <a:r>
              <a:rPr kumimoji="1" lang="en-US" altLang="zh-CN" sz="1600">
                <a:latin typeface="DEJAVU SANS MONO" panose="020B0609030804020204" pitchFamily="49" charset="0"/>
                <a:ea typeface="阿里巴巴普惠体" pitchFamily="18" charset="-122"/>
                <a:cs typeface="DEJAVU SANS MONO" panose="020B0609030804020204" pitchFamily="49" charset="0"/>
              </a:rPr>
              <a:t>Zero-shot</a:t>
            </a:r>
            <a:r>
              <a:rPr kumimoji="1" lang="zh-CN" altLang="en-US" sz="1600">
                <a:latin typeface="DEJAVU SANS MONO" panose="020B0609030804020204" pitchFamily="49" charset="0"/>
                <a:ea typeface="阿里巴巴普惠体" pitchFamily="18" charset="-122"/>
                <a:cs typeface="DEJAVU SANS MONO" panose="020B0609030804020204" pitchFamily="49" charset="0"/>
              </a:rPr>
              <a:t>思想用于</a:t>
            </a:r>
            <a:r>
              <a:rPr kumimoji="1" lang="zh-CN" altLang="en-US" sz="1600" b="1">
                <a:latin typeface="DejaVu Sans Mono" panose="020B0609030804020204" pitchFamily="49" charset="0"/>
                <a:ea typeface="阿里巴巴普惠体" pitchFamily="18" charset="-122"/>
                <a:cs typeface="DejaVu Sans Mono" panose="020B0609030804020204" pitchFamily="49" charset="0"/>
              </a:rPr>
              <a:t>基于已训练的能力</a:t>
            </a:r>
            <a:r>
              <a:rPr kumimoji="1" lang="zh-CN" altLang="en-US" sz="1600">
                <a:latin typeface="DEJAVU SANS MONO" panose="020B0609030804020204" pitchFamily="49" charset="0"/>
                <a:ea typeface="阿里巴巴普惠体" pitchFamily="18" charset="-122"/>
                <a:cs typeface="DEJAVU SANS MONO" panose="020B0609030804020204" pitchFamily="49" charset="0"/>
              </a:rPr>
              <a:t>，不提供任何示例，仅通过语言去描述任务的要求、目标和约束，让模型</a:t>
            </a:r>
            <a:r>
              <a:rPr kumimoji="1" lang="zh-CN" altLang="en-US" sz="1600" b="1">
                <a:latin typeface="DejaVu Sans Mono" panose="020B0609030804020204" pitchFamily="49" charset="0"/>
                <a:ea typeface="阿里巴巴普惠体" pitchFamily="18" charset="-122"/>
                <a:cs typeface="DejaVu Sans Mono" panose="020B0609030804020204" pitchFamily="49" charset="0"/>
              </a:rPr>
              <a:t>直接生成结果</a:t>
            </a:r>
            <a:r>
              <a:rPr kumimoji="1" lang="zh-CN" altLang="en-US" sz="1600">
                <a:latin typeface="DEJAVU SANS MONO" panose="020B0609030804020204" pitchFamily="49" charset="0"/>
                <a:ea typeface="阿里巴巴普惠体" pitchFamily="18" charset="-122"/>
                <a:cs typeface="DEJAVU SANS MONO" panose="020B0609030804020204" pitchFamily="49" charset="0"/>
              </a:rPr>
              <a:t>。</a:t>
            </a:r>
            <a:endParaRPr kumimoji="1" lang="en-US" altLang="zh-CN" sz="1600">
              <a:latin typeface="DEJAVU SANS MONO" panose="020B0609030804020204" pitchFamily="49" charset="0"/>
              <a:ea typeface="阿里巴巴普惠体" pitchFamily="18" charset="-122"/>
              <a:cs typeface="DEJAVU SANS MONO" panose="020B0609030804020204" pitchFamily="49" charset="0"/>
            </a:endParaRPr>
          </a:p>
          <a:p>
            <a:pPr algn="l"/>
            <a:endParaRPr kumimoji="1" lang="en-US" altLang="zh-CN" sz="1600">
              <a:latin typeface="DEJAVU SANS MONO" panose="020B0609030804020204" pitchFamily="49" charset="0"/>
              <a:ea typeface="阿里巴巴普惠体" pitchFamily="18" charset="-122"/>
              <a:cs typeface="DEJAVU SANS MONO" panose="020B0609030804020204" pitchFamily="49" charset="0"/>
            </a:endParaRPr>
          </a:p>
          <a:p>
            <a:pPr algn="l"/>
            <a:r>
              <a:rPr kumimoji="1" lang="zh-CN" altLang="en-US" sz="1600">
                <a:latin typeface="DEJAVU SANS MONO" panose="020B0609030804020204" pitchFamily="49" charset="0"/>
                <a:ea typeface="阿里巴巴普惠体" pitchFamily="18" charset="-122"/>
                <a:cs typeface="DEJAVU SANS MONO" panose="020B0609030804020204" pitchFamily="49" charset="0"/>
              </a:rPr>
              <a:t>简单来说就是“用语言定义任务，解放（信任）模型的预训练知识”</a:t>
            </a:r>
            <a:endParaRPr kumimoji="1" lang="en-US" altLang="zh-CN" sz="1600">
              <a:latin typeface="DEJAVU SANS MONO" panose="020B0609030804020204" pitchFamily="49" charset="0"/>
              <a:ea typeface="阿里巴巴普惠体" pitchFamily="18" charset="-122"/>
              <a:cs typeface="DEJAVU SANS MONO" panose="020B0609030804020204" pitchFamily="49" charset="0"/>
            </a:endParaRPr>
          </a:p>
          <a:p>
            <a:pPr algn="l"/>
            <a:endParaRPr kumimoji="1" lang="en-US" altLang="zh-CN" sz="1600">
              <a:latin typeface="DEJAVU SANS MONO" panose="020B0609030804020204" pitchFamily="49" charset="0"/>
              <a:ea typeface="阿里巴巴普惠体" pitchFamily="18" charset="-122"/>
              <a:cs typeface="DEJAVU SANS MONO" panose="020B0609030804020204" pitchFamily="49" charset="0"/>
            </a:endParaRPr>
          </a:p>
          <a:p>
            <a:pPr algn="l"/>
            <a:endParaRPr kumimoji="1" lang="en-US" altLang="zh-CN" sz="1600">
              <a:latin typeface="DEJAVU SANS MONO" panose="020B0609030804020204" pitchFamily="49" charset="0"/>
              <a:ea typeface="阿里巴巴普惠体" pitchFamily="18" charset="-122"/>
              <a:cs typeface="DEJAVU SANS MONO" panose="020B0609030804020204" pitchFamily="49" charset="0"/>
            </a:endParaRPr>
          </a:p>
          <a:p>
            <a:pPr algn="l"/>
            <a:r>
              <a:rPr kumimoji="1" lang="zh-CN" altLang="en-US" sz="1600">
                <a:latin typeface="DEJAVU SANS MONO" panose="020B0609030804020204" pitchFamily="49" charset="0"/>
                <a:ea typeface="阿里巴巴普惠体" pitchFamily="18" charset="-122"/>
                <a:cs typeface="DEJAVU SANS MONO" panose="020B0609030804020204" pitchFamily="49" charset="0"/>
              </a:rPr>
              <a:t>比如：</a:t>
            </a:r>
            <a:endParaRPr kumimoji="1" lang="en-US" altLang="zh-CN" sz="1600">
              <a:latin typeface="DEJAVU SANS MONO" panose="020B0609030804020204" pitchFamily="49" charset="0"/>
              <a:ea typeface="阿里巴巴普惠体" pitchFamily="18" charset="-122"/>
              <a:cs typeface="DEJAVU SANS MONO" panose="020B0609030804020204" pitchFamily="49" charset="0"/>
            </a:endParaRPr>
          </a:p>
          <a:p>
            <a:r>
              <a:rPr kumimoji="1" lang="zh-CN" altLang="en-US" sz="1600">
                <a:latin typeface="DEJAVU SANS MONO" panose="020B0609030804020204" pitchFamily="49" charset="0"/>
                <a:ea typeface="阿里巴巴普惠体" pitchFamily="18" charset="-122"/>
                <a:cs typeface="DEJAVU SANS MONO" panose="020B0609030804020204" pitchFamily="49" charset="0"/>
              </a:rPr>
              <a:t>请判断</a:t>
            </a:r>
            <a:r>
              <a:rPr kumimoji="1" lang="en-US" altLang="zh-CN" sz="1600">
                <a:latin typeface="DEJAVU SANS MONO" panose="020B0609030804020204" pitchFamily="49" charset="0"/>
                <a:ea typeface="阿里巴巴普惠体" pitchFamily="18" charset="-122"/>
                <a:cs typeface="DEJAVU SANS MONO" panose="020B0609030804020204" pitchFamily="49" charset="0"/>
              </a:rPr>
              <a:t>””</a:t>
            </a:r>
            <a:r>
              <a:rPr kumimoji="1" lang="zh-CN" altLang="en-US" sz="1600">
                <a:latin typeface="DEJAVU SANS MONO" panose="020B0609030804020204" pitchFamily="49" charset="0"/>
                <a:ea typeface="阿里巴巴普惠体" pitchFamily="18" charset="-122"/>
                <a:cs typeface="DEJAVU SANS MONO" panose="020B0609030804020204" pitchFamily="49" charset="0"/>
              </a:rPr>
              <a:t>包围的用户评论中的情感倾向，输出 正面 或 负面。</a:t>
            </a:r>
            <a:endParaRPr kumimoji="1" lang="en-US" altLang="zh-CN" sz="1600">
              <a:latin typeface="DEJAVU SANS MONO" panose="020B0609030804020204" pitchFamily="49" charset="0"/>
              <a:ea typeface="阿里巴巴普惠体" pitchFamily="18" charset="-122"/>
              <a:cs typeface="DEJAVU SANS MONO" panose="020B0609030804020204" pitchFamily="49" charset="0"/>
            </a:endParaRPr>
          </a:p>
          <a:p>
            <a:r>
              <a:rPr kumimoji="1" lang="en-US" altLang="zh-CN" sz="1600">
                <a:latin typeface="DEJAVU SANS MONO" panose="020B0609030804020204" pitchFamily="49" charset="0"/>
                <a:ea typeface="阿里巴巴普惠体" pitchFamily="18" charset="-122"/>
                <a:cs typeface="DEJAVU SANS MONO" panose="020B0609030804020204" pitchFamily="49" charset="0"/>
              </a:rPr>
              <a:t>”</a:t>
            </a:r>
            <a:r>
              <a:rPr kumimoji="1" lang="zh-CN" altLang="en-US" sz="1600">
                <a:latin typeface="DEJAVU SANS MONO" panose="020B0609030804020204" pitchFamily="49" charset="0"/>
                <a:ea typeface="阿里巴巴普惠体" pitchFamily="18" charset="-122"/>
                <a:cs typeface="DEJAVU SANS MONO" panose="020B0609030804020204" pitchFamily="49" charset="0"/>
              </a:rPr>
              <a:t>这款代餐鸡胸肉饱腹感很强，吃起来也不柴，很推荐！</a:t>
            </a:r>
            <a:r>
              <a:rPr kumimoji="1" lang="en-US" altLang="zh-CN" sz="1600">
                <a:latin typeface="DEJAVU SANS MONO" panose="020B0609030804020204" pitchFamily="49" charset="0"/>
                <a:ea typeface="阿里巴巴普惠体" pitchFamily="18" charset="-122"/>
                <a:cs typeface="DEJAVU SANS MONO" panose="020B0609030804020204" pitchFamily="49" charset="0"/>
              </a:rPr>
              <a:t>”</a:t>
            </a:r>
          </a:p>
        </p:txBody>
      </p:sp>
      <p:pic>
        <p:nvPicPr>
          <p:cNvPr id="13" name="图片 12">
            <a:extLst>
              <a:ext uri="{FF2B5EF4-FFF2-40B4-BE49-F238E27FC236}">
                <a16:creationId xmlns:a16="http://schemas.microsoft.com/office/drawing/2014/main" id="{82CC940C-CFD8-98AC-5D38-303994F988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4512" y="5157192"/>
            <a:ext cx="1700808" cy="17008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Few-shot</a:t>
            </a:r>
            <a:r>
              <a:rPr lang="zh-CN" altLang="en-US">
                <a:solidFill>
                  <a:schemeClr val="tx1">
                    <a:lumMod val="85000"/>
                    <a:lumOff val="15000"/>
                  </a:schemeClr>
                </a:solidFill>
              </a:rPr>
              <a:t>思想</a:t>
            </a:r>
          </a:p>
        </p:txBody>
      </p:sp>
      <p:sp>
        <p:nvSpPr>
          <p:cNvPr id="3" name="文本占位符 2"/>
          <p:cNvSpPr>
            <a:spLocks noGrp="1"/>
          </p:cNvSpPr>
          <p:nvPr>
            <p:ph type="body" sz="quarter" idx="11"/>
          </p:nvPr>
        </p:nvSpPr>
        <p:spPr>
          <a:xfrm>
            <a:off x="479425" y="1124585"/>
            <a:ext cx="11385550" cy="648231"/>
          </a:xfrm>
        </p:spPr>
        <p:txBody>
          <a:bodyPr/>
          <a:lstStyle/>
          <a:p>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Few-shot</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学习（</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Few-shot Learning</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）是指少样本学习，当模型在学习了一定类别的大量数据后，对于新的类别，只需要少量的样本就能快速学习，对应的有</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one-shot learning</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，单样本学习，也算样本少到为一的情况下的一种</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few-shot </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learning</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t>
            </a:r>
            <a:endPar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endParaRPr>
          </a:p>
        </p:txBody>
      </p:sp>
      <p:pic>
        <p:nvPicPr>
          <p:cNvPr id="5" name="图片 4" descr="卡通人物&#10;&#10;AI 生成的内容可能不正确。">
            <a:extLst>
              <a:ext uri="{FF2B5EF4-FFF2-40B4-BE49-F238E27FC236}">
                <a16:creationId xmlns:a16="http://schemas.microsoft.com/office/drawing/2014/main" id="{CF54D9CA-C3C4-A6E2-C30E-A278ABAAF1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30287" y="5593246"/>
            <a:ext cx="1050128" cy="1050128"/>
          </a:xfrm>
          <a:prstGeom prst="rect">
            <a:avLst/>
          </a:prstGeom>
        </p:spPr>
      </p:pic>
      <p:sp>
        <p:nvSpPr>
          <p:cNvPr id="6" name="文本框 5">
            <a:extLst>
              <a:ext uri="{FF2B5EF4-FFF2-40B4-BE49-F238E27FC236}">
                <a16:creationId xmlns:a16="http://schemas.microsoft.com/office/drawing/2014/main" id="{2277A1DE-4644-746E-2F11-5E7065FA1093}"/>
              </a:ext>
            </a:extLst>
          </p:cNvPr>
          <p:cNvSpPr txBox="1"/>
          <p:nvPr/>
        </p:nvSpPr>
        <p:spPr>
          <a:xfrm>
            <a:off x="479425" y="1927865"/>
            <a:ext cx="5616576" cy="553998"/>
          </a:xfrm>
          <a:prstGeom prst="rect">
            <a:avLst/>
          </a:prstGeom>
          <a:noFill/>
        </p:spPr>
        <p:txBody>
          <a:bodyPr wrap="square" rtlCol="0">
            <a:spAutoFit/>
          </a:bodyPr>
          <a:lstStyle/>
          <a:p>
            <a:pPr algn="l"/>
            <a:r>
              <a:rPr kumimoji="1" lang="zh-CN" altLang="en-US" sz="1600" b="1">
                <a:latin typeface="DejaVu Sans Mono" panose="020B0609030804020204" pitchFamily="49" charset="0"/>
                <a:ea typeface="阿里巴巴普惠体" pitchFamily="18" charset="-122"/>
                <a:cs typeface="DejaVu Sans Mono" panose="020B0609030804020204" pitchFamily="49" charset="0"/>
              </a:rPr>
              <a:t>在模型训练中（相似度判断方法）：</a:t>
            </a:r>
            <a:endParaRPr kumimoji="1" lang="en-US" altLang="zh-CN" sz="1600" b="1">
              <a:latin typeface="DejaVu Sans Mono" panose="020B0609030804020204" pitchFamily="49" charset="0"/>
              <a:ea typeface="阿里巴巴普惠体" pitchFamily="18" charset="-122"/>
              <a:cs typeface="DejaVu Sans Mono" panose="020B0609030804020204" pitchFamily="49" charset="0"/>
            </a:endParaRPr>
          </a:p>
          <a:p>
            <a:pPr marL="285750" indent="-285750" algn="l">
              <a:buFont typeface="Arial" panose="020B0604020202020204" pitchFamily="34" charset="0"/>
              <a:buChar char="•"/>
            </a:pPr>
            <a:r>
              <a:rPr kumimoji="1" lang="zh-CN" altLang="en-US" sz="1400">
                <a:latin typeface="DEJAVU SANS MONO" panose="020B0609030804020204" pitchFamily="49" charset="0"/>
                <a:ea typeface="阿里巴巴普惠体" pitchFamily="18" charset="-122"/>
                <a:cs typeface="DEJAVU SANS MONO" panose="020B0609030804020204" pitchFamily="49" charset="0"/>
              </a:rPr>
              <a:t>基于</a:t>
            </a:r>
            <a:r>
              <a:rPr kumimoji="1" lang="zh-CN" altLang="en-US" sz="1400" b="1">
                <a:latin typeface="DejaVu Sans Mono" panose="020B0609030804020204" pitchFamily="49" charset="0"/>
                <a:ea typeface="阿里巴巴普惠体" pitchFamily="18" charset="-122"/>
                <a:cs typeface="DejaVu Sans Mono" panose="020B0609030804020204" pitchFamily="49" charset="0"/>
              </a:rPr>
              <a:t>少量企鹅样本</a:t>
            </a:r>
            <a:r>
              <a:rPr kumimoji="1" lang="zh-CN" altLang="en-US" sz="1400">
                <a:latin typeface="DEJAVU SANS MONO" panose="020B0609030804020204" pitchFamily="49" charset="0"/>
                <a:ea typeface="阿里巴巴普惠体" pitchFamily="18" charset="-122"/>
                <a:cs typeface="DEJAVU SANS MONO" panose="020B0609030804020204" pitchFamily="49" charset="0"/>
              </a:rPr>
              <a:t>并结合相识度判断，推论未知图片内含“企鹅”</a:t>
            </a:r>
            <a:endParaRPr kumimoji="1" lang="en-US" altLang="zh-CN" sz="1400" dirty="0">
              <a:latin typeface="DEJAVU SANS MONO" panose="020B0609030804020204" pitchFamily="49" charset="0"/>
              <a:ea typeface="阿里巴巴普惠体" pitchFamily="18" charset="-122"/>
              <a:cs typeface="DEJAVU SANS MONO" panose="020B0609030804020204" pitchFamily="49" charset="0"/>
            </a:endParaRPr>
          </a:p>
        </p:txBody>
      </p:sp>
      <p:cxnSp>
        <p:nvCxnSpPr>
          <p:cNvPr id="7" name="直接连接符 6">
            <a:extLst>
              <a:ext uri="{FF2B5EF4-FFF2-40B4-BE49-F238E27FC236}">
                <a16:creationId xmlns:a16="http://schemas.microsoft.com/office/drawing/2014/main" id="{B6E2C3B9-E852-8F6F-F617-4C5F3A01C429}"/>
              </a:ext>
            </a:extLst>
          </p:cNvPr>
          <p:cNvCxnSpPr>
            <a:cxnSpLocks/>
          </p:cNvCxnSpPr>
          <p:nvPr/>
        </p:nvCxnSpPr>
        <p:spPr>
          <a:xfrm>
            <a:off x="6096000" y="2041530"/>
            <a:ext cx="0" cy="3816424"/>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F726D5E-FF02-CE88-7E28-E4E14D32509C}"/>
              </a:ext>
            </a:extLst>
          </p:cNvPr>
          <p:cNvSpPr txBox="1"/>
          <p:nvPr/>
        </p:nvSpPr>
        <p:spPr>
          <a:xfrm>
            <a:off x="6267737" y="1930705"/>
            <a:ext cx="5616576" cy="3662541"/>
          </a:xfrm>
          <a:prstGeom prst="rect">
            <a:avLst/>
          </a:prstGeom>
          <a:noFill/>
        </p:spPr>
        <p:txBody>
          <a:bodyPr wrap="square" rtlCol="0">
            <a:spAutoFit/>
          </a:bodyPr>
          <a:lstStyle/>
          <a:p>
            <a:pPr algn="l"/>
            <a:r>
              <a:rPr kumimoji="1" lang="zh-CN" altLang="en-US" sz="1600" b="1">
                <a:latin typeface="DejaVu Sans Mono" panose="020B0609030804020204" pitchFamily="49" charset="0"/>
                <a:ea typeface="阿里巴巴普惠体" pitchFamily="18" charset="-122"/>
                <a:cs typeface="DejaVu Sans Mono" panose="020B0609030804020204" pitchFamily="49" charset="0"/>
              </a:rPr>
              <a:t>在提示词优化中：</a:t>
            </a:r>
            <a:endParaRPr kumimoji="1" lang="en-US" altLang="zh-CN" sz="1600" b="1">
              <a:latin typeface="DejaVu Sans Mono" panose="020B0609030804020204" pitchFamily="49" charset="0"/>
              <a:ea typeface="阿里巴巴普惠体" pitchFamily="18" charset="-122"/>
              <a:cs typeface="DejaVu Sans Mono" panose="020B0609030804020204" pitchFamily="49" charset="0"/>
            </a:endParaRPr>
          </a:p>
          <a:p>
            <a:pPr algn="l"/>
            <a:endParaRPr kumimoji="1" lang="en-US" altLang="zh-CN" sz="1600" b="1">
              <a:latin typeface="DejaVu Sans Mono" panose="020B0609030804020204" pitchFamily="49" charset="0"/>
              <a:ea typeface="阿里巴巴普惠体" pitchFamily="18" charset="-122"/>
              <a:cs typeface="DejaVu Sans Mono" panose="020B0609030804020204" pitchFamily="49" charset="0"/>
            </a:endParaRPr>
          </a:p>
          <a:p>
            <a:pPr marL="285750" indent="-285750" algn="l">
              <a:buFont typeface="Arial" panose="020B0604020202020204" pitchFamily="34" charset="0"/>
              <a:buChar char="•"/>
            </a:pPr>
            <a:r>
              <a:rPr kumimoji="1" lang="en-US" altLang="zh-CN" sz="1400">
                <a:latin typeface="DEJAVU SANS MONO" panose="020B0609030804020204" pitchFamily="49" charset="0"/>
                <a:ea typeface="阿里巴巴普惠体" pitchFamily="18" charset="-122"/>
                <a:cs typeface="DEJAVU SANS MONO" panose="020B0609030804020204" pitchFamily="49" charset="0"/>
              </a:rPr>
              <a:t>Few-shot</a:t>
            </a:r>
            <a:r>
              <a:rPr kumimoji="1" lang="zh-CN" altLang="en-US" sz="1400">
                <a:latin typeface="DEJAVU SANS MONO" panose="020B0609030804020204" pitchFamily="49" charset="0"/>
                <a:ea typeface="阿里巴巴普惠体" pitchFamily="18" charset="-122"/>
                <a:cs typeface="DEJAVU SANS MONO" panose="020B0609030804020204" pitchFamily="49" charset="0"/>
              </a:rPr>
              <a:t>主要用于基于少量示例，让模型参考示例回答。</a:t>
            </a:r>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pPr algn="l"/>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pPr algn="l"/>
            <a:r>
              <a:rPr kumimoji="1" lang="zh-CN" altLang="en-US" sz="1400">
                <a:latin typeface="DEJAVU SANS MONO" panose="020B0609030804020204" pitchFamily="49" charset="0"/>
                <a:ea typeface="阿里巴巴普惠体" pitchFamily="18" charset="-122"/>
                <a:cs typeface="DEJAVU SANS MONO" panose="020B0609030804020204" pitchFamily="49" charset="0"/>
              </a:rPr>
              <a:t>简单来说就是“用示例定义任务，在模型的预训练知识的基础上，提升模型回答的对齐精度（比如参考示例的格式）”</a:t>
            </a:r>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pPr algn="l"/>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pPr algn="l"/>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pPr algn="l"/>
            <a:r>
              <a:rPr kumimoji="1" lang="zh-CN" altLang="en-US" sz="1400">
                <a:latin typeface="DEJAVU SANS MONO" panose="020B0609030804020204" pitchFamily="49" charset="0"/>
                <a:ea typeface="阿里巴巴普惠体" pitchFamily="18" charset="-122"/>
                <a:cs typeface="DEJAVU SANS MONO" panose="020B0609030804020204" pitchFamily="49" charset="0"/>
              </a:rPr>
              <a:t>比如：</a:t>
            </a:r>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pPr algn="l"/>
            <a:r>
              <a:rPr kumimoji="1" lang="zh-CN" altLang="en-US" sz="1400">
                <a:latin typeface="DEJAVU SANS MONO" panose="020B0609030804020204" pitchFamily="49" charset="0"/>
                <a:ea typeface="阿里巴巴普惠体" pitchFamily="18" charset="-122"/>
                <a:cs typeface="DEJAVU SANS MONO" panose="020B0609030804020204" pitchFamily="49" charset="0"/>
              </a:rPr>
              <a:t>请抽取产品名称和核心卖点</a:t>
            </a:r>
            <a:r>
              <a:rPr kumimoji="1" lang="en-US" altLang="zh-CN" sz="1400">
                <a:latin typeface="DEJAVU SANS MONO" panose="020B0609030804020204" pitchFamily="49" charset="0"/>
                <a:ea typeface="阿里巴巴普惠体" pitchFamily="18" charset="-122"/>
                <a:cs typeface="DEJAVU SANS MONO" panose="020B0609030804020204" pitchFamily="49" charset="0"/>
              </a:rPr>
              <a:t>2</a:t>
            </a:r>
            <a:r>
              <a:rPr kumimoji="1" lang="zh-CN" altLang="en-US" sz="1400">
                <a:latin typeface="DEJAVU SANS MONO" panose="020B0609030804020204" pitchFamily="49" charset="0"/>
                <a:ea typeface="阿里巴巴普惠体" pitchFamily="18" charset="-122"/>
                <a:cs typeface="DEJAVU SANS MONO" panose="020B0609030804020204" pitchFamily="49" charset="0"/>
              </a:rPr>
              <a:t>个字段，格式为</a:t>
            </a:r>
            <a:r>
              <a:rPr kumimoji="1" lang="en-US" altLang="zh-CN" sz="1400">
                <a:latin typeface="DEJAVU SANS MONO" panose="020B0609030804020204" pitchFamily="49" charset="0"/>
                <a:ea typeface="阿里巴巴普惠体" pitchFamily="18" charset="-122"/>
                <a:cs typeface="DEJAVU SANS MONO" panose="020B0609030804020204" pitchFamily="49" charset="0"/>
              </a:rPr>
              <a:t>Json</a:t>
            </a:r>
            <a:r>
              <a:rPr kumimoji="1" lang="zh-CN" altLang="en-US" sz="1400">
                <a:latin typeface="DEJAVU SANS MONO" panose="020B0609030804020204" pitchFamily="49" charset="0"/>
                <a:ea typeface="阿里巴巴普惠体" pitchFamily="18" charset="-122"/>
                <a:cs typeface="DEJAVU SANS MONO" panose="020B0609030804020204" pitchFamily="49" charset="0"/>
              </a:rPr>
              <a:t>，我提供</a:t>
            </a:r>
            <a:r>
              <a:rPr kumimoji="1" lang="en-US" altLang="zh-CN" sz="1400">
                <a:latin typeface="DEJAVU SANS MONO" panose="020B0609030804020204" pitchFamily="49" charset="0"/>
                <a:ea typeface="阿里巴巴普惠体" pitchFamily="18" charset="-122"/>
                <a:cs typeface="DEJAVU SANS MONO" panose="020B0609030804020204" pitchFamily="49" charset="0"/>
              </a:rPr>
              <a:t>2</a:t>
            </a:r>
            <a:r>
              <a:rPr kumimoji="1" lang="zh-CN" altLang="en-US" sz="1400">
                <a:latin typeface="DEJAVU SANS MONO" panose="020B0609030804020204" pitchFamily="49" charset="0"/>
                <a:ea typeface="阿里巴巴普惠体" pitchFamily="18" charset="-122"/>
                <a:cs typeface="DEJAVU SANS MONO" panose="020B0609030804020204" pitchFamily="49" charset="0"/>
              </a:rPr>
              <a:t>个示例。</a:t>
            </a:r>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pPr marL="285750" indent="-285750" algn="l">
              <a:buFont typeface="Arial" panose="020B0604020202020204" pitchFamily="34" charset="0"/>
              <a:buChar char="•"/>
            </a:pP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示例</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1</a:t>
            </a: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MacBookPro</a:t>
            </a: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高效节能，性能强大，适合牛马工作使用</a:t>
            </a:r>
            <a:endPar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endParaRPr>
          </a:p>
          <a:p>
            <a:pPr algn="l"/>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输出：</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a:t>
            </a: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产品名称</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 “MacBookPro”, “</a:t>
            </a: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产品卖点</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 “</a:t>
            </a: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高效节能，性能强大</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a:t>
            </a:r>
          </a:p>
          <a:p>
            <a:pPr marL="285750" indent="-285750" algn="l">
              <a:buFont typeface="Arial" panose="020B0604020202020204" pitchFamily="34" charset="0"/>
              <a:buChar char="•"/>
            </a:pP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示例</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2</a:t>
            </a: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：联想笔记本拥有</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RTX4060</a:t>
            </a: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独立显卡，畅玩游戏，丝滑流畅</a:t>
            </a:r>
            <a:endPar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endParaRPr>
          </a:p>
          <a:p>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输出：</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a:t>
            </a: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产品名称</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 “</a:t>
            </a: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联想笔记本</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 “</a:t>
            </a: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产品卖点</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 “</a:t>
            </a:r>
            <a:r>
              <a:rPr kumimoji="1" lang="zh-CN" altLang="en-US"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畅玩游戏，丝滑流畅</a:t>
            </a:r>
            <a:r>
              <a:rPr kumimoji="1" lang="en-US" altLang="zh-CN" sz="1200" i="1">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a:t>
            </a:r>
          </a:p>
          <a:p>
            <a:r>
              <a:rPr kumimoji="1" lang="zh-CN" altLang="en-US" sz="1400">
                <a:latin typeface="DEJAVU SANS MONO" panose="020B0609030804020204" pitchFamily="49" charset="0"/>
                <a:ea typeface="阿里巴巴普惠体" pitchFamily="18" charset="-122"/>
                <a:cs typeface="DEJAVU SANS MONO" panose="020B0609030804020204" pitchFamily="49" charset="0"/>
              </a:rPr>
              <a:t>请处理：华为</a:t>
            </a:r>
            <a:r>
              <a:rPr kumimoji="1" lang="en-US" altLang="zh-CN" sz="1400">
                <a:latin typeface="DEJAVU SANS MONO" panose="020B0609030804020204" pitchFamily="49" charset="0"/>
                <a:ea typeface="阿里巴巴普惠体" pitchFamily="18" charset="-122"/>
                <a:cs typeface="DEJAVU SANS MONO" panose="020B0609030804020204" pitchFamily="49" charset="0"/>
              </a:rPr>
              <a:t>MatepadPro</a:t>
            </a:r>
            <a:r>
              <a:rPr kumimoji="1" lang="zh-CN" altLang="en-US" sz="1400">
                <a:latin typeface="DEJAVU SANS MONO" panose="020B0609030804020204" pitchFamily="49" charset="0"/>
                <a:ea typeface="阿里巴巴普惠体" pitchFamily="18" charset="-122"/>
                <a:cs typeface="DEJAVU SANS MONO" panose="020B0609030804020204" pitchFamily="49" charset="0"/>
              </a:rPr>
              <a:t>，高清大屏，长效续航，你的好帮手。</a:t>
            </a:r>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pPr algn="l"/>
            <a:endParaRPr kumimoji="1" lang="en-US" altLang="zh-CN" sz="1400">
              <a:latin typeface="DEJAVU SANS MONO" panose="020B0609030804020204" pitchFamily="49" charset="0"/>
              <a:ea typeface="阿里巴巴普惠体" pitchFamily="18" charset="-122"/>
              <a:cs typeface="DEJAVU SANS MONO" panose="020B0609030804020204" pitchFamily="49" charset="0"/>
            </a:endParaRPr>
          </a:p>
          <a:p>
            <a:r>
              <a:rPr kumimoji="1" lang="en-US" altLang="zh-CN" sz="1200">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a:t>
            </a:r>
            <a:r>
              <a:rPr kumimoji="1" lang="zh-CN" altLang="en-US" sz="1200">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产品名称</a:t>
            </a:r>
            <a:r>
              <a:rPr kumimoji="1" lang="en-US" altLang="zh-CN" sz="1200">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 “</a:t>
            </a:r>
            <a:r>
              <a:rPr kumimoji="1" lang="zh-CN" altLang="en-US" sz="1200">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华为</a:t>
            </a:r>
            <a:r>
              <a:rPr kumimoji="1" lang="en-US" altLang="zh-CN" sz="1200">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MatepadPro”, “</a:t>
            </a:r>
            <a:r>
              <a:rPr kumimoji="1" lang="zh-CN" altLang="en-US" sz="1200">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产品卖点</a:t>
            </a:r>
            <a:r>
              <a:rPr kumimoji="1" lang="en-US" altLang="zh-CN" sz="1200">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 “</a:t>
            </a:r>
            <a:r>
              <a:rPr kumimoji="1" lang="zh-CN" altLang="en-US" sz="1200">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高清大屏，长效续航</a:t>
            </a:r>
            <a:r>
              <a:rPr kumimoji="1" lang="en-US" altLang="zh-CN" sz="1200">
                <a:solidFill>
                  <a:schemeClr val="bg1">
                    <a:lumMod val="50000"/>
                  </a:schemeClr>
                </a:solidFill>
                <a:latin typeface="DEJAVU SANS MONO" panose="020B0609030804020204" pitchFamily="49" charset="0"/>
                <a:ea typeface="阿里巴巴普惠体" pitchFamily="18" charset="-122"/>
                <a:cs typeface="DEJAVU SANS MONO" panose="020B0609030804020204" pitchFamily="49" charset="0"/>
              </a:rPr>
              <a:t>”}</a:t>
            </a:r>
          </a:p>
        </p:txBody>
      </p:sp>
      <p:pic>
        <p:nvPicPr>
          <p:cNvPr id="1026" name="Picture 2" descr="Everything You Need To Know About Few-Shot Learning">
            <a:extLst>
              <a:ext uri="{FF2B5EF4-FFF2-40B4-BE49-F238E27FC236}">
                <a16:creationId xmlns:a16="http://schemas.microsoft.com/office/drawing/2014/main" id="{89A77931-342C-A948-DC66-83B2181DF2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425" y="2649894"/>
            <a:ext cx="4301679" cy="35730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blinds(horizontal)">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up)">
                                      <p:cBhvr>
                                        <p:cTn id="19" dur="500"/>
                                        <p:tgtEl>
                                          <p:spTgt spid="8">
                                            <p:txEl>
                                              <p:pRg st="0" end="0"/>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up)">
                                      <p:cBhvr>
                                        <p:cTn id="22" dur="500"/>
                                        <p:tgtEl>
                                          <p:spTgt spid="8">
                                            <p:txEl>
                                              <p:pRg st="2" end="2"/>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wipe(up)">
                                      <p:cBhvr>
                                        <p:cTn id="25" dur="500"/>
                                        <p:tgtEl>
                                          <p:spTgt spid="8">
                                            <p:txEl>
                                              <p:pRg st="4" end="4"/>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wipe(up)">
                                      <p:cBhvr>
                                        <p:cTn id="28" dur="500"/>
                                        <p:tgtEl>
                                          <p:spTgt spid="8">
                                            <p:txEl>
                                              <p:pRg st="7" end="7"/>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Effect transition="in" filter="wipe(up)">
                                      <p:cBhvr>
                                        <p:cTn id="31" dur="500"/>
                                        <p:tgtEl>
                                          <p:spTgt spid="8">
                                            <p:txEl>
                                              <p:pRg st="8" end="8"/>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8">
                                            <p:txEl>
                                              <p:pRg st="9" end="9"/>
                                            </p:txEl>
                                          </p:spTgt>
                                        </p:tgtEl>
                                        <p:attrNameLst>
                                          <p:attrName>style.visibility</p:attrName>
                                        </p:attrNameLst>
                                      </p:cBhvr>
                                      <p:to>
                                        <p:strVal val="visible"/>
                                      </p:to>
                                    </p:set>
                                    <p:animEffect transition="in" filter="wipe(up)">
                                      <p:cBhvr>
                                        <p:cTn id="34" dur="500"/>
                                        <p:tgtEl>
                                          <p:spTgt spid="8">
                                            <p:txEl>
                                              <p:pRg st="9" end="9"/>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Effect transition="in" filter="wipe(up)">
                                      <p:cBhvr>
                                        <p:cTn id="37" dur="500"/>
                                        <p:tgtEl>
                                          <p:spTgt spid="8">
                                            <p:txEl>
                                              <p:pRg st="10" end="10"/>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8">
                                            <p:txEl>
                                              <p:pRg st="11" end="11"/>
                                            </p:txEl>
                                          </p:spTgt>
                                        </p:tgtEl>
                                        <p:attrNameLst>
                                          <p:attrName>style.visibility</p:attrName>
                                        </p:attrNameLst>
                                      </p:cBhvr>
                                      <p:to>
                                        <p:strVal val="visible"/>
                                      </p:to>
                                    </p:set>
                                    <p:animEffect transition="in" filter="wipe(up)">
                                      <p:cBhvr>
                                        <p:cTn id="40" dur="500"/>
                                        <p:tgtEl>
                                          <p:spTgt spid="8">
                                            <p:txEl>
                                              <p:pRg st="11" end="11"/>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8">
                                            <p:txEl>
                                              <p:pRg st="12" end="12"/>
                                            </p:txEl>
                                          </p:spTgt>
                                        </p:tgtEl>
                                        <p:attrNameLst>
                                          <p:attrName>style.visibility</p:attrName>
                                        </p:attrNameLst>
                                      </p:cBhvr>
                                      <p:to>
                                        <p:strVal val="visible"/>
                                      </p:to>
                                    </p:set>
                                    <p:animEffect transition="in" filter="wipe(up)">
                                      <p:cBhvr>
                                        <p:cTn id="43" dur="500"/>
                                        <p:tgtEl>
                                          <p:spTgt spid="8">
                                            <p:txEl>
                                              <p:pRg st="12" end="12"/>
                                            </p:txEl>
                                          </p:spTgt>
                                        </p:tgtEl>
                                      </p:cBhvr>
                                    </p:animEffect>
                                  </p:childTnLst>
                                </p:cTn>
                              </p:par>
                              <p:par>
                                <p:cTn id="44" presetID="22" presetClass="entr" presetSubtype="1" fill="hold" nodeType="withEffect">
                                  <p:stCondLst>
                                    <p:cond delay="0"/>
                                  </p:stCondLst>
                                  <p:childTnLst>
                                    <p:set>
                                      <p:cBhvr>
                                        <p:cTn id="45" dur="1" fill="hold">
                                          <p:stCondLst>
                                            <p:cond delay="0"/>
                                          </p:stCondLst>
                                        </p:cTn>
                                        <p:tgtEl>
                                          <p:spTgt spid="8">
                                            <p:txEl>
                                              <p:pRg st="13" end="13"/>
                                            </p:txEl>
                                          </p:spTgt>
                                        </p:tgtEl>
                                        <p:attrNameLst>
                                          <p:attrName>style.visibility</p:attrName>
                                        </p:attrNameLst>
                                      </p:cBhvr>
                                      <p:to>
                                        <p:strVal val="visible"/>
                                      </p:to>
                                    </p:set>
                                    <p:animEffect transition="in" filter="wipe(up)">
                                      <p:cBhvr>
                                        <p:cTn id="46" dur="500"/>
                                        <p:tgtEl>
                                          <p:spTgt spid="8">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8">
                                            <p:txEl>
                                              <p:pRg st="15" end="15"/>
                                            </p:txEl>
                                          </p:spTgt>
                                        </p:tgtEl>
                                        <p:attrNameLst>
                                          <p:attrName>style.visibility</p:attrName>
                                        </p:attrNameLst>
                                      </p:cBhvr>
                                      <p:to>
                                        <p:strVal val="visible"/>
                                      </p:to>
                                    </p:set>
                                    <p:anim calcmode="lin" valueType="num">
                                      <p:cBhvr additive="base">
                                        <p:cTn id="51"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7ED82-41EB-7915-DB62-F802BF369B1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17F62B3-8E15-0E50-923E-90B5FBDF5511}"/>
              </a:ext>
            </a:extLst>
          </p:cNvPr>
          <p:cNvSpPr>
            <a:spLocks noGrp="1"/>
          </p:cNvSpPr>
          <p:nvPr>
            <p:ph type="body" sz="quarter" idx="10"/>
          </p:nvPr>
        </p:nvSpPr>
        <p:spPr>
          <a:xfrm>
            <a:off x="5265090" y="1412776"/>
            <a:ext cx="6447534" cy="3600400"/>
          </a:xfrm>
        </p:spPr>
        <p:txBody>
          <a:bodyPr/>
          <a:lstStyle/>
          <a:p>
            <a:pPr marL="0" indent="0">
              <a:buNone/>
            </a:pPr>
            <a:r>
              <a:rPr lang="zh-CN" altLang="en-US" sz="1600" dirty="0">
                <a:solidFill>
                  <a:schemeClr val="tx1">
                    <a:lumMod val="85000"/>
                    <a:lumOff val="15000"/>
                  </a:schemeClr>
                </a:solidFill>
                <a:uFillTx/>
                <a:sym typeface="+mn-ea"/>
              </a:rPr>
              <a:t>提示词工程实战的业务需求是在金融业务内完成：</a:t>
            </a:r>
            <a:endParaRPr lang="en-US" altLang="zh-CN" sz="1600" dirty="0">
              <a:solidFill>
                <a:schemeClr val="tx1">
                  <a:lumMod val="85000"/>
                  <a:lumOff val="15000"/>
                </a:schemeClr>
              </a:solidFill>
              <a:uFillTx/>
              <a:sym typeface="+mn-ea"/>
            </a:endParaRPr>
          </a:p>
          <a:p>
            <a:r>
              <a:rPr lang="zh-CN" altLang="en-US" sz="1600" dirty="0">
                <a:solidFill>
                  <a:schemeClr val="tx1">
                    <a:lumMod val="85000"/>
                    <a:lumOff val="15000"/>
                  </a:schemeClr>
                </a:solidFill>
                <a:sym typeface="+mn-ea"/>
              </a:rPr>
              <a:t>文本分类</a:t>
            </a:r>
            <a:endParaRPr lang="en-US" altLang="zh-CN" sz="1600" dirty="0">
              <a:solidFill>
                <a:schemeClr val="tx1">
                  <a:lumMod val="85000"/>
                  <a:lumOff val="15000"/>
                </a:schemeClr>
              </a:solidFill>
              <a:sym typeface="+mn-ea"/>
            </a:endParaRPr>
          </a:p>
          <a:p>
            <a:r>
              <a:rPr lang="zh-CN" altLang="en-US" sz="1600" dirty="0">
                <a:solidFill>
                  <a:schemeClr val="tx1">
                    <a:lumMod val="85000"/>
                    <a:lumOff val="15000"/>
                  </a:schemeClr>
                </a:solidFill>
                <a:uFillTx/>
                <a:sym typeface="+mn-ea"/>
              </a:rPr>
              <a:t>信息抽取</a:t>
            </a:r>
            <a:endParaRPr lang="en-US" altLang="zh-CN" sz="1600" dirty="0">
              <a:solidFill>
                <a:schemeClr val="tx1">
                  <a:lumMod val="85000"/>
                  <a:lumOff val="15000"/>
                </a:schemeClr>
              </a:solidFill>
              <a:uFillTx/>
              <a:sym typeface="+mn-ea"/>
            </a:endParaRPr>
          </a:p>
          <a:p>
            <a:r>
              <a:rPr lang="zh-CN" altLang="en-US" sz="1600" dirty="0">
                <a:solidFill>
                  <a:schemeClr val="tx1">
                    <a:lumMod val="85000"/>
                    <a:lumOff val="15000"/>
                  </a:schemeClr>
                </a:solidFill>
                <a:uFillTx/>
                <a:sym typeface="+mn-ea"/>
              </a:rPr>
              <a:t>文本匹配</a:t>
            </a:r>
            <a:endParaRPr lang="en-US" altLang="zh-CN" sz="1600" dirty="0">
              <a:solidFill>
                <a:schemeClr val="tx1">
                  <a:lumMod val="85000"/>
                  <a:lumOff val="15000"/>
                </a:schemeClr>
              </a:solidFill>
              <a:uFillTx/>
              <a:sym typeface="+mn-ea"/>
            </a:endParaRPr>
          </a:p>
          <a:p>
            <a:pPr marL="0" indent="0">
              <a:buNone/>
            </a:pPr>
            <a:r>
              <a:rPr lang="zh-CN" altLang="en-US" sz="1600" dirty="0">
                <a:solidFill>
                  <a:schemeClr val="tx1">
                    <a:lumMod val="85000"/>
                    <a:lumOff val="15000"/>
                  </a:schemeClr>
                </a:solidFill>
                <a:sym typeface="+mn-ea"/>
              </a:rPr>
              <a:t>共</a:t>
            </a:r>
            <a:r>
              <a:rPr lang="en-US" altLang="zh-CN" sz="1600" dirty="0">
                <a:solidFill>
                  <a:schemeClr val="tx1">
                    <a:lumMod val="85000"/>
                    <a:lumOff val="15000"/>
                  </a:schemeClr>
                </a:solidFill>
                <a:sym typeface="+mn-ea"/>
              </a:rPr>
              <a:t>3</a:t>
            </a:r>
            <a:r>
              <a:rPr lang="zh-CN" altLang="en-US" sz="1600" dirty="0">
                <a:solidFill>
                  <a:schemeClr val="tx1">
                    <a:lumMod val="85000"/>
                    <a:lumOff val="15000"/>
                  </a:schemeClr>
                </a:solidFill>
                <a:sym typeface="+mn-ea"/>
              </a:rPr>
              <a:t>个任务目标，通过</a:t>
            </a:r>
            <a:r>
              <a:rPr lang="en-US" altLang="zh-CN" sz="1600" dirty="0">
                <a:solidFill>
                  <a:schemeClr val="tx1">
                    <a:lumMod val="85000"/>
                    <a:lumOff val="15000"/>
                  </a:schemeClr>
                </a:solidFill>
                <a:sym typeface="+mn-ea"/>
              </a:rPr>
              <a:t>zero-shot</a:t>
            </a:r>
            <a:r>
              <a:rPr lang="zh-CN" altLang="en-US" sz="1600" dirty="0">
                <a:solidFill>
                  <a:schemeClr val="tx1">
                    <a:lumMod val="85000"/>
                    <a:lumOff val="15000"/>
                  </a:schemeClr>
                </a:solidFill>
                <a:sym typeface="+mn-ea"/>
              </a:rPr>
              <a:t>、</a:t>
            </a:r>
            <a:r>
              <a:rPr lang="en-US" altLang="zh-CN" sz="1600" dirty="0">
                <a:solidFill>
                  <a:schemeClr val="tx1">
                    <a:lumMod val="85000"/>
                    <a:lumOff val="15000"/>
                  </a:schemeClr>
                </a:solidFill>
                <a:sym typeface="+mn-ea"/>
              </a:rPr>
              <a:t>few-shot</a:t>
            </a:r>
            <a:r>
              <a:rPr lang="zh-CN" altLang="en-US" sz="1600" dirty="0">
                <a:solidFill>
                  <a:schemeClr val="tx1">
                    <a:lumMod val="85000"/>
                    <a:lumOff val="15000"/>
                  </a:schemeClr>
                </a:solidFill>
                <a:sym typeface="+mn-ea"/>
              </a:rPr>
              <a:t>思想设计提示词完成。</a:t>
            </a:r>
            <a:endParaRPr lang="en-US" altLang="zh-CN" sz="1600" dirty="0">
              <a:solidFill>
                <a:schemeClr val="tx1">
                  <a:lumMod val="85000"/>
                  <a:lumOff val="15000"/>
                </a:schemeClr>
              </a:solidFill>
              <a:sym typeface="+mn-ea"/>
            </a:endParaRPr>
          </a:p>
          <a:p>
            <a:pPr marL="0" indent="0">
              <a:buNone/>
            </a:pPr>
            <a:endParaRPr lang="en-US" altLang="zh-CN" sz="1600">
              <a:solidFill>
                <a:schemeClr val="tx1">
                  <a:lumMod val="85000"/>
                  <a:lumOff val="15000"/>
                </a:schemeClr>
              </a:solidFill>
              <a:uFillTx/>
              <a:sym typeface="+mn-ea"/>
            </a:endParaRPr>
          </a:p>
          <a:p>
            <a:pPr marL="0" indent="0">
              <a:buNone/>
            </a:pPr>
            <a:r>
              <a:rPr lang="zh-CN" altLang="en-US" sz="1600">
                <a:solidFill>
                  <a:schemeClr val="tx1">
                    <a:lumMod val="85000"/>
                    <a:lumOff val="15000"/>
                  </a:schemeClr>
                </a:solidFill>
                <a:sym typeface="+mn-ea"/>
              </a:rPr>
              <a:t>在模型训练层面：</a:t>
            </a:r>
            <a:endParaRPr lang="en-US" altLang="zh-CN" sz="1600">
              <a:solidFill>
                <a:schemeClr val="tx1">
                  <a:lumMod val="85000"/>
                  <a:lumOff val="15000"/>
                </a:schemeClr>
              </a:solidFill>
              <a:sym typeface="+mn-ea"/>
            </a:endParaRPr>
          </a:p>
          <a:p>
            <a:r>
              <a:rPr lang="en-US" altLang="zh-CN" sz="1600">
                <a:solidFill>
                  <a:schemeClr val="tx1">
                    <a:lumMod val="85000"/>
                    <a:lumOff val="15000"/>
                  </a:schemeClr>
                </a:solidFill>
                <a:sym typeface="+mn-ea"/>
              </a:rPr>
              <a:t>Zero-shot</a:t>
            </a:r>
            <a:r>
              <a:rPr lang="zh-CN" altLang="en-US" sz="1600">
                <a:solidFill>
                  <a:schemeClr val="tx1">
                    <a:lumMod val="85000"/>
                    <a:lumOff val="15000"/>
                  </a:schemeClr>
                </a:solidFill>
                <a:sym typeface="+mn-ea"/>
              </a:rPr>
              <a:t>：零样本，基于模型训练阶段学习的属性</a:t>
            </a:r>
            <a:r>
              <a:rPr lang="en-US" altLang="zh-CN" sz="1600">
                <a:solidFill>
                  <a:schemeClr val="tx1">
                    <a:lumMod val="85000"/>
                    <a:lumOff val="15000"/>
                  </a:schemeClr>
                </a:solidFill>
                <a:sym typeface="+mn-ea"/>
              </a:rPr>
              <a:t>/</a:t>
            </a:r>
            <a:r>
              <a:rPr lang="zh-CN" altLang="en-US" sz="1600">
                <a:solidFill>
                  <a:schemeClr val="tx1">
                    <a:lumMod val="85000"/>
                    <a:lumOff val="15000"/>
                  </a:schemeClr>
                </a:solidFill>
                <a:sym typeface="+mn-ea"/>
              </a:rPr>
              <a:t>语义关联，去迁移到未知的新类别</a:t>
            </a:r>
            <a:endParaRPr lang="en-US" altLang="zh-CN" sz="1600">
              <a:solidFill>
                <a:schemeClr val="tx1">
                  <a:lumMod val="85000"/>
                  <a:lumOff val="15000"/>
                </a:schemeClr>
              </a:solidFill>
              <a:sym typeface="+mn-ea"/>
            </a:endParaRPr>
          </a:p>
          <a:p>
            <a:r>
              <a:rPr lang="en-US" altLang="zh-CN" sz="1600">
                <a:solidFill>
                  <a:schemeClr val="tx1">
                    <a:lumMod val="85000"/>
                    <a:lumOff val="15000"/>
                  </a:schemeClr>
                </a:solidFill>
                <a:sym typeface="+mn-ea"/>
              </a:rPr>
              <a:t>Few-shot</a:t>
            </a:r>
            <a:r>
              <a:rPr lang="zh-CN" altLang="en-US" sz="1600">
                <a:solidFill>
                  <a:schemeClr val="tx1">
                    <a:lumMod val="85000"/>
                    <a:lumOff val="15000"/>
                  </a:schemeClr>
                </a:solidFill>
                <a:sym typeface="+mn-ea"/>
              </a:rPr>
              <a:t>：少样本，基于少量样本，快速泛化识别新样本</a:t>
            </a:r>
            <a:endParaRPr lang="en-US" altLang="zh-CN" sz="1600">
              <a:solidFill>
                <a:schemeClr val="tx1">
                  <a:lumMod val="85000"/>
                  <a:lumOff val="15000"/>
                </a:schemeClr>
              </a:solidFill>
              <a:sym typeface="+mn-ea"/>
            </a:endParaRPr>
          </a:p>
          <a:p>
            <a:pPr marL="0" indent="0">
              <a:buNone/>
            </a:pPr>
            <a:endParaRPr lang="en-US" altLang="zh-CN" sz="1600">
              <a:solidFill>
                <a:schemeClr val="tx1">
                  <a:lumMod val="85000"/>
                  <a:lumOff val="15000"/>
                </a:schemeClr>
              </a:solidFill>
              <a:uFillTx/>
              <a:sym typeface="+mn-ea"/>
            </a:endParaRPr>
          </a:p>
          <a:p>
            <a:pPr marL="0" indent="0">
              <a:buNone/>
            </a:pPr>
            <a:r>
              <a:rPr lang="zh-CN" altLang="en-US" sz="1600">
                <a:solidFill>
                  <a:schemeClr val="tx1">
                    <a:lumMod val="85000"/>
                    <a:lumOff val="15000"/>
                  </a:schemeClr>
                </a:solidFill>
                <a:sym typeface="+mn-ea"/>
              </a:rPr>
              <a:t>在提示词优化层面：</a:t>
            </a:r>
            <a:endParaRPr lang="en-US" altLang="zh-CN" sz="1600" dirty="0">
              <a:solidFill>
                <a:schemeClr val="tx1">
                  <a:lumMod val="85000"/>
                  <a:lumOff val="15000"/>
                </a:schemeClr>
              </a:solidFill>
              <a:uFillTx/>
              <a:sym typeface="+mn-ea"/>
            </a:endParaRPr>
          </a:p>
          <a:p>
            <a:r>
              <a:rPr lang="en-US" altLang="zh-CN" sz="1600">
                <a:solidFill>
                  <a:schemeClr val="tx1">
                    <a:lumMod val="85000"/>
                    <a:lumOff val="15000"/>
                  </a:schemeClr>
                </a:solidFill>
                <a:sym typeface="+mn-ea"/>
              </a:rPr>
              <a:t>Zero-shot</a:t>
            </a:r>
            <a:r>
              <a:rPr lang="zh-CN" altLang="en-US" sz="1600" dirty="0">
                <a:solidFill>
                  <a:schemeClr val="tx1">
                    <a:lumMod val="85000"/>
                    <a:lumOff val="15000"/>
                  </a:schemeClr>
                </a:solidFill>
                <a:sym typeface="+mn-ea"/>
              </a:rPr>
              <a:t>：</a:t>
            </a:r>
            <a:r>
              <a:rPr lang="zh-CN" altLang="en-US" sz="1600">
                <a:solidFill>
                  <a:schemeClr val="tx1">
                    <a:lumMod val="85000"/>
                    <a:lumOff val="15000"/>
                  </a:schemeClr>
                </a:solidFill>
                <a:sym typeface="+mn-ea"/>
              </a:rPr>
              <a:t>无提示，语言描述任务，依赖模型预训练知识回答</a:t>
            </a:r>
            <a:endParaRPr lang="en-US" altLang="zh-CN" sz="1600" dirty="0">
              <a:solidFill>
                <a:schemeClr val="tx1">
                  <a:lumMod val="85000"/>
                  <a:lumOff val="15000"/>
                </a:schemeClr>
              </a:solidFill>
              <a:sym typeface="+mn-ea"/>
            </a:endParaRPr>
          </a:p>
          <a:p>
            <a:r>
              <a:rPr lang="en-US" altLang="zh-CN" sz="1600">
                <a:solidFill>
                  <a:schemeClr val="tx1">
                    <a:lumMod val="85000"/>
                    <a:lumOff val="15000"/>
                  </a:schemeClr>
                </a:solidFill>
                <a:sym typeface="+mn-ea"/>
              </a:rPr>
              <a:t>F</a:t>
            </a:r>
            <a:r>
              <a:rPr lang="en-US" altLang="zh-CN" sz="1600">
                <a:solidFill>
                  <a:schemeClr val="tx1">
                    <a:lumMod val="85000"/>
                    <a:lumOff val="15000"/>
                  </a:schemeClr>
                </a:solidFill>
                <a:uFillTx/>
                <a:sym typeface="+mn-ea"/>
              </a:rPr>
              <a:t>ew-shot</a:t>
            </a:r>
            <a:r>
              <a:rPr lang="zh-CN" altLang="en-US" sz="1600">
                <a:solidFill>
                  <a:schemeClr val="tx1">
                    <a:lumMod val="85000"/>
                    <a:lumOff val="15000"/>
                  </a:schemeClr>
                </a:solidFill>
                <a:uFillTx/>
                <a:sym typeface="+mn-ea"/>
              </a:rPr>
              <a:t>：给与模型少量示例，引导模型对齐示例输出结果</a:t>
            </a:r>
            <a:endParaRPr lang="en-US" altLang="zh-CN" sz="1600" dirty="0">
              <a:solidFill>
                <a:schemeClr val="tx1">
                  <a:lumMod val="85000"/>
                  <a:lumOff val="15000"/>
                </a:schemeClr>
              </a:solidFill>
              <a:uFillTx/>
              <a:sym typeface="+mn-ea"/>
            </a:endParaRPr>
          </a:p>
        </p:txBody>
      </p:sp>
    </p:spTree>
    <p:extLst>
      <p:ext uri="{BB962C8B-B14F-4D97-AF65-F5344CB8AC3E}">
        <p14:creationId xmlns:p14="http://schemas.microsoft.com/office/powerpoint/2010/main" val="23366282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456045" y="2924810"/>
            <a:ext cx="5396230" cy="1021080"/>
          </a:xfrm>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提示词实战案例</a:t>
            </a:r>
          </a:p>
          <a:p>
            <a:r>
              <a:rPr lang="en-US" altLang="zh-CN" sz="2000" i="1" u="sng">
                <a:solidFill>
                  <a:schemeClr val="bg2">
                    <a:lumMod val="50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LLM</a:t>
            </a:r>
            <a:r>
              <a:rPr lang="zh-CN" altLang="en-US" sz="2000" i="1" u="sng">
                <a:solidFill>
                  <a:schemeClr val="bg2">
                    <a:lumMod val="50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实现金融文本分类</a:t>
            </a:r>
          </a:p>
        </p:txBody>
      </p:sp>
      <p:sp>
        <p:nvSpPr>
          <p:cNvPr id="2" name="文本框 1"/>
          <p:cNvSpPr txBox="1"/>
          <p:nvPr/>
        </p:nvSpPr>
        <p:spPr>
          <a:xfrm>
            <a:off x="6527800" y="3945890"/>
            <a:ext cx="4644390" cy="645160"/>
          </a:xfrm>
          <a:prstGeom prst="rect">
            <a:avLst/>
          </a:prstGeom>
          <a:noFill/>
        </p:spPr>
        <p:txBody>
          <a:bodyPr wrap="square" rtlCol="0">
            <a:spAutoFit/>
          </a:bodyPr>
          <a:lstStyle/>
          <a:p>
            <a:pPr marL="285750" indent="-285750">
              <a:buFont typeface="Arial" panose="020B0604020202090204" pitchFamily="34" charset="0"/>
              <a:buChar char="•"/>
            </a:pPr>
            <a:r>
              <a:rPr lang="zh-CN" altLang="en-US">
                <a:solidFill>
                  <a:schemeClr val="tx1"/>
                </a:solidFill>
                <a:uFillTx/>
                <a:latin typeface="JetBrains Mono" panose="02000009000000000000" pitchFamily="49" charset="0"/>
                <a:ea typeface="阿里巴巴普惠体" panose="00020600040101010101" pitchFamily="18" charset="-122"/>
              </a:rPr>
              <a:t>掌握</a:t>
            </a:r>
            <a:r>
              <a:rPr lang="en-US" altLang="zh-CN">
                <a:solidFill>
                  <a:schemeClr val="tx1"/>
                </a:solidFill>
                <a:uFillTx/>
                <a:latin typeface="JetBrains Mono" panose="02000009000000000000" pitchFamily="49" charset="0"/>
                <a:ea typeface="阿里巴巴普惠体" panose="00020600040101010101" pitchFamily="18" charset="-122"/>
              </a:rPr>
              <a:t>Fewshot</a:t>
            </a:r>
            <a:r>
              <a:rPr lang="zh-CN" altLang="en-US">
                <a:solidFill>
                  <a:schemeClr val="tx1"/>
                </a:solidFill>
                <a:uFillTx/>
                <a:latin typeface="JetBrains Mono" panose="02000009000000000000" pitchFamily="49" charset="0"/>
                <a:ea typeface="阿里巴巴普惠体" panose="00020600040101010101" pitchFamily="18" charset="-122"/>
              </a:rPr>
              <a:t>方式下</a:t>
            </a:r>
            <a:r>
              <a:rPr lang="en-US" altLang="zh-CN">
                <a:solidFill>
                  <a:schemeClr val="tx1"/>
                </a:solidFill>
                <a:uFillTx/>
                <a:latin typeface="JetBrains Mono" panose="02000009000000000000" pitchFamily="49" charset="0"/>
                <a:ea typeface="阿里巴巴普惠体" panose="00020600040101010101" pitchFamily="18" charset="-122"/>
              </a:rPr>
              <a:t>prompt</a:t>
            </a:r>
            <a:r>
              <a:rPr lang="zh-CN" altLang="en-US">
                <a:solidFill>
                  <a:schemeClr val="tx1"/>
                </a:solidFill>
                <a:uFillTx/>
                <a:latin typeface="JetBrains Mono" panose="02000009000000000000" pitchFamily="49" charset="0"/>
                <a:ea typeface="阿里巴巴普惠体" panose="00020600040101010101" pitchFamily="18" charset="-122"/>
              </a:rPr>
              <a:t>的设计方式</a:t>
            </a:r>
          </a:p>
          <a:p>
            <a:pPr marL="285750" indent="-285750">
              <a:buFont typeface="Arial" panose="020B0604020202090204" pitchFamily="34" charset="0"/>
              <a:buChar char="•"/>
            </a:pPr>
            <a:r>
              <a:rPr lang="zh-CN" altLang="en-US">
                <a:solidFill>
                  <a:schemeClr val="tx1"/>
                </a:solidFill>
                <a:uFillTx/>
                <a:latin typeface="JetBrains Mono" panose="02000009000000000000" pitchFamily="49" charset="0"/>
                <a:ea typeface="阿里巴巴普惠体" panose="00020600040101010101" pitchFamily="18" charset="-122"/>
              </a:rPr>
              <a:t>掌握利用</a:t>
            </a:r>
            <a:r>
              <a:rPr lang="en-US" altLang="zh-CN">
                <a:solidFill>
                  <a:schemeClr val="tx1"/>
                </a:solidFill>
                <a:uFillTx/>
                <a:latin typeface="JetBrains Mono" panose="02000009000000000000" pitchFamily="49" charset="0"/>
                <a:ea typeface="阿里巴巴普惠体" panose="00020600040101010101" pitchFamily="18" charset="-122"/>
              </a:rPr>
              <a:t>LLM</a:t>
            </a:r>
            <a:r>
              <a:rPr lang="zh-CN" altLang="en-US">
                <a:solidFill>
                  <a:schemeClr val="tx1"/>
                </a:solidFill>
                <a:uFillTx/>
                <a:latin typeface="JetBrains Mono" panose="02000009000000000000" pitchFamily="49" charset="0"/>
                <a:ea typeface="阿里巴巴普惠体" panose="00020600040101010101" pitchFamily="18" charset="-122"/>
              </a:rPr>
              <a:t>实现文本分类的代码</a:t>
            </a:r>
          </a:p>
        </p:txBody>
      </p:sp>
      <p:sp>
        <p:nvSpPr>
          <p:cNvPr id="8" name="文本框 7">
            <a:extLst>
              <a:ext uri="{FF2B5EF4-FFF2-40B4-BE49-F238E27FC236}">
                <a16:creationId xmlns:a16="http://schemas.microsoft.com/office/drawing/2014/main" id="{5AF03D6B-7E30-F46E-366E-E7BE0F186645}"/>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提示词工程</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9" name="文本占位符 4">
            <a:extLst>
              <a:ext uri="{FF2B5EF4-FFF2-40B4-BE49-F238E27FC236}">
                <a16:creationId xmlns:a16="http://schemas.microsoft.com/office/drawing/2014/main" id="{C89D656E-7642-7737-94A2-514294A7A31B}"/>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10" name="文本占位符 4">
            <a:extLst>
              <a:ext uri="{FF2B5EF4-FFF2-40B4-BE49-F238E27FC236}">
                <a16:creationId xmlns:a16="http://schemas.microsoft.com/office/drawing/2014/main" id="{5F5D1C10-9BCA-8BE1-0C53-CE30F941C9E8}"/>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LLM</a:t>
            </a:r>
            <a:r>
              <a:rPr lang="zh-CN" altLang="en-US">
                <a:solidFill>
                  <a:schemeClr val="tx1">
                    <a:lumMod val="85000"/>
                    <a:lumOff val="15000"/>
                  </a:schemeClr>
                </a:solidFill>
              </a:rPr>
              <a:t>文本分类任务介绍</a:t>
            </a:r>
          </a:p>
        </p:txBody>
      </p:sp>
      <p:sp>
        <p:nvSpPr>
          <p:cNvPr id="3" name="文本占位符 2"/>
          <p:cNvSpPr>
            <a:spLocks noGrp="1"/>
          </p:cNvSpPr>
          <p:nvPr>
            <p:ph type="body" sz="quarter" idx="11"/>
          </p:nvPr>
        </p:nvSpPr>
        <p:spPr>
          <a:xfrm>
            <a:off x="479425" y="1124585"/>
            <a:ext cx="11385550" cy="1978025"/>
          </a:xfrm>
        </p:spPr>
        <p:txBody>
          <a:bodyPr/>
          <a:lstStyle/>
          <a:p>
            <a:r>
              <a:rPr lang="zh-CN" altLang="en-US">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下面几段文本来自某平台发布的金融领域文本：</a:t>
            </a:r>
            <a:endParaRPr lang="zh-CN" altLang="en-US" i="1">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endParaRPr>
          </a:p>
          <a:p>
            <a:r>
              <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1."</a:t>
            </a:r>
            <a:r>
              <a:rPr lang="zh-CN" altLang="en-US"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今日，央行发布公告宣布降低利率，以刺激经济增长。这一降息举措将影响贷款利率，并在未来几个季度内对金融市场产生影响。</a:t>
            </a:r>
            <a:r>
              <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a:t>
            </a:r>
          </a:p>
          <a:p>
            <a:r>
              <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2."ABC</a:t>
            </a:r>
            <a:r>
              <a:rPr lang="zh-CN" altLang="en-US"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公司今日发布公告称，已成功完成对</a:t>
            </a:r>
            <a:r>
              <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XYZ</a:t>
            </a:r>
            <a:r>
              <a:rPr lang="zh-CN" altLang="en-US"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公司股权的收购交易。本次交易是</a:t>
            </a:r>
            <a:r>
              <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ABC</a:t>
            </a:r>
            <a:r>
              <a:rPr lang="zh-CN" altLang="en-US"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公司在扩大业务范围、加强市场竞争力方面的重要举措。据悉，此次收购将进一步巩固</a:t>
            </a:r>
            <a:r>
              <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ABC</a:t>
            </a:r>
            <a:r>
              <a:rPr lang="zh-CN" altLang="en-US"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公司在行业中的地位，并为未来业务发展提供更广阔的发展空间。详情请见公司官方网站公告栏</a:t>
            </a:r>
            <a:r>
              <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a:t>
            </a:r>
          </a:p>
          <a:p>
            <a:r>
              <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3."</a:t>
            </a:r>
            <a:r>
              <a:rPr lang="zh-CN" altLang="en-US"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公司资产负债表显示，公司偿债能力强劲，现金流充足，为未来投资和扩张提供了坚实的财务基础。</a:t>
            </a:r>
            <a:r>
              <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a:t>
            </a:r>
          </a:p>
          <a:p>
            <a:r>
              <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4."</a:t>
            </a:r>
            <a:r>
              <a:rPr lang="zh-CN" altLang="en-US"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最新的分析报告指出，可再生能源行业预计将在未来几年经历持续增长，投资者应该关注这一领域的投资机会</a:t>
            </a:r>
            <a:r>
              <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rPr>
              <a:t>",</a:t>
            </a:r>
          </a:p>
          <a:p>
            <a:endParaRPr lang="en-US" altLang="zh-CN" sz="1400" i="1">
              <a:solidFill>
                <a:schemeClr val="bg1">
                  <a:lumMod val="65000"/>
                </a:schemeClr>
              </a:solidFill>
              <a:latin typeface="Alibaba PuHuiTi" panose="00020600040101010101" charset="-122"/>
              <a:ea typeface="Alibaba PuHuiTi" panose="00020600040101010101" charset="-122"/>
              <a:cs typeface="Alibaba PuHuiTi Bold" panose="00020600040101010101" charset="-122"/>
            </a:endParaRPr>
          </a:p>
          <a:p>
            <a:r>
              <a:rPr lang="zh-CN" altLang="en-US">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我们的目的是期望模型能够帮助我们识别出这</a:t>
            </a:r>
            <a:r>
              <a:rPr lang="en-US" altLang="zh-CN">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4</a:t>
            </a:r>
            <a:r>
              <a:rPr lang="zh-CN" altLang="en-US">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段话中，每一句话描述的是一个什么类型的报告。</a:t>
            </a:r>
          </a:p>
          <a:p>
            <a:endParaRPr lang="zh-CN" altLang="en-US">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r>
              <a:rPr lang="zh-CN" altLang="en-US">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即期望的输出结果为：</a:t>
            </a:r>
            <a:r>
              <a:rPr lang="en-US" altLang="zh-CN" sz="16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r>
              <a:rPr lang="zh-CN" altLang="en-US" sz="16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新闻报道</a:t>
            </a:r>
            <a:r>
              <a:rPr lang="en-US" altLang="zh-CN" sz="16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6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公司公告</a:t>
            </a:r>
            <a:r>
              <a:rPr lang="en-US" altLang="zh-CN" sz="16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6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财务公告</a:t>
            </a:r>
            <a:r>
              <a:rPr lang="en-US" altLang="zh-CN" sz="16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6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分析师报告</a:t>
            </a:r>
            <a:r>
              <a:rPr lang="en-US" altLang="zh-CN" sz="16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p>
        </p:txBody>
      </p:sp>
      <p:pic>
        <p:nvPicPr>
          <p:cNvPr id="5" name="图片 4">
            <a:extLst>
              <a:ext uri="{FF2B5EF4-FFF2-40B4-BE49-F238E27FC236}">
                <a16:creationId xmlns:a16="http://schemas.microsoft.com/office/drawing/2014/main" id="{D0C2A02D-733F-6D48-5421-1E310E3EA3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128448" y="4293096"/>
            <a:ext cx="2348880" cy="2348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大模型调用准备</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安全优化：为避免在代码中明文出现</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APIKEY</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，可以使用</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dotenv</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库改造代码隐藏</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APIKEY</a:t>
            </a:r>
          </a:p>
        </p:txBody>
      </p:sp>
      <p:pic>
        <p:nvPicPr>
          <p:cNvPr id="6" name="图片 5" descr="01 (82)"/>
          <p:cNvPicPr>
            <a:picLocks noChangeAspect="1"/>
          </p:cNvPicPr>
          <p:nvPr/>
        </p:nvPicPr>
        <p:blipFill>
          <a:blip r:embed="rId2"/>
          <a:stretch>
            <a:fillRect/>
          </a:stretch>
        </p:blipFill>
        <p:spPr>
          <a:xfrm>
            <a:off x="10663555" y="5111750"/>
            <a:ext cx="1481455" cy="1481455"/>
          </a:xfrm>
          <a:prstGeom prst="rect">
            <a:avLst/>
          </a:prstGeom>
        </p:spPr>
      </p:pic>
      <p:pic>
        <p:nvPicPr>
          <p:cNvPr id="4" name="图片 3"/>
          <p:cNvPicPr>
            <a:picLocks noChangeAspect="1"/>
          </p:cNvPicPr>
          <p:nvPr/>
        </p:nvPicPr>
        <p:blipFill>
          <a:blip r:embed="rId3"/>
          <a:stretch>
            <a:fillRect/>
          </a:stretch>
        </p:blipFill>
        <p:spPr>
          <a:xfrm>
            <a:off x="2423795" y="1700530"/>
            <a:ext cx="7202170" cy="4208145"/>
          </a:xfrm>
          <a:prstGeom prst="rect">
            <a:avLst/>
          </a:prstGeom>
        </p:spPr>
      </p:pic>
    </p:spTree>
    <p:extLst>
      <p:ext uri="{BB962C8B-B14F-4D97-AF65-F5344CB8AC3E}">
        <p14:creationId xmlns:p14="http://schemas.microsoft.com/office/powerpoint/2010/main" val="841524578"/>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Prompt</a:t>
            </a:r>
            <a:r>
              <a:rPr lang="zh-CN" altLang="en-US">
                <a:solidFill>
                  <a:schemeClr val="tx1">
                    <a:lumMod val="85000"/>
                    <a:lumOff val="15000"/>
                  </a:schemeClr>
                </a:solidFill>
              </a:rPr>
              <a:t>设计</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对于大模型来讲，</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prompt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的设计非常重要，一个</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明确</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的</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prompt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能够帮助我们更好从大模型中获得我们想要的结果。</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在该任务的</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prompt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设计中，我们主要考虑</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2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点：</a:t>
            </a:r>
          </a:p>
          <a:p>
            <a:pPr marL="285750" indent="-285750">
              <a:buFont typeface="Arial" panose="020B0604020202090204" pitchFamily="34" charset="0"/>
              <a:buChar char="•"/>
            </a:pP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需要向模型解释什么叫作「文本分类任务」</a:t>
            </a:r>
          </a:p>
          <a:p>
            <a:pPr marL="285750" indent="-285750">
              <a:buFont typeface="Arial" panose="020B0604020202090204" pitchFamily="34" charset="0"/>
              <a:buChar char="•"/>
            </a:pP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需要让模型按照我们指定的格式输出</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为了让模型知道什么叫做「文本分类」，我们借用</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FewShot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的方式，给模型展示一些正确的例子：</a:t>
            </a: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User: "</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今日，股市经历了一轮震荡，受到宏观经济数据和全球贸易紧张局势的影响。投资者密切关注美联储可能的政策调整，以适应市场的不确定性。</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是</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新闻报道</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公司公告</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财务公告</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分析师报告</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里的什么类别？</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 </a:t>
            </a:r>
          </a:p>
          <a:p>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Bot: </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新闻报道</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 </a:t>
            </a:r>
          </a:p>
          <a:p>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User: "</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本公司年度财务报告显示，去年公司实现了稳步增长的盈利，同时资产负债表呈现强劲的状况。经济环境的稳定和管理层的有效战略执行为公司的健康发展奠定了基础。</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是</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新闻报道</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公司公告</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财务公告</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分析师报告</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里的什么类别？</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 </a:t>
            </a:r>
          </a:p>
          <a:p>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Bot: </a:t>
            </a:r>
            <a:r>
              <a:rPr lang="zh-CN" altLang="en-US"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财务报告</a:t>
            </a:r>
            <a:r>
              <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rPr>
              <a:t> </a:t>
            </a:r>
          </a:p>
          <a:p>
            <a:endParaRPr lang="en-US" altLang="zh-CN" sz="1400" i="1">
              <a:solidFill>
                <a:schemeClr val="bg1">
                  <a:lumMod val="65000"/>
                </a:schemeClr>
              </a:solidFill>
              <a:latin typeface="Alibaba PuHuiTi" panose="00020600040101010101" charset="-122"/>
              <a:ea typeface="Alibaba PuHuiTi" panose="00020600040101010101" charset="-122"/>
              <a:cs typeface="Alibaba PuHuiTi" panose="00020600040101010101" charset="-122"/>
            </a:endParaRP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其中，</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User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代表我们输入给模型的句子，</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Bot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代表模型的回复内容。</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注意：上述例子中</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Bot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的部分也是由人工输入的，其目的是希望看到在看到类似</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User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中的句子时，模型应当做出类似</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Bot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的回答。</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分类任务代码实现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实现</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llm_classification.py</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代码</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脚本文件，主要包含：</a:t>
            </a:r>
            <a:r>
              <a:rPr lang="en-US" altLang="zh-CN" sz="1600" dirty="0" err="1">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init_prompts</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和</a:t>
            </a:r>
            <a:r>
              <a:rPr lang="en-US" altLang="zh-CN" sz="1600" dirty="0" err="1">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qwen_model</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2</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个核心函数</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导</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入工具包：</a:t>
            </a:r>
          </a:p>
        </p:txBody>
      </p:sp>
      <p:sp>
        <p:nvSpPr>
          <p:cNvPr id="10" name="文本框 9">
            <a:extLst>
              <a:ext uri="{FF2B5EF4-FFF2-40B4-BE49-F238E27FC236}">
                <a16:creationId xmlns:a16="http://schemas.microsoft.com/office/drawing/2014/main" id="{06072F64-1ECA-D386-B4E4-EE8BC6EB70AD}"/>
              </a:ext>
            </a:extLst>
          </p:cNvPr>
          <p:cNvSpPr txBox="1"/>
          <p:nvPr/>
        </p:nvSpPr>
        <p:spPr>
          <a:xfrm>
            <a:off x="483549" y="1772816"/>
            <a:ext cx="9937104" cy="461664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5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openai </a:t>
            </a:r>
            <a:r>
              <a:rPr lang="en-US" altLang="zh-CN" sz="105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OpenAI</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1. </a:t>
            </a:r>
            <a:r>
              <a:rPr lang="zh-CN" altLang="zh-CN" sz="105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获取</a:t>
            </a:r>
            <a:r>
              <a:rPr lang="en-US" altLang="zh-CN" sz="105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client</a:t>
            </a:r>
            <a:r>
              <a:rPr lang="zh-CN" altLang="zh-CN" sz="105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对象，</a:t>
            </a:r>
            <a:r>
              <a:rPr lang="en-US" altLang="zh-CN" sz="105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OpenAI</a:t>
            </a:r>
            <a:r>
              <a:rPr lang="zh-CN" altLang="zh-CN" sz="105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类对象</a:t>
            </a:r>
            <a:br>
              <a:rPr lang="en-US" altLang="zh-CN" sz="105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client = OpenAI(</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base_url</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"https://dashscope.aliyuncs.com/compatible-mode/v1"</a:t>
            </a:r>
            <a:b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examples_data = {       </a:t>
            </a:r>
            <a:r>
              <a:rPr lang="en-US" altLang="zh-CN" sz="105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05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示例数据</a:t>
            </a:r>
            <a:br>
              <a:rPr lang="en-US" altLang="zh-CN" sz="105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05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新闻报道</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今日，股市经历了一轮震荡，受到宏观经济数据和全球贸易紧张局势的影响。投资者密切关注美联储可能的政策调整，以适应市场的不确定性。</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财务报告</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本公司年度财务报告显示，去年公司实现了稳步增长的盈利，同时资产负债表呈现强劲的状况。经济环境的稳定和管理层的有效战略执行为公司的健康发展奠定了基础。</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公司公告</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本公司高兴地宣布成功完成最新一轮并购交易，收购了一家在人工智能领域领先的公司。这一战略举措将有助于扩大我们的业务领域，提高市场竞争力</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分析师报告</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最新的行业分析报告指出，科技公司的创新将成为未来增长的主要推动力。云计算、人工智能和数字化转型被认为是引领行业发展的关键因素，投资者应关注这些趋势</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05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分类列表</a:t>
            </a:r>
            <a:br>
              <a:rPr lang="en-US" altLang="zh-CN" sz="105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examples_types =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新闻报道</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财务报道</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公司公告</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分析师报告</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05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提问数据</a:t>
            </a:r>
            <a:br>
              <a:rPr lang="en-US" altLang="zh-CN" sz="105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questions = [</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今日，央行发布公告宣布降低利率，以刺激经济增长。这一降息举措将影响贷款利率，并在未来几个季度内对金融市场产生影响。</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"ABC</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公司今日发布公告称，已成功完成对</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XYZ</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公司股权的收购交易。本次交易是</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ABC</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公司在扩大业务范围、加强市场竞争力方面的重要举措。据悉，此次收购将进一步巩固</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ABC</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公司在行业中的地位，并为未来业务发展提供更广阔的发展空间。详情请见公司官方网站公告栏</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公司资产负债表显示，公司偿债能力强劲，现金流充足，为未来投资和扩张提供了坚实的财务基础。</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最新的分析报告指出，可再生能源行业预计将在未来几年经历持续增长，投资者应该关注这一领域的投资机会</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5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小明喜欢小新哟</a:t>
            </a:r>
            <a: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5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5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75012203-D476-FB82-7491-574B2608C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0496" y="4941168"/>
            <a:ext cx="1700808" cy="17008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分类任务代码实现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构建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init_prompts()</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函数，将准备好的示例数据，添加到</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list</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中，作为历史对话消息存在，基于</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FewShot</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模式提示模型</a:t>
            </a:r>
          </a:p>
        </p:txBody>
      </p:sp>
      <p:sp>
        <p:nvSpPr>
          <p:cNvPr id="6" name="文本框 5">
            <a:extLst>
              <a:ext uri="{FF2B5EF4-FFF2-40B4-BE49-F238E27FC236}">
                <a16:creationId xmlns:a16="http://schemas.microsoft.com/office/drawing/2014/main" id="{84BB9F51-6A0C-C046-8A6D-4D3D02B35B27}"/>
              </a:ext>
            </a:extLst>
          </p:cNvPr>
          <p:cNvSpPr txBox="1"/>
          <p:nvPr/>
        </p:nvSpPr>
        <p:spPr>
          <a:xfrm>
            <a:off x="479425" y="1628800"/>
            <a:ext cx="9140519" cy="329320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def </a:t>
            </a:r>
            <a:r>
              <a:rPr lang="en-US" altLang="zh-CN" sz="1600" kern="0">
                <a:solidFill>
                  <a:srgbClr val="00627A"/>
                </a:solidFill>
                <a:effectLst/>
                <a:latin typeface="Courier New" panose="02070309020205020404" pitchFamily="49" charset="0"/>
                <a:ea typeface="宋体" panose="02010600030101010101" pitchFamily="2" charset="-122"/>
                <a:cs typeface="Times New Roman" panose="02020603050405020304" pitchFamily="18" charset="0"/>
              </a:rPr>
              <a:t>init_prompt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examples</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prompt_list </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"role"</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"system"</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"content"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f"</a:t>
            </a:r>
            <a:r>
              <a:rPr lang="zh-CN" altLang="zh-CN" sz="16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你是一个金融专家，需要对输入的金融领域文本进行分析，将类型归类到</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examples_types</a:t>
            </a:r>
            <a:r>
              <a:rPr lang="zh-CN" altLang="zh-CN" sz="16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，不在这四类的数据，输出</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不清楚类型</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，以下是几个示例分类：</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for </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class_type</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example_text </a:t>
            </a:r>
            <a: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examples</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.items():</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prompt_list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.append({</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"role"</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"user"</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"content"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example_text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prompt_list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.append({</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"role"</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"assistant"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"content"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class_type</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return </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prompt_list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9DD66C63-5E71-EB13-27AD-A6762BE6A3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4472" y="4666987"/>
            <a:ext cx="2132856" cy="21328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分类任务代码实现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调用模型</a:t>
            </a:r>
            <a:endPar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p:txBody>
      </p:sp>
      <p:sp>
        <p:nvSpPr>
          <p:cNvPr id="6" name="文本框 5">
            <a:extLst>
              <a:ext uri="{FF2B5EF4-FFF2-40B4-BE49-F238E27FC236}">
                <a16:creationId xmlns:a16="http://schemas.microsoft.com/office/drawing/2014/main" id="{9BA5DB53-7E79-8977-0B14-1DEE611DF6D2}"/>
              </a:ext>
            </a:extLst>
          </p:cNvPr>
          <p:cNvSpPr txBox="1"/>
          <p:nvPr/>
        </p:nvSpPr>
        <p:spPr>
          <a:xfrm>
            <a:off x="479425" y="1556792"/>
            <a:ext cx="11521231"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if </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__name__ ==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'__main__'</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messages = init_prompt(examples_data)</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for </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q </a:t>
            </a:r>
            <a: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questions:</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response = client.chat.completions.create(</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model</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"qwen3-max"</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messages</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=messages +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"role"</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"user"</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"content"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f"</a:t>
            </a:r>
            <a:r>
              <a:rPr lang="zh-CN" altLang="zh-CN" sz="16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请分析如下句子是什么类别：</a:t>
            </a:r>
            <a:r>
              <a:rPr lang="en-US" altLang="zh-CN" sz="1600" kern="0">
                <a:solidFill>
                  <a:srgbClr val="0037A6"/>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q</a:t>
            </a:r>
            <a:r>
              <a:rPr lang="en-US" altLang="zh-CN" sz="1600" kern="0">
                <a:solidFill>
                  <a:srgbClr val="0037A6"/>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stream</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False</a:t>
            </a:r>
            <a:b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(response.choices[</a:t>
            </a:r>
            <a:r>
              <a:rPr lang="en-US" altLang="zh-CN" sz="16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].message.content)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descr="文本&#10;&#10;AI 生成的内容可能不正确。">
            <a:extLst>
              <a:ext uri="{FF2B5EF4-FFF2-40B4-BE49-F238E27FC236}">
                <a16:creationId xmlns:a16="http://schemas.microsoft.com/office/drawing/2014/main" id="{ECDD1CEA-57EC-C8CD-9EB7-2197EB85C93A}"/>
              </a:ext>
            </a:extLst>
          </p:cNvPr>
          <p:cNvPicPr>
            <a:picLocks noChangeAspect="1"/>
          </p:cNvPicPr>
          <p:nvPr/>
        </p:nvPicPr>
        <p:blipFill>
          <a:blip r:embed="rId2"/>
          <a:stretch>
            <a:fillRect/>
          </a:stretch>
        </p:blipFill>
        <p:spPr>
          <a:xfrm>
            <a:off x="1703512" y="4797152"/>
            <a:ext cx="3190503" cy="1654628"/>
          </a:xfrm>
          <a:prstGeom prst="rect">
            <a:avLst/>
          </a:prstGeom>
        </p:spPr>
      </p:pic>
      <p:pic>
        <p:nvPicPr>
          <p:cNvPr id="12" name="图片 11">
            <a:extLst>
              <a:ext uri="{FF2B5EF4-FFF2-40B4-BE49-F238E27FC236}">
                <a16:creationId xmlns:a16="http://schemas.microsoft.com/office/drawing/2014/main" id="{354ABBF0-B72A-BCE9-D7BB-A27F2A9925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056440" y="4389403"/>
            <a:ext cx="2302700" cy="2302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283CB-A3CB-85D4-DF1F-DCA742870584}"/>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955B3E7F-699F-F202-F7CC-DB7BC82D40A6}"/>
              </a:ext>
            </a:extLst>
          </p:cNvPr>
          <p:cNvSpPr>
            <a:spLocks noGrp="1"/>
          </p:cNvSpPr>
          <p:nvPr>
            <p:ph type="body" sz="quarter" idx="11"/>
          </p:nvPr>
        </p:nvSpPr>
        <p:spPr>
          <a:xfrm>
            <a:off x="6456045" y="2924810"/>
            <a:ext cx="5396230" cy="1021080"/>
          </a:xfrm>
        </p:spPr>
        <p:txBody>
          <a:bodyPr/>
          <a:lstStyle/>
          <a:p>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Json</a:t>
            </a:r>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数据格式</a:t>
            </a:r>
            <a:endParaRPr lang="zh-CN" altLang="en-US" sz="2000" i="1" u="sng">
              <a:solidFill>
                <a:schemeClr val="bg2">
                  <a:lumMod val="50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8" name="文本框 7">
            <a:extLst>
              <a:ext uri="{FF2B5EF4-FFF2-40B4-BE49-F238E27FC236}">
                <a16:creationId xmlns:a16="http://schemas.microsoft.com/office/drawing/2014/main" id="{7613E5EE-95FF-35EB-F963-31FBD451699B}"/>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提示词工程</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9" name="文本占位符 4">
            <a:extLst>
              <a:ext uri="{FF2B5EF4-FFF2-40B4-BE49-F238E27FC236}">
                <a16:creationId xmlns:a16="http://schemas.microsoft.com/office/drawing/2014/main" id="{E80DABEF-C663-2A7B-8A0D-B7E4F7B94FE6}"/>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10" name="文本占位符 4">
            <a:extLst>
              <a:ext uri="{FF2B5EF4-FFF2-40B4-BE49-F238E27FC236}">
                <a16:creationId xmlns:a16="http://schemas.microsoft.com/office/drawing/2014/main" id="{C08C08F2-EC4B-8F7E-E45F-4343F25F29DB}"/>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1741112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124D0-07E9-2283-26AB-1B1A4A0DE0C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A7DD581A-8DED-382B-B06B-316561E68452}"/>
              </a:ext>
            </a:extLst>
          </p:cNvPr>
          <p:cNvSpPr>
            <a:spLocks noGrp="1"/>
          </p:cNvSpPr>
          <p:nvPr>
            <p:ph type="body" sz="quarter" idx="10"/>
          </p:nvPr>
        </p:nvSpPr>
        <p:spPr/>
        <p:txBody>
          <a:bodyPr/>
          <a:lstStyle/>
          <a:p>
            <a:r>
              <a:rPr lang="en-US" altLang="zh-CN">
                <a:solidFill>
                  <a:schemeClr val="tx1">
                    <a:lumMod val="85000"/>
                    <a:lumOff val="15000"/>
                  </a:schemeClr>
                </a:solidFill>
              </a:rPr>
              <a:t>Json</a:t>
            </a:r>
            <a:r>
              <a:rPr lang="zh-CN" altLang="en-US">
                <a:solidFill>
                  <a:schemeClr val="tx1">
                    <a:lumMod val="85000"/>
                    <a:lumOff val="15000"/>
                  </a:schemeClr>
                </a:solidFill>
              </a:rPr>
              <a:t>数据格式</a:t>
            </a:r>
          </a:p>
        </p:txBody>
      </p:sp>
      <p:sp>
        <p:nvSpPr>
          <p:cNvPr id="3" name="文本占位符 2">
            <a:extLst>
              <a:ext uri="{FF2B5EF4-FFF2-40B4-BE49-F238E27FC236}">
                <a16:creationId xmlns:a16="http://schemas.microsoft.com/office/drawing/2014/main" id="{9222FC68-1823-C167-1E95-392A6435BE40}"/>
              </a:ext>
            </a:extLst>
          </p:cNvPr>
          <p:cNvSpPr>
            <a:spLocks noGrp="1"/>
          </p:cNvSpPr>
          <p:nvPr>
            <p:ph type="body" sz="quarter" idx="11"/>
          </p:nvPr>
        </p:nvSpPr>
        <p:spPr>
          <a:xfrm>
            <a:off x="479425" y="1124585"/>
            <a:ext cx="11385550" cy="1978025"/>
          </a:xfrm>
        </p:spPr>
        <p:txBody>
          <a:bodyPr/>
          <a:lstStyle/>
          <a:p>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JavaScript Object Notation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）是一种轻量级的数据交换格式，易于人阅读和编写，同时也易于机器解析和生成。</a:t>
            </a:r>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r>
              <a:rPr lang="en-US" altLang="zh-CN" sz="1600">
                <a:solidFill>
                  <a:srgbClr val="C00000"/>
                </a:solidFill>
                <a:latin typeface="Alibaba PuHuiTi" panose="00020600040101010101" charset="-122"/>
                <a:ea typeface="Alibaba PuHuiTi" panose="00020600040101010101" charset="-122"/>
                <a:cs typeface="Alibaba PuHuiTi" panose="00020600040101010101" charset="-122"/>
              </a:rPr>
              <a:t>Json</a:t>
            </a:r>
            <a:r>
              <a:rPr lang="zh-CN" altLang="en-US" sz="1600">
                <a:solidFill>
                  <a:srgbClr val="C00000"/>
                </a:solidFill>
                <a:latin typeface="Alibaba PuHuiTi" panose="00020600040101010101" charset="-122"/>
                <a:ea typeface="Alibaba PuHuiTi" panose="00020600040101010101" charset="-122"/>
                <a:cs typeface="Alibaba PuHuiTi" panose="00020600040101010101" charset="-122"/>
              </a:rPr>
              <a:t>是带有格式的字符串，</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主要用于数据交换，即程序和程序之间的信息互传，使用</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会更加方便，如下示例：</a:t>
            </a:r>
            <a:endPar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p:txBody>
      </p:sp>
      <p:pic>
        <p:nvPicPr>
          <p:cNvPr id="5" name="图片 4" descr="文本&#10;&#10;AI 生成的内容可能不正确。">
            <a:extLst>
              <a:ext uri="{FF2B5EF4-FFF2-40B4-BE49-F238E27FC236}">
                <a16:creationId xmlns:a16="http://schemas.microsoft.com/office/drawing/2014/main" id="{DE972E05-822F-834B-B72C-E4E6C6AEA862}"/>
              </a:ext>
            </a:extLst>
          </p:cNvPr>
          <p:cNvPicPr>
            <a:picLocks noChangeAspect="1"/>
          </p:cNvPicPr>
          <p:nvPr/>
        </p:nvPicPr>
        <p:blipFill>
          <a:blip r:embed="rId2"/>
          <a:stretch>
            <a:fillRect/>
          </a:stretch>
        </p:blipFill>
        <p:spPr>
          <a:xfrm>
            <a:off x="479425" y="2204864"/>
            <a:ext cx="2439938" cy="707717"/>
          </a:xfrm>
          <a:prstGeom prst="rect">
            <a:avLst/>
          </a:prstGeom>
        </p:spPr>
      </p:pic>
      <p:sp>
        <p:nvSpPr>
          <p:cNvPr id="7" name="文本框 6">
            <a:extLst>
              <a:ext uri="{FF2B5EF4-FFF2-40B4-BE49-F238E27FC236}">
                <a16:creationId xmlns:a16="http://schemas.microsoft.com/office/drawing/2014/main" id="{AEBD9F37-8193-356D-F393-7D3C935D6658}"/>
              </a:ext>
            </a:extLst>
          </p:cNvPr>
          <p:cNvSpPr txBox="1"/>
          <p:nvPr/>
        </p:nvSpPr>
        <p:spPr>
          <a:xfrm>
            <a:off x="1127448" y="2948721"/>
            <a:ext cx="1224136" cy="307777"/>
          </a:xfrm>
          <a:prstGeom prst="rect">
            <a:avLst/>
          </a:prstGeom>
          <a:noFill/>
        </p:spPr>
        <p:txBody>
          <a:bodyPr wrap="square" rtlCol="0">
            <a:spAutoFit/>
          </a:bodyPr>
          <a:lstStyle/>
          <a:p>
            <a:pPr algn="ctr"/>
            <a:r>
              <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rPr>
              <a:t>Text</a:t>
            </a: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文本</a:t>
            </a:r>
            <a:endParaRPr kumimoji="1" lang="zh-CN" altLang="en-US" sz="1400" dirty="0">
              <a:latin typeface="DejaVu Sans Mono" panose="020B0609030804020204" pitchFamily="49" charset="0"/>
              <a:ea typeface="阿里巴巴普惠体" panose="00020600040101010101" pitchFamily="18" charset="-122"/>
              <a:cs typeface="阿里巴巴普惠体" panose="00020600040101010101" pitchFamily="18" charset="-122"/>
            </a:endParaRPr>
          </a:p>
        </p:txBody>
      </p:sp>
      <p:sp>
        <p:nvSpPr>
          <p:cNvPr id="9" name="文本框 8">
            <a:extLst>
              <a:ext uri="{FF2B5EF4-FFF2-40B4-BE49-F238E27FC236}">
                <a16:creationId xmlns:a16="http://schemas.microsoft.com/office/drawing/2014/main" id="{9EBF9274-DBDD-0272-C4AB-6E3FB23BFE2D}"/>
              </a:ext>
            </a:extLst>
          </p:cNvPr>
          <p:cNvSpPr txBox="1"/>
          <p:nvPr/>
        </p:nvSpPr>
        <p:spPr>
          <a:xfrm>
            <a:off x="1126704" y="3292638"/>
            <a:ext cx="2848434" cy="52322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非结构化</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抽取信息不方便</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p:txBody>
      </p:sp>
      <p:pic>
        <p:nvPicPr>
          <p:cNvPr id="11" name="图片 10" descr="文本&#10;&#10;AI 生成的内容可能不正确。">
            <a:extLst>
              <a:ext uri="{FF2B5EF4-FFF2-40B4-BE49-F238E27FC236}">
                <a16:creationId xmlns:a16="http://schemas.microsoft.com/office/drawing/2014/main" id="{C12E7601-B87B-4166-904A-896835B1463C}"/>
              </a:ext>
            </a:extLst>
          </p:cNvPr>
          <p:cNvPicPr>
            <a:picLocks noChangeAspect="1"/>
          </p:cNvPicPr>
          <p:nvPr/>
        </p:nvPicPr>
        <p:blipFill>
          <a:blip r:embed="rId3"/>
          <a:stretch>
            <a:fillRect/>
          </a:stretch>
        </p:blipFill>
        <p:spPr>
          <a:xfrm>
            <a:off x="871302" y="4241007"/>
            <a:ext cx="1656184" cy="684643"/>
          </a:xfrm>
          <a:prstGeom prst="rect">
            <a:avLst/>
          </a:prstGeom>
        </p:spPr>
      </p:pic>
      <p:sp>
        <p:nvSpPr>
          <p:cNvPr id="13" name="文本框 12">
            <a:extLst>
              <a:ext uri="{FF2B5EF4-FFF2-40B4-BE49-F238E27FC236}">
                <a16:creationId xmlns:a16="http://schemas.microsoft.com/office/drawing/2014/main" id="{52C9BD40-F4FB-A4F8-2B0E-A5209806065C}"/>
              </a:ext>
            </a:extLst>
          </p:cNvPr>
          <p:cNvSpPr txBox="1"/>
          <p:nvPr/>
        </p:nvSpPr>
        <p:spPr>
          <a:xfrm>
            <a:off x="159565" y="4948724"/>
            <a:ext cx="3079657" cy="307777"/>
          </a:xfrm>
          <a:prstGeom prst="rect">
            <a:avLst/>
          </a:prstGeom>
          <a:noFill/>
        </p:spPr>
        <p:txBody>
          <a:bodyPr wrap="square" rtlCol="0">
            <a:spAutoFit/>
          </a:bodyPr>
          <a:lstStyle/>
          <a:p>
            <a:pPr algn="ctr"/>
            <a:r>
              <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rPr>
              <a:t>CSV</a:t>
            </a: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（固定分隔符）文本</a:t>
            </a:r>
            <a:endParaRPr kumimoji="1" lang="zh-CN" altLang="en-US" sz="1400" dirty="0">
              <a:latin typeface="DejaVu Sans Mono" panose="020B0609030804020204" pitchFamily="49" charset="0"/>
              <a:ea typeface="阿里巴巴普惠体" panose="00020600040101010101" pitchFamily="18" charset="-122"/>
              <a:cs typeface="阿里巴巴普惠体" panose="00020600040101010101" pitchFamily="18" charset="-122"/>
            </a:endParaRPr>
          </a:p>
        </p:txBody>
      </p:sp>
      <p:sp>
        <p:nvSpPr>
          <p:cNvPr id="14" name="文本框 13">
            <a:extLst>
              <a:ext uri="{FF2B5EF4-FFF2-40B4-BE49-F238E27FC236}">
                <a16:creationId xmlns:a16="http://schemas.microsoft.com/office/drawing/2014/main" id="{0FD83D5E-1BFB-A211-D538-1C3260EF2088}"/>
              </a:ext>
            </a:extLst>
          </p:cNvPr>
          <p:cNvSpPr txBox="1"/>
          <p:nvPr/>
        </p:nvSpPr>
        <p:spPr>
          <a:xfrm>
            <a:off x="1126704" y="5305096"/>
            <a:ext cx="3368433" cy="954107"/>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结构化</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抽取信息方便</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数据不含</a:t>
            </a:r>
            <a:r>
              <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rPr>
              <a:t>Schema</a:t>
            </a: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，有一定风险</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p:txBody>
      </p:sp>
      <p:pic>
        <p:nvPicPr>
          <p:cNvPr id="16" name="图片 15" descr="文本&#10;&#10;AI 生成的内容可能不正确。">
            <a:extLst>
              <a:ext uri="{FF2B5EF4-FFF2-40B4-BE49-F238E27FC236}">
                <a16:creationId xmlns:a16="http://schemas.microsoft.com/office/drawing/2014/main" id="{300E9969-C960-0711-CE77-C39BF4311721}"/>
              </a:ext>
            </a:extLst>
          </p:cNvPr>
          <p:cNvPicPr>
            <a:picLocks noChangeAspect="1"/>
          </p:cNvPicPr>
          <p:nvPr/>
        </p:nvPicPr>
        <p:blipFill>
          <a:blip r:embed="rId4"/>
          <a:stretch>
            <a:fillRect/>
          </a:stretch>
        </p:blipFill>
        <p:spPr>
          <a:xfrm>
            <a:off x="4650315" y="2241110"/>
            <a:ext cx="2170309" cy="2821940"/>
          </a:xfrm>
          <a:prstGeom prst="rect">
            <a:avLst/>
          </a:prstGeom>
        </p:spPr>
      </p:pic>
      <p:sp>
        <p:nvSpPr>
          <p:cNvPr id="18" name="文本框 17">
            <a:extLst>
              <a:ext uri="{FF2B5EF4-FFF2-40B4-BE49-F238E27FC236}">
                <a16:creationId xmlns:a16="http://schemas.microsoft.com/office/drawing/2014/main" id="{582AC366-7C08-CA47-B147-2D694D1D0EC4}"/>
              </a:ext>
            </a:extLst>
          </p:cNvPr>
          <p:cNvSpPr txBox="1"/>
          <p:nvPr/>
        </p:nvSpPr>
        <p:spPr>
          <a:xfrm>
            <a:off x="4195640" y="5073090"/>
            <a:ext cx="3079657" cy="307777"/>
          </a:xfrm>
          <a:prstGeom prst="rect">
            <a:avLst/>
          </a:prstGeom>
          <a:noFill/>
        </p:spPr>
        <p:txBody>
          <a:bodyPr wrap="square" rtlCol="0">
            <a:spAutoFit/>
          </a:bodyPr>
          <a:lstStyle/>
          <a:p>
            <a:pPr algn="ctr"/>
            <a:r>
              <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rPr>
              <a:t>Json</a:t>
            </a: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格式文本</a:t>
            </a:r>
            <a:endParaRPr kumimoji="1" lang="zh-CN" altLang="en-US" sz="1400" dirty="0">
              <a:latin typeface="DejaVu Sans Mono" panose="020B0609030804020204" pitchFamily="49" charset="0"/>
              <a:ea typeface="阿里巴巴普惠体" panose="00020600040101010101" pitchFamily="18" charset="-122"/>
              <a:cs typeface="阿里巴巴普惠体" panose="00020600040101010101" pitchFamily="18" charset="-122"/>
            </a:endParaRPr>
          </a:p>
        </p:txBody>
      </p:sp>
      <p:sp>
        <p:nvSpPr>
          <p:cNvPr id="19" name="文本框 18">
            <a:extLst>
              <a:ext uri="{FF2B5EF4-FFF2-40B4-BE49-F238E27FC236}">
                <a16:creationId xmlns:a16="http://schemas.microsoft.com/office/drawing/2014/main" id="{E9793678-943B-872D-494A-0228201B800A}"/>
              </a:ext>
            </a:extLst>
          </p:cNvPr>
          <p:cNvSpPr txBox="1"/>
          <p:nvPr/>
        </p:nvSpPr>
        <p:spPr>
          <a:xfrm>
            <a:off x="7259236" y="3071559"/>
            <a:ext cx="3368433" cy="116955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结构化</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抽取信息方便</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每条数据都包含</a:t>
            </a:r>
            <a:r>
              <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rPr>
              <a:t>Schema</a:t>
            </a:r>
          </a:p>
          <a:p>
            <a:pPr marL="285750" indent="-285750">
              <a:buFont typeface="Arial" panose="020B0604020202020204" pitchFamily="34" charset="0"/>
              <a:buChar char="•"/>
            </a:pP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空间占用大</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p:txBody>
      </p:sp>
      <p:pic>
        <p:nvPicPr>
          <p:cNvPr id="21" name="图片 20">
            <a:extLst>
              <a:ext uri="{FF2B5EF4-FFF2-40B4-BE49-F238E27FC236}">
                <a16:creationId xmlns:a16="http://schemas.microsoft.com/office/drawing/2014/main" id="{5B380608-B0B6-AF6A-2602-EAFAFA540E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9881" y="4720835"/>
            <a:ext cx="2060848" cy="2060848"/>
          </a:xfrm>
          <a:prstGeom prst="rect">
            <a:avLst/>
          </a:prstGeom>
        </p:spPr>
      </p:pic>
    </p:spTree>
    <p:extLst>
      <p:ext uri="{BB962C8B-B14F-4D97-AF65-F5344CB8AC3E}">
        <p14:creationId xmlns:p14="http://schemas.microsoft.com/office/powerpoint/2010/main" val="1665749391"/>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4" grpId="0"/>
      <p:bldP spid="18" grpId="0"/>
      <p:bldP spid="1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46F96-E7AF-779F-0641-0B5672C90D8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A765073-9C2F-4106-5E16-9234F746BEBA}"/>
              </a:ext>
            </a:extLst>
          </p:cNvPr>
          <p:cNvSpPr>
            <a:spLocks noGrp="1"/>
          </p:cNvSpPr>
          <p:nvPr>
            <p:ph type="body" sz="quarter" idx="10"/>
          </p:nvPr>
        </p:nvSpPr>
        <p:spPr/>
        <p:txBody>
          <a:bodyPr/>
          <a:lstStyle/>
          <a:p>
            <a:r>
              <a:rPr lang="en-US" altLang="zh-CN">
                <a:solidFill>
                  <a:schemeClr val="tx1">
                    <a:lumMod val="85000"/>
                    <a:lumOff val="15000"/>
                  </a:schemeClr>
                </a:solidFill>
              </a:rPr>
              <a:t>Json</a:t>
            </a:r>
            <a:r>
              <a:rPr lang="zh-CN" altLang="en-US">
                <a:solidFill>
                  <a:schemeClr val="tx1">
                    <a:lumMod val="85000"/>
                    <a:lumOff val="15000"/>
                  </a:schemeClr>
                </a:solidFill>
              </a:rPr>
              <a:t>数据格式</a:t>
            </a:r>
          </a:p>
        </p:txBody>
      </p:sp>
      <p:sp>
        <p:nvSpPr>
          <p:cNvPr id="3" name="文本占位符 2">
            <a:extLst>
              <a:ext uri="{FF2B5EF4-FFF2-40B4-BE49-F238E27FC236}">
                <a16:creationId xmlns:a16="http://schemas.microsoft.com/office/drawing/2014/main" id="{0D969905-119F-FB19-CC93-4BFD4DAFEB57}"/>
              </a:ext>
            </a:extLst>
          </p:cNvPr>
          <p:cNvSpPr>
            <a:spLocks noGrp="1"/>
          </p:cNvSpPr>
          <p:nvPr>
            <p:ph type="body" sz="quarter" idx="11"/>
          </p:nvPr>
        </p:nvSpPr>
        <p:spPr>
          <a:xfrm>
            <a:off x="479425" y="1124585"/>
            <a:ext cx="11385550" cy="576223"/>
          </a:xfrm>
        </p:spPr>
        <p:txBody>
          <a:bodyPr/>
          <a:lstStyle/>
          <a:p>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主要有</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2</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种结构：</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对象和</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数组</a:t>
            </a:r>
            <a:endPar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p:txBody>
      </p:sp>
      <p:pic>
        <p:nvPicPr>
          <p:cNvPr id="6" name="图片 5">
            <a:extLst>
              <a:ext uri="{FF2B5EF4-FFF2-40B4-BE49-F238E27FC236}">
                <a16:creationId xmlns:a16="http://schemas.microsoft.com/office/drawing/2014/main" id="{B777D43C-4E42-2933-63D2-353AFA6B6F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218509" y="4311149"/>
            <a:ext cx="2348880" cy="2348880"/>
          </a:xfrm>
          <a:prstGeom prst="rect">
            <a:avLst/>
          </a:prstGeom>
        </p:spPr>
      </p:pic>
      <p:cxnSp>
        <p:nvCxnSpPr>
          <p:cNvPr id="10" name="直接连接符 9">
            <a:extLst>
              <a:ext uri="{FF2B5EF4-FFF2-40B4-BE49-F238E27FC236}">
                <a16:creationId xmlns:a16="http://schemas.microsoft.com/office/drawing/2014/main" id="{A3352C8F-5BAA-13D9-C01D-2FA102817C9D}"/>
              </a:ext>
            </a:extLst>
          </p:cNvPr>
          <p:cNvCxnSpPr>
            <a:cxnSpLocks/>
          </p:cNvCxnSpPr>
          <p:nvPr/>
        </p:nvCxnSpPr>
        <p:spPr>
          <a:xfrm>
            <a:off x="6096000" y="1124585"/>
            <a:ext cx="0" cy="532875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文本框 22">
            <a:extLst>
              <a:ext uri="{FF2B5EF4-FFF2-40B4-BE49-F238E27FC236}">
                <a16:creationId xmlns:a16="http://schemas.microsoft.com/office/drawing/2014/main" id="{49E1646F-4D81-B40D-B2A5-198016A3B555}"/>
              </a:ext>
            </a:extLst>
          </p:cNvPr>
          <p:cNvSpPr txBox="1"/>
          <p:nvPr/>
        </p:nvSpPr>
        <p:spPr>
          <a:xfrm>
            <a:off x="479425" y="2147266"/>
            <a:ext cx="1872158"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buNone/>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“key": value,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“key": value</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2FC93D2B-08DA-8573-6073-DA356D655D07}"/>
              </a:ext>
            </a:extLst>
          </p:cNvPr>
          <p:cNvSpPr txBox="1"/>
          <p:nvPr/>
        </p:nvSpPr>
        <p:spPr>
          <a:xfrm>
            <a:off x="2639616" y="2057044"/>
            <a:ext cx="2736929"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rPr>
              <a:t>key</a:t>
            </a: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必须是字符串</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rPr>
              <a:t>value</a:t>
            </a: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可以是：</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742950" lvl="1"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数字</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742950" lvl="1"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字符串</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742950" lvl="1"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列表</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742950" lvl="1" indent="-285750">
              <a:buFont typeface="Arial" panose="020B0604020202020204" pitchFamily="34" charset="0"/>
              <a:buChar char="•"/>
            </a:pPr>
            <a:r>
              <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rPr>
              <a:t>Json</a:t>
            </a: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对象或</a:t>
            </a:r>
            <a:r>
              <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rPr>
              <a:t>Json</a:t>
            </a: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数组</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p:txBody>
      </p:sp>
      <p:sp>
        <p:nvSpPr>
          <p:cNvPr id="28" name="文本框 27">
            <a:extLst>
              <a:ext uri="{FF2B5EF4-FFF2-40B4-BE49-F238E27FC236}">
                <a16:creationId xmlns:a16="http://schemas.microsoft.com/office/drawing/2014/main" id="{00CA83E5-B2FA-95AF-B3A0-3D9A0F11B4C2}"/>
              </a:ext>
            </a:extLst>
          </p:cNvPr>
          <p:cNvSpPr txBox="1"/>
          <p:nvPr/>
        </p:nvSpPr>
        <p:spPr>
          <a:xfrm>
            <a:off x="488975" y="3682172"/>
            <a:ext cx="4887569"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周杰轮</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"hobby"</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唱</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跳</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"rap"</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"other"</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身高</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172</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体重</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68</a:t>
            </a:r>
            <a:br>
              <a:rPr lang="en-US" altLang="zh-CN" sz="18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9" name="矩形 28">
            <a:extLst>
              <a:ext uri="{FF2B5EF4-FFF2-40B4-BE49-F238E27FC236}">
                <a16:creationId xmlns:a16="http://schemas.microsoft.com/office/drawing/2014/main" id="{33037133-FF61-C2DF-80E4-D2B778558D72}"/>
              </a:ext>
            </a:extLst>
          </p:cNvPr>
          <p:cNvSpPr/>
          <p:nvPr/>
        </p:nvSpPr>
        <p:spPr>
          <a:xfrm>
            <a:off x="479425" y="1606364"/>
            <a:ext cx="1484515" cy="33457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a:t>Json</a:t>
            </a:r>
            <a:r>
              <a:rPr lang="zh-CN" altLang="en-US"/>
              <a:t>对象</a:t>
            </a:r>
          </a:p>
        </p:txBody>
      </p:sp>
      <p:sp>
        <p:nvSpPr>
          <p:cNvPr id="30" name="文本框 29">
            <a:extLst>
              <a:ext uri="{FF2B5EF4-FFF2-40B4-BE49-F238E27FC236}">
                <a16:creationId xmlns:a16="http://schemas.microsoft.com/office/drawing/2014/main" id="{FC89E23C-53A1-E42D-88F5-C6F8D3FD45D9}"/>
              </a:ext>
            </a:extLst>
          </p:cNvPr>
          <p:cNvSpPr txBox="1"/>
          <p:nvPr/>
        </p:nvSpPr>
        <p:spPr>
          <a:xfrm>
            <a:off x="6689853" y="2052822"/>
            <a:ext cx="1872158"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buNone/>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 {},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文本框 30">
            <a:extLst>
              <a:ext uri="{FF2B5EF4-FFF2-40B4-BE49-F238E27FC236}">
                <a16:creationId xmlns:a16="http://schemas.microsoft.com/office/drawing/2014/main" id="{EE5C1B43-33FB-0B3B-CA1C-C2DD580D1BA6}"/>
              </a:ext>
            </a:extLst>
          </p:cNvPr>
          <p:cNvSpPr txBox="1"/>
          <p:nvPr/>
        </p:nvSpPr>
        <p:spPr>
          <a:xfrm>
            <a:off x="8760296" y="2114377"/>
            <a:ext cx="2736929" cy="307777"/>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即一堆</a:t>
            </a:r>
            <a:r>
              <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rPr>
              <a:t>Json</a:t>
            </a:r>
            <a:r>
              <a:rPr kumimoji="1" lang="zh-CN" altLang="en-US" sz="1400">
                <a:latin typeface="DejaVu Sans Mono" panose="020B0609030804020204" pitchFamily="49" charset="0"/>
                <a:ea typeface="阿里巴巴普惠体" panose="00020600040101010101" pitchFamily="18" charset="-122"/>
                <a:cs typeface="阿里巴巴普惠体" panose="00020600040101010101" pitchFamily="18" charset="-122"/>
              </a:rPr>
              <a:t>对象的组合体</a:t>
            </a:r>
            <a:endParaRPr kumimoji="1" lang="en-US" altLang="zh-CN" sz="1400">
              <a:latin typeface="DejaVu Sans Mono" panose="020B0609030804020204" pitchFamily="49" charset="0"/>
              <a:ea typeface="阿里巴巴普惠体" panose="00020600040101010101" pitchFamily="18" charset="-122"/>
              <a:cs typeface="阿里巴巴普惠体" panose="00020600040101010101" pitchFamily="18" charset="-122"/>
            </a:endParaRPr>
          </a:p>
        </p:txBody>
      </p:sp>
      <p:sp>
        <p:nvSpPr>
          <p:cNvPr id="32" name="矩形 31">
            <a:extLst>
              <a:ext uri="{FF2B5EF4-FFF2-40B4-BE49-F238E27FC236}">
                <a16:creationId xmlns:a16="http://schemas.microsoft.com/office/drawing/2014/main" id="{C28C9B5F-F208-13D9-B6E9-41EDB0EB871A}"/>
              </a:ext>
            </a:extLst>
          </p:cNvPr>
          <p:cNvSpPr/>
          <p:nvPr/>
        </p:nvSpPr>
        <p:spPr>
          <a:xfrm>
            <a:off x="6689853" y="1511920"/>
            <a:ext cx="1484515" cy="33457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a:t>Json</a:t>
            </a:r>
            <a:r>
              <a:rPr lang="zh-CN" altLang="en-US"/>
              <a:t>数组</a:t>
            </a:r>
          </a:p>
        </p:txBody>
      </p:sp>
      <p:sp>
        <p:nvSpPr>
          <p:cNvPr id="34" name="文本框 33">
            <a:extLst>
              <a:ext uri="{FF2B5EF4-FFF2-40B4-BE49-F238E27FC236}">
                <a16:creationId xmlns:a16="http://schemas.microsoft.com/office/drawing/2014/main" id="{020B2B1D-ADC3-35A3-E968-12EF24C923B1}"/>
              </a:ext>
            </a:extLst>
          </p:cNvPr>
          <p:cNvSpPr txBox="1"/>
          <p:nvPr/>
        </p:nvSpPr>
        <p:spPr>
          <a:xfrm>
            <a:off x="6689853" y="2809827"/>
            <a:ext cx="4789908"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周杰轮</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蔡依临</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12</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小明</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16</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5" name="文本框 34">
            <a:extLst>
              <a:ext uri="{FF2B5EF4-FFF2-40B4-BE49-F238E27FC236}">
                <a16:creationId xmlns:a16="http://schemas.microsoft.com/office/drawing/2014/main" id="{247EB5DF-ADEC-2C36-8E50-D104652DCD84}"/>
              </a:ext>
            </a:extLst>
          </p:cNvPr>
          <p:cNvSpPr txBox="1"/>
          <p:nvPr/>
        </p:nvSpPr>
        <p:spPr>
          <a:xfrm>
            <a:off x="6590685" y="4820944"/>
            <a:ext cx="3942651" cy="116955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Json</a:t>
            </a:r>
            <a:r>
              <a:rPr kumimoji="1" lang="zh-CN" altLang="en-US"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对象 </a:t>
            </a:r>
            <a:r>
              <a:rPr kumimoji="1" lang="en-US" altLang="zh-CN"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=&gt; Python</a:t>
            </a:r>
            <a:r>
              <a:rPr kumimoji="1" lang="zh-CN" altLang="en-US"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字典</a:t>
            </a:r>
            <a:endParaRPr kumimoji="1" lang="en-US" altLang="zh-CN"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kumimoji="1" lang="en-US" altLang="zh-CN"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Json</a:t>
            </a:r>
            <a:r>
              <a:rPr kumimoji="1" lang="zh-CN" altLang="en-US"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数组 </a:t>
            </a:r>
            <a:r>
              <a:rPr kumimoji="1" lang="en-US" altLang="zh-CN"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=&gt; Python</a:t>
            </a:r>
            <a:r>
              <a:rPr kumimoji="1" lang="zh-CN" altLang="en-US"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列表内含多个字典</a:t>
            </a:r>
            <a:endParaRPr kumimoji="1" lang="en-US" altLang="zh-CN"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endParaRPr>
          </a:p>
          <a:p>
            <a:endParaRPr kumimoji="1" lang="en-US" altLang="zh-CN"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endParaRPr>
          </a:p>
          <a:p>
            <a:r>
              <a:rPr kumimoji="1" lang="en-US" altLang="zh-CN"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Json</a:t>
            </a:r>
            <a:r>
              <a:rPr kumimoji="1" lang="zh-CN" altLang="en-US"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在</a:t>
            </a:r>
            <a:r>
              <a:rPr kumimoji="1" lang="en-US" altLang="zh-CN"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Python</a:t>
            </a:r>
            <a:r>
              <a:rPr kumimoji="1" lang="zh-CN" altLang="en-US"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中，就是</a:t>
            </a:r>
            <a:endParaRPr kumimoji="1" lang="en-US" altLang="zh-CN"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endParaRPr>
          </a:p>
          <a:p>
            <a:r>
              <a:rPr kumimoji="1" lang="zh-CN" altLang="en-US"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rPr>
              <a:t>字典和列表套字典的字符串表现形式。</a:t>
            </a:r>
            <a:endParaRPr kumimoji="1" lang="en-US" altLang="zh-CN" sz="1400">
              <a:solidFill>
                <a:srgbClr val="C00000"/>
              </a:solidFill>
              <a:latin typeface="DejaVu Sans Mono" panose="020B060903080402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82931801"/>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linds(horizontal)">
                                      <p:cBhvr>
                                        <p:cTn id="14" dur="500"/>
                                        <p:tgtEl>
                                          <p:spTgt spid="2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par>
                          <p:cTn id="18" fill="hold">
                            <p:stCondLst>
                              <p:cond delay="1000"/>
                            </p:stCondLst>
                            <p:childTnLst>
                              <p:par>
                                <p:cTn id="19" presetID="3" presetClass="entr" presetSubtype="1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linds(horizontal)">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linds(horizontal)">
                                      <p:cBhvr>
                                        <p:cTn id="29" dur="500"/>
                                        <p:tgtEl>
                                          <p:spTgt spid="3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horizontal)">
                                      <p:cBhvr>
                                        <p:cTn id="32" dur="500"/>
                                        <p:tgtEl>
                                          <p:spTgt spid="31"/>
                                        </p:tgtEl>
                                      </p:cBhvr>
                                    </p:animEffect>
                                  </p:childTnLst>
                                </p:cTn>
                              </p:par>
                            </p:childTnLst>
                          </p:cTn>
                        </p:par>
                        <p:par>
                          <p:cTn id="33" fill="hold">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blinds(horizontal)">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8" grpId="0" animBg="1"/>
      <p:bldP spid="29" grpId="0" animBg="1"/>
      <p:bldP spid="30" grpId="0" animBg="1"/>
      <p:bldP spid="31" grpId="0"/>
      <p:bldP spid="32" grpId="0" animBg="1"/>
      <p:bldP spid="34" grpId="0" animBg="1"/>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05BE3-616D-52D4-3523-C602CE20999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E1FC42F-4A2F-7215-20C1-534ADED0C06C}"/>
              </a:ext>
            </a:extLst>
          </p:cNvPr>
          <p:cNvSpPr>
            <a:spLocks noGrp="1"/>
          </p:cNvSpPr>
          <p:nvPr>
            <p:ph type="body" sz="quarter" idx="10"/>
          </p:nvPr>
        </p:nvSpPr>
        <p:spPr/>
        <p:txBody>
          <a:bodyPr/>
          <a:lstStyle/>
          <a:p>
            <a:r>
              <a:rPr lang="en-US" altLang="zh-CN">
                <a:solidFill>
                  <a:schemeClr val="tx1">
                    <a:lumMod val="85000"/>
                    <a:lumOff val="15000"/>
                  </a:schemeClr>
                </a:solidFill>
              </a:rPr>
              <a:t>Python</a:t>
            </a:r>
            <a:r>
              <a:rPr lang="zh-CN" altLang="en-US">
                <a:solidFill>
                  <a:schemeClr val="tx1">
                    <a:lumMod val="85000"/>
                    <a:lumOff val="15000"/>
                  </a:schemeClr>
                </a:solidFill>
              </a:rPr>
              <a:t>中使用</a:t>
            </a:r>
            <a:r>
              <a:rPr lang="en-US" altLang="zh-CN">
                <a:solidFill>
                  <a:schemeClr val="tx1">
                    <a:lumMod val="85000"/>
                    <a:lumOff val="15000"/>
                  </a:schemeClr>
                </a:solidFill>
              </a:rPr>
              <a:t>Json</a:t>
            </a:r>
            <a:endParaRPr lang="zh-CN" altLang="en-US">
              <a:solidFill>
                <a:schemeClr val="tx1">
                  <a:lumMod val="85000"/>
                  <a:lumOff val="15000"/>
                </a:schemeClr>
              </a:solidFill>
            </a:endParaRPr>
          </a:p>
        </p:txBody>
      </p:sp>
      <p:sp>
        <p:nvSpPr>
          <p:cNvPr id="3" name="文本占位符 2">
            <a:extLst>
              <a:ext uri="{FF2B5EF4-FFF2-40B4-BE49-F238E27FC236}">
                <a16:creationId xmlns:a16="http://schemas.microsoft.com/office/drawing/2014/main" id="{EBF6AF24-AC2C-FF4A-7155-A270C34AF4FA}"/>
              </a:ext>
            </a:extLst>
          </p:cNvPr>
          <p:cNvSpPr>
            <a:spLocks noGrp="1"/>
          </p:cNvSpPr>
          <p:nvPr>
            <p:ph type="body" sz="quarter" idx="11"/>
          </p:nvPr>
        </p:nvSpPr>
        <p:spPr>
          <a:xfrm>
            <a:off x="479425" y="1124585"/>
            <a:ext cx="11385550" cy="576223"/>
          </a:xfrm>
        </p:spPr>
        <p:txBody>
          <a:bodyPr/>
          <a:lstStyle/>
          <a:p>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Python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中使用</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主要完成：</a:t>
            </a:r>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pPr marL="285750" indent="-285750">
              <a:buFont typeface="Arial" panose="020B0604020202020204" pitchFamily="34" charset="0"/>
              <a:buChar char="•"/>
            </a:pP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将</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Python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字典、列表转换为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字符串</a:t>
            </a:r>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pPr marL="285750" indent="-285750">
              <a:buFont typeface="Arial" panose="020B0604020202020204" pitchFamily="34" charset="0"/>
              <a:buChar char="•"/>
            </a:pP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读取</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字符串，转换为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Python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字典或列表</a:t>
            </a:r>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pPr marL="285750" indent="-285750">
              <a:buFont typeface="Arial" panose="020B0604020202020204" pitchFamily="34" charset="0"/>
              <a:buChar char="•"/>
            </a:pPr>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主要使用</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Python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内置的</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库</a:t>
            </a:r>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pPr marL="285750" indent="-285750">
              <a:buFont typeface="Arial" panose="020B0604020202020204" pitchFamily="34" charset="0"/>
              <a:buChar char="•"/>
            </a:pP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json.dumps(</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字典或列表</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ensure_ascii=False)</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：将字典或列表转换为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字符串</a:t>
            </a:r>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pPr marL="971550" lvl="1" indent="-285750">
              <a:buFont typeface="Arial" panose="020B0604020202020204" pitchFamily="34" charset="0"/>
              <a:buChar char="•"/>
            </a:pPr>
            <a:r>
              <a:rPr lang="en-US" altLang="zh-CN"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rPr>
              <a:t>ensure_ascii</a:t>
            </a:r>
            <a:r>
              <a:rPr lang="zh-CN" altLang="en-US"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rPr>
              <a:t>参数确保中文能正常显示</a:t>
            </a:r>
            <a:endParaRPr lang="en-US" altLang="zh-CN"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endParaRPr>
          </a:p>
          <a:p>
            <a:pPr marL="971550" lvl="1" indent="-285750">
              <a:buFont typeface="Arial" panose="020B0604020202020204" pitchFamily="34" charset="0"/>
              <a:buChar char="•"/>
            </a:pPr>
            <a:r>
              <a:rPr lang="zh-CN" altLang="en-US"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rPr>
              <a:t>返回值：</a:t>
            </a:r>
            <a:r>
              <a:rPr lang="en-US" altLang="zh-CN"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rPr>
              <a:t>Json</a:t>
            </a:r>
            <a:r>
              <a:rPr lang="zh-CN" altLang="en-US"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rPr>
              <a:t>字符串</a:t>
            </a:r>
            <a:endParaRPr lang="en-US" altLang="zh-CN"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endParaRPr>
          </a:p>
          <a:p>
            <a:pPr marL="285750" indent="-285750">
              <a:buFont typeface="Arial" panose="020B0604020202020204" pitchFamily="34" charset="0"/>
              <a:buChar char="•"/>
            </a:pP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json.loads(json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字符串</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：将</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字符串转换为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Python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字典或列表</a:t>
            </a:r>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pPr marL="971550" lvl="1" indent="-285750">
              <a:buFont typeface="Arial" panose="020B0604020202020204" pitchFamily="34" charset="0"/>
              <a:buChar char="•"/>
            </a:pPr>
            <a:r>
              <a:rPr lang="zh-CN" altLang="en-US"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rPr>
              <a:t>返回值：</a:t>
            </a:r>
            <a:r>
              <a:rPr lang="en-US" altLang="zh-CN"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rPr>
              <a:t>Python</a:t>
            </a:r>
            <a:r>
              <a:rPr lang="zh-CN" altLang="en-US"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rPr>
              <a:t>字典 或 </a:t>
            </a:r>
            <a:r>
              <a:rPr lang="en-US" altLang="zh-CN"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rPr>
              <a:t>Python</a:t>
            </a:r>
            <a:r>
              <a:rPr lang="zh-CN" altLang="en-US" sz="140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rPr>
              <a:t>列表</a:t>
            </a:r>
            <a:endParaRPr lang="zh-CN" altLang="en-US" sz="1400" dirty="0">
              <a:solidFill>
                <a:schemeClr val="tx1">
                  <a:lumMod val="85000"/>
                  <a:lumOff val="15000"/>
                </a:schemeClr>
              </a:solidFill>
              <a:latin typeface="DejaVu Sans Mono" panose="020B0609030804020204" pitchFamily="49" charset="0"/>
              <a:ea typeface="Alibaba PuHuiTi" panose="00020600040101010101" charset="-122"/>
              <a:cs typeface="Alibaba PuHuiTi" panose="00020600040101010101" charset="-122"/>
            </a:endParaRPr>
          </a:p>
        </p:txBody>
      </p:sp>
      <p:pic>
        <p:nvPicPr>
          <p:cNvPr id="6" name="图片 5">
            <a:extLst>
              <a:ext uri="{FF2B5EF4-FFF2-40B4-BE49-F238E27FC236}">
                <a16:creationId xmlns:a16="http://schemas.microsoft.com/office/drawing/2014/main" id="{31FFCA25-EB2C-D3E2-A45A-7F484E87A4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218509" y="4311149"/>
            <a:ext cx="2348880" cy="2348880"/>
          </a:xfrm>
          <a:prstGeom prst="rect">
            <a:avLst/>
          </a:prstGeom>
        </p:spPr>
      </p:pic>
    </p:spTree>
    <p:extLst>
      <p:ext uri="{BB962C8B-B14F-4D97-AF65-F5344CB8AC3E}">
        <p14:creationId xmlns:p14="http://schemas.microsoft.com/office/powerpoint/2010/main" val="2008624938"/>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ECBDB-C1A4-071D-36C0-708BAC014E2F}"/>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3E59594E-8EC6-3A47-8F8B-C9F3FC019225}"/>
              </a:ext>
            </a:extLst>
          </p:cNvPr>
          <p:cNvSpPr>
            <a:spLocks noGrp="1"/>
          </p:cNvSpPr>
          <p:nvPr>
            <p:ph type="body" sz="quarter" idx="10"/>
          </p:nvPr>
        </p:nvSpPr>
        <p:spPr>
          <a:xfrm>
            <a:off x="5015880" y="760132"/>
            <a:ext cx="6735566" cy="5117139"/>
          </a:xfrm>
        </p:spPr>
        <p:txBody>
          <a:bodyPr/>
          <a:lstStyle/>
          <a:p>
            <a:pPr marL="0" indent="0">
              <a:buNone/>
            </a:pPr>
            <a:r>
              <a:rPr lang="en-US" altLang="zh-CN" sz="1600">
                <a:solidFill>
                  <a:srgbClr val="C00000"/>
                </a:solidFill>
                <a:uFillTx/>
                <a:sym typeface="+mn-ea"/>
              </a:rPr>
              <a:t>Json</a:t>
            </a:r>
            <a:r>
              <a:rPr lang="zh-CN" altLang="en-US" sz="1600">
                <a:solidFill>
                  <a:srgbClr val="C00000"/>
                </a:solidFill>
                <a:uFillTx/>
                <a:sym typeface="+mn-ea"/>
              </a:rPr>
              <a:t>是</a:t>
            </a:r>
            <a:r>
              <a:rPr lang="zh-CN" altLang="en-US" sz="1600">
                <a:solidFill>
                  <a:schemeClr val="tx1">
                    <a:lumMod val="85000"/>
                    <a:lumOff val="15000"/>
                  </a:schemeClr>
                </a:solidFill>
                <a:uFillTx/>
                <a:sym typeface="+mn-ea"/>
              </a:rPr>
              <a:t>一种</a:t>
            </a:r>
            <a:r>
              <a:rPr lang="zh-CN" altLang="en-US" sz="1600">
                <a:solidFill>
                  <a:srgbClr val="C00000"/>
                </a:solidFill>
                <a:uFillTx/>
                <a:sym typeface="+mn-ea"/>
              </a:rPr>
              <a:t>带有格式</a:t>
            </a:r>
            <a:r>
              <a:rPr lang="zh-CN" altLang="en-US" sz="1600">
                <a:solidFill>
                  <a:schemeClr val="tx1">
                    <a:lumMod val="85000"/>
                    <a:lumOff val="15000"/>
                  </a:schemeClr>
                </a:solidFill>
                <a:uFillTx/>
                <a:sym typeface="+mn-ea"/>
              </a:rPr>
              <a:t>的</a:t>
            </a:r>
            <a:r>
              <a:rPr lang="zh-CN" altLang="en-US" sz="1600">
                <a:solidFill>
                  <a:srgbClr val="C00000"/>
                </a:solidFill>
                <a:uFillTx/>
                <a:sym typeface="+mn-ea"/>
              </a:rPr>
              <a:t>字符串</a:t>
            </a:r>
            <a:r>
              <a:rPr lang="zh-CN" altLang="en-US" sz="1600">
                <a:solidFill>
                  <a:schemeClr val="tx1">
                    <a:lumMod val="85000"/>
                    <a:lumOff val="15000"/>
                  </a:schemeClr>
                </a:solidFill>
                <a:uFillTx/>
                <a:sym typeface="+mn-ea"/>
              </a:rPr>
              <a:t>，可以很好的记录数据和结构</a:t>
            </a:r>
            <a:endParaRPr lang="en-US" altLang="zh-CN" sz="1600">
              <a:solidFill>
                <a:schemeClr val="tx1">
                  <a:lumMod val="85000"/>
                  <a:lumOff val="15000"/>
                </a:schemeClr>
              </a:solidFill>
              <a:sym typeface="+mn-ea"/>
            </a:endParaRPr>
          </a:p>
          <a:p>
            <a:r>
              <a:rPr lang="zh-CN" altLang="en-US" sz="1600">
                <a:solidFill>
                  <a:schemeClr val="tx1">
                    <a:lumMod val="85000"/>
                    <a:lumOff val="15000"/>
                  </a:schemeClr>
                </a:solidFill>
                <a:uFillTx/>
                <a:sym typeface="+mn-ea"/>
              </a:rPr>
              <a:t>便于不同程序之间数据交互</a:t>
            </a:r>
            <a:endParaRPr lang="en-US" altLang="zh-CN" sz="1600">
              <a:solidFill>
                <a:schemeClr val="tx1">
                  <a:lumMod val="85000"/>
                  <a:lumOff val="15000"/>
                </a:schemeClr>
              </a:solidFill>
              <a:uFillTx/>
              <a:sym typeface="+mn-ea"/>
            </a:endParaRPr>
          </a:p>
          <a:p>
            <a:pPr marL="0" indent="0">
              <a:buNone/>
            </a:pPr>
            <a:endParaRPr lang="en-US" altLang="zh-CN" sz="1600">
              <a:solidFill>
                <a:schemeClr val="tx1">
                  <a:lumMod val="85000"/>
                  <a:lumOff val="15000"/>
                </a:schemeClr>
              </a:solidFill>
              <a:sym typeface="+mn-ea"/>
            </a:endParaRPr>
          </a:p>
          <a:p>
            <a:pPr marL="0" indent="0">
              <a:buNone/>
            </a:pPr>
            <a:r>
              <a:rPr lang="en-US" altLang="zh-CN" sz="1600">
                <a:solidFill>
                  <a:schemeClr val="tx1">
                    <a:lumMod val="85000"/>
                    <a:lumOff val="15000"/>
                  </a:schemeClr>
                </a:solidFill>
                <a:uFillTx/>
                <a:sym typeface="+mn-ea"/>
              </a:rPr>
              <a:t>Json</a:t>
            </a:r>
            <a:r>
              <a:rPr lang="zh-CN" altLang="en-US" sz="1600">
                <a:solidFill>
                  <a:schemeClr val="tx1">
                    <a:lumMod val="85000"/>
                    <a:lumOff val="15000"/>
                  </a:schemeClr>
                </a:solidFill>
                <a:sym typeface="+mn-ea"/>
              </a:rPr>
              <a:t>作为字符串，其内容和</a:t>
            </a:r>
            <a:r>
              <a:rPr lang="en-US" altLang="zh-CN" sz="1600">
                <a:solidFill>
                  <a:schemeClr val="tx1">
                    <a:lumMod val="85000"/>
                    <a:lumOff val="15000"/>
                  </a:schemeClr>
                </a:solidFill>
                <a:sym typeface="+mn-ea"/>
              </a:rPr>
              <a:t>Python</a:t>
            </a:r>
            <a:r>
              <a:rPr lang="zh-CN" altLang="en-US" sz="1600">
                <a:solidFill>
                  <a:schemeClr val="tx1">
                    <a:lumMod val="85000"/>
                    <a:lumOff val="15000"/>
                  </a:schemeClr>
                </a:solidFill>
                <a:sym typeface="+mn-ea"/>
              </a:rPr>
              <a:t>的数据结构可以有所对应。</a:t>
            </a:r>
            <a:endParaRPr lang="en-US" altLang="zh-CN" sz="1600">
              <a:solidFill>
                <a:schemeClr val="tx1">
                  <a:lumMod val="85000"/>
                  <a:lumOff val="15000"/>
                </a:schemeClr>
              </a:solidFill>
              <a:sym typeface="+mn-ea"/>
            </a:endParaRPr>
          </a:p>
          <a:p>
            <a:r>
              <a:rPr lang="en-US" altLang="zh-CN" sz="1600">
                <a:solidFill>
                  <a:schemeClr val="tx1">
                    <a:lumMod val="85000"/>
                    <a:lumOff val="15000"/>
                  </a:schemeClr>
                </a:solidFill>
                <a:uFillTx/>
                <a:sym typeface="+mn-ea"/>
              </a:rPr>
              <a:t>Json</a:t>
            </a:r>
            <a:r>
              <a:rPr lang="zh-CN" altLang="en-US" sz="1600">
                <a:solidFill>
                  <a:schemeClr val="tx1">
                    <a:lumMod val="85000"/>
                    <a:lumOff val="15000"/>
                  </a:schemeClr>
                </a:solidFill>
                <a:uFillTx/>
                <a:sym typeface="+mn-ea"/>
              </a:rPr>
              <a:t>对象 </a:t>
            </a:r>
            <a:r>
              <a:rPr lang="en-US" altLang="zh-CN" sz="1600">
                <a:solidFill>
                  <a:schemeClr val="tx1">
                    <a:lumMod val="85000"/>
                    <a:lumOff val="15000"/>
                  </a:schemeClr>
                </a:solidFill>
                <a:uFillTx/>
                <a:sym typeface="Wingdings" panose="05000000000000000000" pitchFamily="2" charset="2"/>
              </a:rPr>
              <a:t> Python</a:t>
            </a:r>
            <a:r>
              <a:rPr lang="zh-CN" altLang="en-US" sz="1600">
                <a:solidFill>
                  <a:schemeClr val="tx1">
                    <a:lumMod val="85000"/>
                    <a:lumOff val="15000"/>
                  </a:schemeClr>
                </a:solidFill>
                <a:uFillTx/>
                <a:sym typeface="Wingdings" panose="05000000000000000000" pitchFamily="2" charset="2"/>
              </a:rPr>
              <a:t>字典</a:t>
            </a:r>
            <a:endParaRPr lang="en-US" altLang="zh-CN" sz="1600">
              <a:solidFill>
                <a:schemeClr val="tx1">
                  <a:lumMod val="85000"/>
                  <a:lumOff val="15000"/>
                </a:schemeClr>
              </a:solidFill>
              <a:uFillTx/>
              <a:sym typeface="Wingdings" panose="05000000000000000000" pitchFamily="2" charset="2"/>
            </a:endParaRPr>
          </a:p>
          <a:p>
            <a:pPr marL="0" indent="0">
              <a:buNone/>
            </a:pPr>
            <a:endParaRPr lang="en-US" altLang="zh-CN" sz="1600">
              <a:solidFill>
                <a:schemeClr val="tx1">
                  <a:lumMod val="85000"/>
                  <a:lumOff val="15000"/>
                </a:schemeClr>
              </a:solidFill>
              <a:sym typeface="Wingdings" panose="05000000000000000000" pitchFamily="2" charset="2"/>
            </a:endParaRPr>
          </a:p>
          <a:p>
            <a:pPr marL="0" indent="0">
              <a:buNone/>
            </a:pPr>
            <a:endParaRPr lang="en-US" altLang="zh-CN" sz="1600">
              <a:solidFill>
                <a:schemeClr val="tx1">
                  <a:lumMod val="85000"/>
                  <a:lumOff val="15000"/>
                </a:schemeClr>
              </a:solidFill>
              <a:sym typeface="Wingdings" panose="05000000000000000000" pitchFamily="2" charset="2"/>
            </a:endParaRPr>
          </a:p>
          <a:p>
            <a:pPr marL="0" indent="0">
              <a:buNone/>
            </a:pPr>
            <a:endParaRPr lang="en-US" altLang="zh-CN" sz="1600">
              <a:solidFill>
                <a:schemeClr val="tx1">
                  <a:lumMod val="85000"/>
                  <a:lumOff val="15000"/>
                </a:schemeClr>
              </a:solidFill>
              <a:sym typeface="Wingdings" panose="05000000000000000000" pitchFamily="2" charset="2"/>
            </a:endParaRPr>
          </a:p>
          <a:p>
            <a:pPr marL="0" indent="0">
              <a:buNone/>
            </a:pPr>
            <a:endParaRPr lang="en-US" altLang="zh-CN" sz="1600">
              <a:solidFill>
                <a:schemeClr val="tx1">
                  <a:lumMod val="85000"/>
                  <a:lumOff val="15000"/>
                </a:schemeClr>
              </a:solidFill>
              <a:sym typeface="Wingdings" panose="05000000000000000000" pitchFamily="2" charset="2"/>
            </a:endParaRPr>
          </a:p>
          <a:p>
            <a:r>
              <a:rPr lang="en-US" altLang="zh-CN" sz="1600">
                <a:solidFill>
                  <a:schemeClr val="tx1">
                    <a:lumMod val="85000"/>
                    <a:lumOff val="15000"/>
                  </a:schemeClr>
                </a:solidFill>
                <a:sym typeface="Wingdings" panose="05000000000000000000" pitchFamily="2" charset="2"/>
              </a:rPr>
              <a:t>Json</a:t>
            </a:r>
            <a:r>
              <a:rPr lang="zh-CN" altLang="en-US" sz="1600">
                <a:solidFill>
                  <a:schemeClr val="tx1">
                    <a:lumMod val="85000"/>
                    <a:lumOff val="15000"/>
                  </a:schemeClr>
                </a:solidFill>
                <a:sym typeface="Wingdings" panose="05000000000000000000" pitchFamily="2" charset="2"/>
              </a:rPr>
              <a:t>数组 </a:t>
            </a:r>
            <a:r>
              <a:rPr lang="en-US" altLang="zh-CN" sz="1600">
                <a:solidFill>
                  <a:schemeClr val="tx1">
                    <a:lumMod val="85000"/>
                    <a:lumOff val="15000"/>
                  </a:schemeClr>
                </a:solidFill>
                <a:sym typeface="Wingdings" panose="05000000000000000000" pitchFamily="2" charset="2"/>
              </a:rPr>
              <a:t> Python</a:t>
            </a:r>
            <a:r>
              <a:rPr lang="zh-CN" altLang="en-US" sz="1600">
                <a:solidFill>
                  <a:schemeClr val="tx1">
                    <a:lumMod val="85000"/>
                    <a:lumOff val="15000"/>
                  </a:schemeClr>
                </a:solidFill>
                <a:sym typeface="Wingdings" panose="05000000000000000000" pitchFamily="2" charset="2"/>
              </a:rPr>
              <a:t>列表（内含多个字典）</a:t>
            </a:r>
            <a:endParaRPr lang="en-US" altLang="zh-CN" sz="1600">
              <a:solidFill>
                <a:schemeClr val="tx1">
                  <a:lumMod val="85000"/>
                  <a:lumOff val="15000"/>
                </a:schemeClr>
              </a:solidFill>
              <a:sym typeface="Wingdings" panose="05000000000000000000" pitchFamily="2" charset="2"/>
            </a:endParaRPr>
          </a:p>
          <a:p>
            <a:endParaRPr lang="en-US" altLang="zh-CN" sz="1600">
              <a:solidFill>
                <a:schemeClr val="tx1">
                  <a:lumMod val="85000"/>
                  <a:lumOff val="15000"/>
                </a:schemeClr>
              </a:solidFill>
              <a:sym typeface="Wingdings" panose="05000000000000000000" pitchFamily="2" charset="2"/>
            </a:endParaRPr>
          </a:p>
          <a:p>
            <a:pPr marL="0" indent="0">
              <a:buNone/>
            </a:pPr>
            <a:endParaRPr lang="en-US" altLang="zh-CN" sz="1600">
              <a:solidFill>
                <a:schemeClr val="tx1">
                  <a:lumMod val="85000"/>
                  <a:lumOff val="15000"/>
                </a:schemeClr>
              </a:solidFill>
              <a:sym typeface="Wingdings" panose="05000000000000000000" pitchFamily="2" charset="2"/>
            </a:endParaRPr>
          </a:p>
          <a:p>
            <a:pPr marL="0" indent="0">
              <a:buNone/>
            </a:pPr>
            <a:endParaRPr lang="en-US" altLang="zh-CN" sz="1600">
              <a:solidFill>
                <a:schemeClr val="tx1">
                  <a:lumMod val="85000"/>
                  <a:lumOff val="15000"/>
                </a:schemeClr>
              </a:solidFill>
              <a:sym typeface="Wingdings" panose="05000000000000000000" pitchFamily="2" charset="2"/>
            </a:endParaRPr>
          </a:p>
          <a:p>
            <a:pPr marL="0" indent="0">
              <a:buNone/>
            </a:pPr>
            <a:r>
              <a:rPr lang="en-US" altLang="zh-CN" sz="1600">
                <a:solidFill>
                  <a:schemeClr val="tx1">
                    <a:lumMod val="85000"/>
                    <a:lumOff val="15000"/>
                  </a:schemeClr>
                </a:solidFill>
                <a:uFillTx/>
                <a:sym typeface="Wingdings" panose="05000000000000000000" pitchFamily="2" charset="2"/>
              </a:rPr>
              <a:t>import json</a:t>
            </a:r>
          </a:p>
          <a:p>
            <a:r>
              <a:rPr lang="en-US" altLang="zh-CN" sz="1600">
                <a:solidFill>
                  <a:schemeClr val="tx1">
                    <a:lumMod val="85000"/>
                    <a:lumOff val="15000"/>
                  </a:schemeClr>
                </a:solidFill>
                <a:sym typeface="Wingdings" panose="05000000000000000000" pitchFamily="2" charset="2"/>
              </a:rPr>
              <a:t>json.dumps(</a:t>
            </a:r>
            <a:r>
              <a:rPr lang="zh-CN" altLang="en-US" sz="1600">
                <a:solidFill>
                  <a:schemeClr val="tx1">
                    <a:lumMod val="85000"/>
                    <a:lumOff val="15000"/>
                  </a:schemeClr>
                </a:solidFill>
                <a:sym typeface="Wingdings" panose="05000000000000000000" pitchFamily="2" charset="2"/>
              </a:rPr>
              <a:t>字典或列表</a:t>
            </a:r>
            <a:r>
              <a:rPr lang="en-US" altLang="zh-CN" sz="1600">
                <a:solidFill>
                  <a:schemeClr val="tx1">
                    <a:lumMod val="85000"/>
                    <a:lumOff val="15000"/>
                  </a:schemeClr>
                </a:solidFill>
                <a:sym typeface="Wingdings" panose="05000000000000000000" pitchFamily="2" charset="2"/>
              </a:rPr>
              <a:t>, ensure_ascii=False)</a:t>
            </a:r>
          </a:p>
          <a:p>
            <a:pPr lvl="1"/>
            <a:r>
              <a:rPr lang="zh-CN" altLang="en-US" sz="1400">
                <a:solidFill>
                  <a:schemeClr val="tx1">
                    <a:lumMod val="85000"/>
                    <a:lumOff val="15000"/>
                  </a:schemeClr>
                </a:solidFill>
                <a:latin typeface="DejaVu Sans Mono" panose="020B0609030804020204" pitchFamily="49" charset="0"/>
                <a:ea typeface="阿里巴巴普惠体" panose="00020600040101010101" pitchFamily="18" charset="-122"/>
                <a:sym typeface="Wingdings" panose="05000000000000000000" pitchFamily="2" charset="2"/>
              </a:rPr>
              <a:t>将</a:t>
            </a:r>
            <a:r>
              <a:rPr lang="en-US" altLang="zh-CN" sz="1400">
                <a:solidFill>
                  <a:schemeClr val="tx1">
                    <a:lumMod val="85000"/>
                    <a:lumOff val="15000"/>
                  </a:schemeClr>
                </a:solidFill>
                <a:latin typeface="DejaVu Sans Mono" panose="020B0609030804020204" pitchFamily="49" charset="0"/>
                <a:ea typeface="阿里巴巴普惠体" panose="00020600040101010101" pitchFamily="18" charset="-122"/>
                <a:sym typeface="Wingdings" panose="05000000000000000000" pitchFamily="2" charset="2"/>
              </a:rPr>
              <a:t>Python</a:t>
            </a:r>
            <a:r>
              <a:rPr lang="zh-CN" altLang="en-US" sz="1400">
                <a:solidFill>
                  <a:schemeClr val="tx1">
                    <a:lumMod val="85000"/>
                    <a:lumOff val="15000"/>
                  </a:schemeClr>
                </a:solidFill>
                <a:latin typeface="DejaVu Sans Mono" panose="020B0609030804020204" pitchFamily="49" charset="0"/>
                <a:ea typeface="阿里巴巴普惠体" panose="00020600040101010101" pitchFamily="18" charset="-122"/>
                <a:sym typeface="Wingdings" panose="05000000000000000000" pitchFamily="2" charset="2"/>
              </a:rPr>
              <a:t>数据结构转为</a:t>
            </a:r>
            <a:r>
              <a:rPr lang="en-US" altLang="zh-CN" sz="1400">
                <a:solidFill>
                  <a:schemeClr val="tx1">
                    <a:lumMod val="85000"/>
                    <a:lumOff val="15000"/>
                  </a:schemeClr>
                </a:solidFill>
                <a:latin typeface="DejaVu Sans Mono" panose="020B0609030804020204" pitchFamily="49" charset="0"/>
                <a:ea typeface="阿里巴巴普惠体" panose="00020600040101010101" pitchFamily="18" charset="-122"/>
                <a:sym typeface="Wingdings" panose="05000000000000000000" pitchFamily="2" charset="2"/>
              </a:rPr>
              <a:t>Json</a:t>
            </a:r>
            <a:r>
              <a:rPr lang="zh-CN" altLang="en-US" sz="1400">
                <a:solidFill>
                  <a:schemeClr val="tx1">
                    <a:lumMod val="85000"/>
                    <a:lumOff val="15000"/>
                  </a:schemeClr>
                </a:solidFill>
                <a:latin typeface="DejaVu Sans Mono" panose="020B0609030804020204" pitchFamily="49" charset="0"/>
                <a:ea typeface="阿里巴巴普惠体" panose="00020600040101010101" pitchFamily="18" charset="-122"/>
                <a:sym typeface="Wingdings" panose="05000000000000000000" pitchFamily="2" charset="2"/>
              </a:rPr>
              <a:t>字符串</a:t>
            </a:r>
            <a:endParaRPr lang="en-US" altLang="zh-CN" sz="1400">
              <a:solidFill>
                <a:schemeClr val="tx1">
                  <a:lumMod val="85000"/>
                  <a:lumOff val="15000"/>
                </a:schemeClr>
              </a:solidFill>
              <a:latin typeface="DejaVu Sans Mono" panose="020B0609030804020204" pitchFamily="49" charset="0"/>
              <a:ea typeface="阿里巴巴普惠体" panose="00020600040101010101" pitchFamily="18" charset="-122"/>
              <a:sym typeface="Wingdings" panose="05000000000000000000" pitchFamily="2" charset="2"/>
            </a:endParaRPr>
          </a:p>
          <a:p>
            <a:r>
              <a:rPr lang="en-US" altLang="zh-CN" sz="1600">
                <a:solidFill>
                  <a:schemeClr val="tx1">
                    <a:lumMod val="85000"/>
                    <a:lumOff val="15000"/>
                  </a:schemeClr>
                </a:solidFill>
                <a:uFillTx/>
                <a:sym typeface="Wingdings" panose="05000000000000000000" pitchFamily="2" charset="2"/>
              </a:rPr>
              <a:t>json.loads(json</a:t>
            </a:r>
            <a:r>
              <a:rPr lang="zh-CN" altLang="en-US" sz="1600">
                <a:solidFill>
                  <a:schemeClr val="tx1">
                    <a:lumMod val="85000"/>
                    <a:lumOff val="15000"/>
                  </a:schemeClr>
                </a:solidFill>
                <a:uFillTx/>
                <a:sym typeface="Wingdings" panose="05000000000000000000" pitchFamily="2" charset="2"/>
              </a:rPr>
              <a:t>字符串</a:t>
            </a:r>
            <a:r>
              <a:rPr lang="en-US" altLang="zh-CN" sz="1600">
                <a:solidFill>
                  <a:schemeClr val="tx1">
                    <a:lumMod val="85000"/>
                    <a:lumOff val="15000"/>
                  </a:schemeClr>
                </a:solidFill>
                <a:uFillTx/>
                <a:sym typeface="Wingdings" panose="05000000000000000000" pitchFamily="2" charset="2"/>
              </a:rPr>
              <a:t>)</a:t>
            </a:r>
          </a:p>
          <a:p>
            <a:pPr lvl="1"/>
            <a:r>
              <a:rPr lang="zh-CN" altLang="en-US" sz="1400">
                <a:solidFill>
                  <a:schemeClr val="tx1">
                    <a:lumMod val="85000"/>
                    <a:lumOff val="15000"/>
                  </a:schemeClr>
                </a:solidFill>
                <a:latin typeface="DejaVu Sans Mono" panose="020B0609030804020204" pitchFamily="49" charset="0"/>
                <a:ea typeface="阿里巴巴普惠体" panose="00020600040101010101" pitchFamily="18" charset="-122"/>
                <a:sym typeface="Wingdings" panose="05000000000000000000" pitchFamily="2" charset="2"/>
              </a:rPr>
              <a:t>将</a:t>
            </a:r>
            <a:r>
              <a:rPr lang="en-US" altLang="zh-CN" sz="1400">
                <a:solidFill>
                  <a:schemeClr val="tx1">
                    <a:lumMod val="85000"/>
                    <a:lumOff val="15000"/>
                  </a:schemeClr>
                </a:solidFill>
                <a:latin typeface="DejaVu Sans Mono" panose="020B0609030804020204" pitchFamily="49" charset="0"/>
                <a:ea typeface="阿里巴巴普惠体" panose="00020600040101010101" pitchFamily="18" charset="-122"/>
                <a:sym typeface="Wingdings" panose="05000000000000000000" pitchFamily="2" charset="2"/>
              </a:rPr>
              <a:t>Json</a:t>
            </a:r>
            <a:r>
              <a:rPr lang="zh-CN" altLang="en-US" sz="1400">
                <a:solidFill>
                  <a:schemeClr val="tx1">
                    <a:lumMod val="85000"/>
                    <a:lumOff val="15000"/>
                  </a:schemeClr>
                </a:solidFill>
                <a:latin typeface="DejaVu Sans Mono" panose="020B0609030804020204" pitchFamily="49" charset="0"/>
                <a:ea typeface="阿里巴巴普惠体" panose="00020600040101010101" pitchFamily="18" charset="-122"/>
                <a:sym typeface="Wingdings" panose="05000000000000000000" pitchFamily="2" charset="2"/>
              </a:rPr>
              <a:t>字符串转为</a:t>
            </a:r>
            <a:r>
              <a:rPr lang="en-US" altLang="zh-CN" sz="1400">
                <a:solidFill>
                  <a:schemeClr val="tx1">
                    <a:lumMod val="85000"/>
                    <a:lumOff val="15000"/>
                  </a:schemeClr>
                </a:solidFill>
                <a:latin typeface="DejaVu Sans Mono" panose="020B0609030804020204" pitchFamily="49" charset="0"/>
                <a:ea typeface="阿里巴巴普惠体" panose="00020600040101010101" pitchFamily="18" charset="-122"/>
                <a:sym typeface="Wingdings" panose="05000000000000000000" pitchFamily="2" charset="2"/>
              </a:rPr>
              <a:t>Python</a:t>
            </a:r>
            <a:r>
              <a:rPr lang="zh-CN" altLang="en-US" sz="1400">
                <a:solidFill>
                  <a:schemeClr val="tx1">
                    <a:lumMod val="85000"/>
                    <a:lumOff val="15000"/>
                  </a:schemeClr>
                </a:solidFill>
                <a:latin typeface="DejaVu Sans Mono" panose="020B0609030804020204" pitchFamily="49" charset="0"/>
                <a:ea typeface="阿里巴巴普惠体" panose="00020600040101010101" pitchFamily="18" charset="-122"/>
                <a:sym typeface="Wingdings" panose="05000000000000000000" pitchFamily="2" charset="2"/>
              </a:rPr>
              <a:t>数据结构</a:t>
            </a:r>
            <a:endParaRPr lang="en-US" altLang="zh-CN" sz="2200" dirty="0">
              <a:solidFill>
                <a:schemeClr val="tx1">
                  <a:lumMod val="85000"/>
                  <a:lumOff val="15000"/>
                </a:schemeClr>
              </a:solidFill>
              <a:uFillTx/>
              <a:latin typeface="DejaVu Sans Mono" panose="020B0609030804020204" pitchFamily="49" charset="0"/>
              <a:ea typeface="阿里巴巴普惠体" panose="00020600040101010101" pitchFamily="18" charset="-122"/>
              <a:sym typeface="+mn-ea"/>
            </a:endParaRPr>
          </a:p>
        </p:txBody>
      </p:sp>
      <p:sp>
        <p:nvSpPr>
          <p:cNvPr id="3" name="文本框 2">
            <a:extLst>
              <a:ext uri="{FF2B5EF4-FFF2-40B4-BE49-F238E27FC236}">
                <a16:creationId xmlns:a16="http://schemas.microsoft.com/office/drawing/2014/main" id="{A07A60EE-3341-DC3C-9D90-7CC207AF4A2F}"/>
              </a:ext>
            </a:extLst>
          </p:cNvPr>
          <p:cNvSpPr txBox="1"/>
          <p:nvPr/>
        </p:nvSpPr>
        <p:spPr>
          <a:xfrm>
            <a:off x="5519936" y="1951672"/>
            <a:ext cx="3086745"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周杰轮</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"hobby"</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唱</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跳</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"rap"</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"other"</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身高</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172</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0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体重</a:t>
            </a:r>
            <a:r>
              <a:rPr lang="en-US" altLang="zh-CN" sz="10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68</a:t>
            </a:r>
            <a:br>
              <a:rPr lang="en-US" altLang="zh-CN" sz="10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0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576ABE1-2295-3273-7C10-602A3B467B29}"/>
              </a:ext>
            </a:extLst>
          </p:cNvPr>
          <p:cNvSpPr txBox="1"/>
          <p:nvPr/>
        </p:nvSpPr>
        <p:spPr>
          <a:xfrm>
            <a:off x="5550774" y="3789040"/>
            <a:ext cx="3025067" cy="93871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周杰轮</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蔡依临</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12</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小明</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1750EB"/>
                </a:solidFill>
                <a:effectLst/>
                <a:latin typeface="Courier New" panose="02070309020205020404" pitchFamily="49" charset="0"/>
                <a:ea typeface="宋体" panose="02010600030101010101" pitchFamily="2" charset="-122"/>
                <a:cs typeface="Times New Roman" panose="02020603050405020304" pitchFamily="18" charset="0"/>
              </a:rPr>
              <a:t>16</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13356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456045" y="2924810"/>
            <a:ext cx="5396230" cy="1021080"/>
          </a:xfrm>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提示词实战案例</a:t>
            </a:r>
          </a:p>
          <a:p>
            <a:r>
              <a:rPr lang="en-US" altLang="zh-CN" sz="2000" i="1" u="sng">
                <a:solidFill>
                  <a:schemeClr val="bg2">
                    <a:lumMod val="50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LLM</a:t>
            </a:r>
            <a:r>
              <a:rPr lang="zh-CN" altLang="en-US" sz="2000" i="1" u="sng">
                <a:solidFill>
                  <a:schemeClr val="bg2">
                    <a:lumMod val="50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实现金融文本信息抽取</a:t>
            </a:r>
          </a:p>
        </p:txBody>
      </p:sp>
      <p:sp>
        <p:nvSpPr>
          <p:cNvPr id="8" name="文本框 7">
            <a:extLst>
              <a:ext uri="{FF2B5EF4-FFF2-40B4-BE49-F238E27FC236}">
                <a16:creationId xmlns:a16="http://schemas.microsoft.com/office/drawing/2014/main" id="{CC6D29A2-8FE8-E12A-5165-7DC9329DD459}"/>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提示词工程</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9" name="文本占位符 4">
            <a:extLst>
              <a:ext uri="{FF2B5EF4-FFF2-40B4-BE49-F238E27FC236}">
                <a16:creationId xmlns:a16="http://schemas.microsoft.com/office/drawing/2014/main" id="{E307FB34-3C35-A8D2-AE3C-B85ADFB49E6F}"/>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10" name="文本占位符 4">
            <a:extLst>
              <a:ext uri="{FF2B5EF4-FFF2-40B4-BE49-F238E27FC236}">
                <a16:creationId xmlns:a16="http://schemas.microsoft.com/office/drawing/2014/main" id="{AF03FA94-5698-00C7-5692-FB8E37E4544E}"/>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技术准备</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前文代码的</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messages</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是一个</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list</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，内嵌了多个字典。可以发现字典的结构是：</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{‘role’: ... ,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content</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 ...}</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其中</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role</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表示的是角色，</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content</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Bold" panose="00020600040101010101" charset="-122"/>
              </a:rPr>
              <a:t>表示的是内容。</a:t>
            </a:r>
          </a:p>
          <a:p>
            <a:r>
              <a:rPr lang="zh-CN" altLang="en-US" sz="1400" i="1">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在</a:t>
            </a:r>
            <a:r>
              <a:rPr lang="en-US" altLang="zh-CN" sz="1400" i="1">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chat </a:t>
            </a:r>
            <a:r>
              <a:rPr lang="zh-CN" altLang="en-US" sz="1400" i="1">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大语言模型中，</a:t>
            </a:r>
            <a:r>
              <a:rPr lang="en-US" altLang="zh-CN" sz="1400" i="1">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user</a:t>
            </a:r>
            <a:r>
              <a:rPr lang="zh-CN" altLang="en-US" sz="1400" i="1">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a:t>
            </a:r>
            <a:r>
              <a:rPr lang="en-US" altLang="zh-CN" sz="1400" i="1">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assistant</a:t>
            </a:r>
            <a:r>
              <a:rPr lang="zh-CN" altLang="en-US" sz="1400" i="1">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a:t>
            </a:r>
            <a:r>
              <a:rPr lang="en-US" altLang="zh-CN" sz="1400" i="1">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system </a:t>
            </a:r>
            <a:r>
              <a:rPr lang="zh-CN" altLang="en-US" sz="1400" i="1">
                <a:solidFill>
                  <a:schemeClr val="bg1">
                    <a:lumMod val="50000"/>
                  </a:schemeClr>
                </a:solidFill>
                <a:latin typeface="Alibaba PuHuiTi" panose="00020600040101010101" charset="-122"/>
                <a:ea typeface="Alibaba PuHuiTi" panose="00020600040101010101" charset="-122"/>
                <a:cs typeface="Alibaba PuHuiTi Bold" panose="00020600040101010101" charset="-122"/>
              </a:rPr>
              <a:t>是三种核心角色，它们的定位和功能不同，共同构成对话的上下文结构。</a:t>
            </a:r>
          </a:p>
        </p:txBody>
      </p:sp>
      <p:pic>
        <p:nvPicPr>
          <p:cNvPr id="6" name="图片 5" descr="01 (82)"/>
          <p:cNvPicPr>
            <a:picLocks noChangeAspect="1"/>
          </p:cNvPicPr>
          <p:nvPr/>
        </p:nvPicPr>
        <p:blipFill>
          <a:blip r:embed="rId2"/>
          <a:stretch>
            <a:fillRect/>
          </a:stretch>
        </p:blipFill>
        <p:spPr>
          <a:xfrm>
            <a:off x="10663555" y="5111750"/>
            <a:ext cx="1481455" cy="1481455"/>
          </a:xfrm>
          <a:prstGeom prst="rect">
            <a:avLst/>
          </a:prstGeom>
        </p:spPr>
      </p:pic>
      <p:pic>
        <p:nvPicPr>
          <p:cNvPr id="8" name="图片 7"/>
          <p:cNvPicPr>
            <a:picLocks noChangeAspect="1"/>
          </p:cNvPicPr>
          <p:nvPr/>
        </p:nvPicPr>
        <p:blipFill>
          <a:blip r:embed="rId3"/>
          <a:stretch>
            <a:fillRect/>
          </a:stretch>
        </p:blipFill>
        <p:spPr>
          <a:xfrm>
            <a:off x="551180" y="2132965"/>
            <a:ext cx="4916805" cy="4532630"/>
          </a:xfrm>
          <a:prstGeom prst="rect">
            <a:avLst/>
          </a:prstGeom>
        </p:spPr>
      </p:pic>
      <p:pic>
        <p:nvPicPr>
          <p:cNvPr id="10" name="图片 9"/>
          <p:cNvPicPr>
            <a:picLocks noChangeAspect="1"/>
          </p:cNvPicPr>
          <p:nvPr/>
        </p:nvPicPr>
        <p:blipFill>
          <a:blip r:embed="rId4"/>
          <a:stretch>
            <a:fillRect/>
          </a:stretch>
        </p:blipFill>
        <p:spPr>
          <a:xfrm>
            <a:off x="6023610" y="2708910"/>
            <a:ext cx="4431665" cy="2840355"/>
          </a:xfrm>
          <a:prstGeom prst="rect">
            <a:avLst/>
          </a:prstGeom>
        </p:spPr>
      </p:pic>
    </p:spTree>
    <p:extLst>
      <p:ext uri="{BB962C8B-B14F-4D97-AF65-F5344CB8AC3E}">
        <p14:creationId xmlns:p14="http://schemas.microsoft.com/office/powerpoint/2010/main" val="3701421677"/>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LLM</a:t>
            </a:r>
            <a:r>
              <a:rPr lang="zh-CN" altLang="en-US">
                <a:solidFill>
                  <a:schemeClr val="tx1">
                    <a:lumMod val="85000"/>
                    <a:lumOff val="15000"/>
                  </a:schemeClr>
                </a:solidFill>
              </a:rPr>
              <a:t>信息抽取任务介绍</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首先，我们定义信息抽取的</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Schema</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下面几段文本来自某平台发布的股票信息：</a:t>
            </a: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r>
              <a:rPr lang="zh-CN" altLang="en-US">
                <a:solidFill>
                  <a:srgbClr val="C00000"/>
                </a:solidFill>
                <a:latin typeface="Alibaba PuHuiTi" panose="00020600040101010101" charset="-122"/>
                <a:ea typeface="Alibaba PuHuiTi" panose="00020600040101010101" charset="-122"/>
                <a:cs typeface="Alibaba PuHuiTi" panose="00020600040101010101" charset="-122"/>
              </a:rPr>
              <a:t>我们的目的是期望模型能够帮助我们识别出这</a:t>
            </a:r>
            <a:r>
              <a:rPr lang="en-US" altLang="zh-CN">
                <a:solidFill>
                  <a:srgbClr val="C00000"/>
                </a:solidFill>
                <a:latin typeface="Alibaba PuHuiTi" panose="00020600040101010101" charset="-122"/>
                <a:ea typeface="Alibaba PuHuiTi" panose="00020600040101010101" charset="-122"/>
                <a:cs typeface="Alibaba PuHuiTi" panose="00020600040101010101" charset="-122"/>
              </a:rPr>
              <a:t>2</a:t>
            </a:r>
            <a:r>
              <a:rPr lang="zh-CN" altLang="en-US">
                <a:solidFill>
                  <a:srgbClr val="C00000"/>
                </a:solidFill>
                <a:latin typeface="Alibaba PuHuiTi" panose="00020600040101010101" charset="-122"/>
                <a:ea typeface="Alibaba PuHuiTi" panose="00020600040101010101" charset="-122"/>
                <a:cs typeface="Alibaba PuHuiTi" panose="00020600040101010101" charset="-122"/>
              </a:rPr>
              <a:t>段话中的</a:t>
            </a:r>
            <a:r>
              <a:rPr lang="en-US" altLang="zh-CN">
                <a:solidFill>
                  <a:srgbClr val="C00000"/>
                </a:solidFill>
                <a:latin typeface="Alibaba PuHuiTi" panose="00020600040101010101" charset="-122"/>
                <a:ea typeface="Alibaba PuHuiTi" panose="00020600040101010101" charset="-122"/>
                <a:cs typeface="Alibaba PuHuiTi" panose="00020600040101010101" charset="-122"/>
              </a:rPr>
              <a:t>SPO</a:t>
            </a:r>
            <a:r>
              <a:rPr lang="zh-CN" altLang="en-US">
                <a:solidFill>
                  <a:srgbClr val="C00000"/>
                </a:solidFill>
                <a:latin typeface="Alibaba PuHuiTi" panose="00020600040101010101" charset="-122"/>
                <a:ea typeface="Alibaba PuHuiTi" panose="00020600040101010101" charset="-122"/>
                <a:cs typeface="Alibaba PuHuiTi" panose="00020600040101010101" charset="-122"/>
              </a:rPr>
              <a:t>三元组信息。</a:t>
            </a:r>
          </a:p>
        </p:txBody>
      </p:sp>
      <p:sp>
        <p:nvSpPr>
          <p:cNvPr id="4" name="文本框 3"/>
          <p:cNvSpPr txBox="1"/>
          <p:nvPr/>
        </p:nvSpPr>
        <p:spPr>
          <a:xfrm>
            <a:off x="551180" y="1484630"/>
            <a:ext cx="7235825" cy="1260475"/>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969896"/>
                </a:solidFill>
                <a:latin typeface="Source Code Pro" panose="020B0309030403020204"/>
                <a:ea typeface="Source Code Pro" panose="020B0309030403020204"/>
              </a:rPr>
              <a:t># </a:t>
            </a:r>
            <a:r>
              <a:rPr lang="zh-CN" altLang="en-US" sz="1600">
                <a:solidFill>
                  <a:srgbClr val="969896"/>
                </a:solidFill>
                <a:latin typeface="Menlo-Regular" panose="020B0609030804020204"/>
                <a:ea typeface="Menlo-Regular" panose="020B0609030804020204"/>
              </a:rPr>
              <a:t>定义不同实体下的具备属性</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000000"/>
                </a:solidFill>
                <a:latin typeface="Source Code Pro" panose="020B0309030403020204"/>
                <a:ea typeface="Source Code Pro" panose="020B0309030403020204"/>
              </a:rPr>
              <a:t>schema </a:t>
            </a:r>
            <a:r>
              <a:rPr lang="en-US" altLang="zh-CN" sz="1600">
                <a:solidFill>
                  <a:srgbClr val="B31D28"/>
                </a:solidFill>
                <a:latin typeface="Source Code Pro" panose="020B0309030403020204"/>
                <a:ea typeface="Source Code Pro" panose="020B0309030403020204"/>
              </a:rPr>
              <a:t>= </a:t>
            </a:r>
            <a:r>
              <a:rPr lang="en-US" altLang="zh-CN" sz="16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000000"/>
                </a:solidFill>
                <a:latin typeface="Source Code Pro" panose="020B0309030403020204"/>
                <a:ea typeface="Source Code Pro" panose="020B0309030403020204"/>
              </a:rPr>
              <a:t>    </a:t>
            </a:r>
            <a:r>
              <a:rPr lang="en-US" altLang="zh-CN" sz="1600">
                <a:solidFill>
                  <a:srgbClr val="032F62"/>
                </a:solidFill>
                <a:latin typeface="Source Code Pro" panose="020B0309030403020204"/>
                <a:ea typeface="Source Code Pro" panose="020B0309030403020204"/>
              </a:rPr>
              <a:t>'</a:t>
            </a:r>
            <a:r>
              <a:rPr lang="zh-CN" altLang="en-US" sz="1600">
                <a:solidFill>
                  <a:srgbClr val="032F62"/>
                </a:solidFill>
                <a:latin typeface="Menlo-Regular" panose="020B0609030804020204"/>
                <a:ea typeface="Menlo-Regular" panose="020B0609030804020204"/>
              </a:rPr>
              <a:t>金融</a:t>
            </a:r>
            <a:r>
              <a:rPr lang="en-US" altLang="zh-CN" sz="1600">
                <a:solidFill>
                  <a:srgbClr val="032F62"/>
                </a:solidFill>
                <a:latin typeface="Source Code Pro" panose="020B0309030403020204"/>
                <a:ea typeface="Source Code Pro" panose="020B0309030403020204"/>
              </a:rPr>
              <a:t>'</a:t>
            </a:r>
            <a:r>
              <a:rPr lang="en-US" altLang="zh-CN" sz="1600">
                <a:solidFill>
                  <a:srgbClr val="B31D28"/>
                </a:solidFill>
                <a:latin typeface="Source Code Pro" panose="020B0309030403020204"/>
                <a:ea typeface="Source Code Pro" panose="020B0309030403020204"/>
              </a:rPr>
              <a:t>: </a:t>
            </a:r>
            <a:r>
              <a:rPr lang="en-US" altLang="zh-CN" sz="1600">
                <a:solidFill>
                  <a:srgbClr val="000000"/>
                </a:solidFill>
                <a:latin typeface="Source Code Pro" panose="020B0309030403020204"/>
                <a:ea typeface="Source Code Pro" panose="020B0309030403020204"/>
              </a:rPr>
              <a:t>[</a:t>
            </a:r>
            <a:r>
              <a:rPr lang="en-US" altLang="zh-CN" sz="1600">
                <a:solidFill>
                  <a:srgbClr val="032F62"/>
                </a:solidFill>
                <a:latin typeface="Source Code Pro" panose="020B0309030403020204"/>
                <a:ea typeface="Source Code Pro" panose="020B0309030403020204"/>
              </a:rPr>
              <a:t>'</a:t>
            </a:r>
            <a:r>
              <a:rPr lang="zh-CN" altLang="en-US" sz="1600">
                <a:solidFill>
                  <a:srgbClr val="032F62"/>
                </a:solidFill>
                <a:latin typeface="Menlo-Regular" panose="020B0609030804020204"/>
                <a:ea typeface="Menlo-Regular" panose="020B0609030804020204"/>
              </a:rPr>
              <a:t>日期</a:t>
            </a:r>
            <a:r>
              <a:rPr lang="en-US" altLang="zh-CN" sz="1600">
                <a:solidFill>
                  <a:srgbClr val="032F62"/>
                </a:solidFill>
                <a:latin typeface="Source Code Pro" panose="020B0309030403020204"/>
                <a:ea typeface="Source Code Pro" panose="020B0309030403020204"/>
              </a:rPr>
              <a:t>'</a:t>
            </a:r>
            <a:r>
              <a:rPr lang="en-US" altLang="zh-CN" sz="1600">
                <a:solidFill>
                  <a:srgbClr val="000000"/>
                </a:solidFill>
                <a:latin typeface="Source Code Pro" panose="020B0309030403020204"/>
                <a:ea typeface="Source Code Pro" panose="020B0309030403020204"/>
              </a:rPr>
              <a:t>, </a:t>
            </a:r>
            <a:r>
              <a:rPr lang="en-US" altLang="zh-CN" sz="1600">
                <a:solidFill>
                  <a:srgbClr val="032F62"/>
                </a:solidFill>
                <a:latin typeface="Source Code Pro" panose="020B0309030403020204"/>
                <a:ea typeface="Source Code Pro" panose="020B0309030403020204"/>
              </a:rPr>
              <a:t>'</a:t>
            </a:r>
            <a:r>
              <a:rPr lang="zh-CN" altLang="en-US" sz="1600">
                <a:solidFill>
                  <a:srgbClr val="032F62"/>
                </a:solidFill>
                <a:latin typeface="Menlo-Regular" panose="020B0609030804020204"/>
                <a:ea typeface="Menlo-Regular" panose="020B0609030804020204"/>
              </a:rPr>
              <a:t>股票名称</a:t>
            </a:r>
            <a:r>
              <a:rPr lang="en-US" altLang="zh-CN" sz="1600">
                <a:solidFill>
                  <a:srgbClr val="032F62"/>
                </a:solidFill>
                <a:latin typeface="Source Code Pro" panose="020B0309030403020204"/>
                <a:ea typeface="Source Code Pro" panose="020B0309030403020204"/>
              </a:rPr>
              <a:t>'</a:t>
            </a:r>
            <a:r>
              <a:rPr lang="en-US" altLang="zh-CN" sz="1600">
                <a:solidFill>
                  <a:srgbClr val="000000"/>
                </a:solidFill>
                <a:latin typeface="Source Code Pro" panose="020B0309030403020204"/>
                <a:ea typeface="Source Code Pro" panose="020B0309030403020204"/>
              </a:rPr>
              <a:t>, </a:t>
            </a:r>
            <a:r>
              <a:rPr lang="en-US" altLang="zh-CN" sz="1600">
                <a:solidFill>
                  <a:srgbClr val="032F62"/>
                </a:solidFill>
                <a:latin typeface="Source Code Pro" panose="020B0309030403020204"/>
                <a:ea typeface="Source Code Pro" panose="020B0309030403020204"/>
              </a:rPr>
              <a:t>'</a:t>
            </a:r>
            <a:r>
              <a:rPr lang="zh-CN" altLang="en-US" sz="1600">
                <a:solidFill>
                  <a:srgbClr val="032F62"/>
                </a:solidFill>
                <a:latin typeface="Menlo-Regular" panose="020B0609030804020204"/>
                <a:ea typeface="Menlo-Regular" panose="020B0609030804020204"/>
              </a:rPr>
              <a:t>开盘价</a:t>
            </a:r>
            <a:r>
              <a:rPr lang="en-US" altLang="zh-CN" sz="1600">
                <a:solidFill>
                  <a:srgbClr val="032F62"/>
                </a:solidFill>
                <a:latin typeface="Source Code Pro" panose="020B0309030403020204"/>
                <a:ea typeface="Source Code Pro" panose="020B0309030403020204"/>
              </a:rPr>
              <a:t>'</a:t>
            </a:r>
            <a:r>
              <a:rPr lang="en-US" altLang="zh-CN" sz="1600">
                <a:solidFill>
                  <a:srgbClr val="000000"/>
                </a:solidFill>
                <a:latin typeface="Source Code Pro" panose="020B0309030403020204"/>
                <a:ea typeface="Source Code Pro" panose="020B0309030403020204"/>
              </a:rPr>
              <a:t>, </a:t>
            </a:r>
            <a:r>
              <a:rPr lang="en-US" altLang="zh-CN" sz="1600">
                <a:solidFill>
                  <a:srgbClr val="032F62"/>
                </a:solidFill>
                <a:latin typeface="Source Code Pro" panose="020B0309030403020204"/>
                <a:ea typeface="Source Code Pro" panose="020B0309030403020204"/>
              </a:rPr>
              <a:t>'</a:t>
            </a:r>
            <a:r>
              <a:rPr lang="zh-CN" altLang="en-US" sz="1600">
                <a:solidFill>
                  <a:srgbClr val="032F62"/>
                </a:solidFill>
                <a:latin typeface="Menlo-Regular" panose="020B0609030804020204"/>
                <a:ea typeface="Menlo-Regular" panose="020B0609030804020204"/>
              </a:rPr>
              <a:t>收盘价</a:t>
            </a:r>
            <a:r>
              <a:rPr lang="en-US" altLang="zh-CN" sz="1600">
                <a:solidFill>
                  <a:srgbClr val="032F62"/>
                </a:solidFill>
                <a:latin typeface="Source Code Pro" panose="020B0309030403020204"/>
                <a:ea typeface="Source Code Pro" panose="020B0309030403020204"/>
              </a:rPr>
              <a:t>'</a:t>
            </a:r>
            <a:r>
              <a:rPr lang="en-US" altLang="zh-CN" sz="1600">
                <a:solidFill>
                  <a:srgbClr val="000000"/>
                </a:solidFill>
                <a:latin typeface="Source Code Pro" panose="020B0309030403020204"/>
                <a:ea typeface="Source Code Pro" panose="020B0309030403020204"/>
              </a:rPr>
              <a:t>, </a:t>
            </a:r>
            <a:r>
              <a:rPr lang="en-US" altLang="zh-CN" sz="1600">
                <a:solidFill>
                  <a:srgbClr val="032F62"/>
                </a:solidFill>
                <a:latin typeface="Source Code Pro" panose="020B0309030403020204"/>
                <a:ea typeface="Source Code Pro" panose="020B0309030403020204"/>
              </a:rPr>
              <a:t>'</a:t>
            </a:r>
            <a:r>
              <a:rPr lang="zh-CN" altLang="en-US" sz="1600">
                <a:solidFill>
                  <a:srgbClr val="032F62"/>
                </a:solidFill>
                <a:latin typeface="Menlo-Regular" panose="020B0609030804020204"/>
                <a:ea typeface="Menlo-Regular" panose="020B0609030804020204"/>
              </a:rPr>
              <a:t>成交量</a:t>
            </a:r>
            <a:r>
              <a:rPr lang="en-US" altLang="zh-CN" sz="1600">
                <a:solidFill>
                  <a:srgbClr val="032F62"/>
                </a:solidFill>
                <a:latin typeface="Source Code Pro" panose="020B0309030403020204"/>
                <a:ea typeface="Source Code Pro" panose="020B0309030403020204"/>
              </a:rPr>
              <a:t>'</a:t>
            </a:r>
            <a:r>
              <a:rPr lang="en-US" altLang="zh-CN" sz="16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000000"/>
                </a:solidFill>
                <a:latin typeface="Source Code Pro" panose="020B0309030403020204"/>
                <a:ea typeface="Source Code Pro" panose="020B0309030403020204"/>
              </a:rPr>
              <a:t>}</a:t>
            </a:r>
          </a:p>
          <a:p>
            <a:pPr marL="0" indent="0" algn="just" defTabSz="266700">
              <a:spcBef>
                <a:spcPct val="0"/>
              </a:spcBef>
              <a:spcAft>
                <a:spcPct val="0"/>
              </a:spcAft>
            </a:pPr>
            <a:r>
              <a:rPr lang="en-US" altLang="zh-CN" sz="1200">
                <a:latin typeface="Calibri"/>
                <a:ea typeface="宋体"/>
              </a:rPr>
              <a:t> </a:t>
            </a:r>
          </a:p>
        </p:txBody>
      </p:sp>
      <p:sp>
        <p:nvSpPr>
          <p:cNvPr id="7" name="文本框 6"/>
          <p:cNvSpPr txBox="1"/>
          <p:nvPr/>
        </p:nvSpPr>
        <p:spPr>
          <a:xfrm>
            <a:off x="551180" y="3357245"/>
            <a:ext cx="11101705" cy="1260475"/>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005CC5"/>
                </a:solidFill>
                <a:latin typeface="Source Code Pro" panose="020B0309030403020204"/>
                <a:ea typeface="Source Code Pro" panose="020B0309030403020204"/>
              </a:rPr>
              <a:t>1.</a:t>
            </a:r>
            <a:r>
              <a:rPr lang="en-US" altLang="zh-CN" sz="1600">
                <a:solidFill>
                  <a:srgbClr val="032F62"/>
                </a:solidFill>
                <a:latin typeface="Source Code Pro" panose="020B0309030403020204"/>
                <a:ea typeface="Source Code Pro" panose="020B0309030403020204"/>
              </a:rPr>
              <a:t>'2023-02-15</a:t>
            </a:r>
            <a:r>
              <a:rPr lang="zh-CN" altLang="en-US" sz="1600">
                <a:solidFill>
                  <a:srgbClr val="032F62"/>
                </a:solidFill>
                <a:latin typeface="Menlo-Regular" panose="020B0609030804020204"/>
                <a:ea typeface="Menlo-Regular" panose="020B0609030804020204"/>
              </a:rPr>
              <a:t>，寓意吉祥的节日，股票佰笃</a:t>
            </a:r>
            <a:r>
              <a:rPr lang="en-US" altLang="zh-CN" sz="1600">
                <a:solidFill>
                  <a:srgbClr val="032F62"/>
                </a:solidFill>
                <a:latin typeface="Source Code Pro" panose="020B0309030403020204"/>
                <a:ea typeface="Source Code Pro" panose="020B0309030403020204"/>
              </a:rPr>
              <a:t>[BD]</a:t>
            </a:r>
            <a:r>
              <a:rPr lang="zh-CN" altLang="en-US" sz="1600">
                <a:solidFill>
                  <a:srgbClr val="032F62"/>
                </a:solidFill>
                <a:latin typeface="Menlo-Regular" panose="020B0609030804020204"/>
                <a:ea typeface="Menlo-Regular" panose="020B0609030804020204"/>
              </a:rPr>
              <a:t>美股开盘价</a:t>
            </a:r>
            <a:r>
              <a:rPr lang="en-US" altLang="zh-CN" sz="1600">
                <a:solidFill>
                  <a:srgbClr val="032F62"/>
                </a:solidFill>
                <a:latin typeface="Source Code Pro" panose="020B0309030403020204"/>
                <a:ea typeface="Source Code Pro" panose="020B0309030403020204"/>
              </a:rPr>
              <a:t>10</a:t>
            </a:r>
            <a:r>
              <a:rPr lang="zh-CN" altLang="en-US" sz="1600">
                <a:solidFill>
                  <a:srgbClr val="032F62"/>
                </a:solidFill>
                <a:latin typeface="Menlo-Regular" panose="020B0609030804020204"/>
                <a:ea typeface="Menlo-Regular" panose="020B0609030804020204"/>
              </a:rPr>
              <a:t>美元，虽然经历了波动，但最终以</a:t>
            </a:r>
            <a:r>
              <a:rPr lang="en-US" altLang="zh-CN" sz="1600">
                <a:solidFill>
                  <a:srgbClr val="032F62"/>
                </a:solidFill>
                <a:latin typeface="Source Code Pro" panose="020B0309030403020204"/>
                <a:ea typeface="Source Code Pro" panose="020B0309030403020204"/>
              </a:rPr>
              <a:t>13</a:t>
            </a:r>
            <a:r>
              <a:rPr lang="zh-CN" altLang="en-US" sz="1600">
                <a:solidFill>
                  <a:srgbClr val="032F62"/>
                </a:solidFill>
                <a:latin typeface="Menlo-Regular" panose="020B0609030804020204"/>
                <a:ea typeface="Menlo-Regular" panose="020B0609030804020204"/>
              </a:rPr>
              <a:t>美元收盘，成交量微幅增加至</a:t>
            </a:r>
            <a:r>
              <a:rPr lang="en-US" altLang="zh-CN" sz="1600">
                <a:solidFill>
                  <a:srgbClr val="032F62"/>
                </a:solidFill>
                <a:latin typeface="Source Code Pro" panose="020B0309030403020204"/>
                <a:ea typeface="Source Code Pro" panose="020B0309030403020204"/>
              </a:rPr>
              <a:t>460,000</a:t>
            </a:r>
            <a:r>
              <a:rPr lang="zh-CN" altLang="en-US" sz="1600">
                <a:solidFill>
                  <a:srgbClr val="032F62"/>
                </a:solidFill>
                <a:latin typeface="Menlo-Regular" panose="020B0609030804020204"/>
                <a:ea typeface="Menlo-Regular" panose="020B0609030804020204"/>
              </a:rPr>
              <a:t>，投资者情绪较为平稳。</a:t>
            </a:r>
            <a:r>
              <a:rPr lang="en-US" altLang="zh-CN" sz="1600">
                <a:solidFill>
                  <a:srgbClr val="032F62"/>
                </a:solidFill>
                <a:latin typeface="Source Code Pro" panose="020B0309030403020204"/>
                <a:ea typeface="Source Code Pro" panose="020B0309030403020204"/>
              </a:rPr>
              <a:t>'</a:t>
            </a:r>
            <a:r>
              <a:rPr lang="en-US" altLang="zh-CN" sz="16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005CC5"/>
                </a:solidFill>
                <a:latin typeface="Source Code Pro" panose="020B0309030403020204"/>
                <a:ea typeface="Source Code Pro" panose="020B0309030403020204"/>
              </a:rPr>
              <a:t>2.</a:t>
            </a:r>
            <a:r>
              <a:rPr lang="en-US" altLang="zh-CN" sz="1600">
                <a:solidFill>
                  <a:srgbClr val="032F62"/>
                </a:solidFill>
                <a:latin typeface="Source Code Pro" panose="020B0309030403020204"/>
                <a:ea typeface="Source Code Pro" panose="020B0309030403020204"/>
              </a:rPr>
              <a:t>'2023-04-05</a:t>
            </a:r>
            <a:r>
              <a:rPr lang="zh-CN" altLang="en-US" sz="1600">
                <a:solidFill>
                  <a:srgbClr val="032F62"/>
                </a:solidFill>
                <a:latin typeface="Menlo-Regular" panose="020B0609030804020204"/>
                <a:ea typeface="Menlo-Regular" panose="020B0609030804020204"/>
              </a:rPr>
              <a:t>，市场迎来轻松氛围，股票盘古</a:t>
            </a:r>
            <a:r>
              <a:rPr lang="en-US" altLang="zh-CN" sz="1600">
                <a:solidFill>
                  <a:srgbClr val="032F62"/>
                </a:solidFill>
                <a:latin typeface="Source Code Pro" panose="020B0309030403020204"/>
                <a:ea typeface="Source Code Pro" panose="020B0309030403020204"/>
              </a:rPr>
              <a:t>(0021)</a:t>
            </a:r>
            <a:r>
              <a:rPr lang="zh-CN" altLang="en-US" sz="1600">
                <a:solidFill>
                  <a:srgbClr val="032F62"/>
                </a:solidFill>
                <a:latin typeface="Menlo-Regular" panose="020B0609030804020204"/>
                <a:ea typeface="Menlo-Regular" panose="020B0609030804020204"/>
              </a:rPr>
              <a:t>开盘价</a:t>
            </a:r>
            <a:r>
              <a:rPr lang="en-US" altLang="zh-CN" sz="1600">
                <a:solidFill>
                  <a:srgbClr val="032F62"/>
                </a:solidFill>
                <a:latin typeface="Source Code Pro" panose="020B0309030403020204"/>
                <a:ea typeface="Source Code Pro" panose="020B0309030403020204"/>
              </a:rPr>
              <a:t>23</a:t>
            </a:r>
            <a:r>
              <a:rPr lang="zh-CN" altLang="en-US" sz="1600">
                <a:solidFill>
                  <a:srgbClr val="032F62"/>
                </a:solidFill>
                <a:latin typeface="Menlo-Regular" panose="020B0609030804020204"/>
                <a:ea typeface="Menlo-Regular" panose="020B0609030804020204"/>
              </a:rPr>
              <a:t>元，尽管经历了波动，但最终以</a:t>
            </a:r>
            <a:r>
              <a:rPr lang="en-US" altLang="zh-CN" sz="1600">
                <a:solidFill>
                  <a:srgbClr val="032F62"/>
                </a:solidFill>
                <a:latin typeface="Source Code Pro" panose="020B0309030403020204"/>
                <a:ea typeface="Source Code Pro" panose="020B0309030403020204"/>
              </a:rPr>
              <a:t>26</a:t>
            </a:r>
            <a:r>
              <a:rPr lang="zh-CN" altLang="en-US" sz="1600">
                <a:solidFill>
                  <a:srgbClr val="032F62"/>
                </a:solidFill>
                <a:latin typeface="Menlo-Regular" panose="020B0609030804020204"/>
                <a:ea typeface="Menlo-Regular" panose="020B0609030804020204"/>
              </a:rPr>
              <a:t>美元收盘，成交量缩小至</a:t>
            </a:r>
            <a:r>
              <a:rPr lang="en-US" altLang="zh-CN" sz="1600">
                <a:solidFill>
                  <a:srgbClr val="032F62"/>
                </a:solidFill>
                <a:latin typeface="Source Code Pro" panose="020B0309030403020204"/>
                <a:ea typeface="Source Code Pro" panose="020B0309030403020204"/>
              </a:rPr>
              <a:t>310,000</a:t>
            </a:r>
            <a:r>
              <a:rPr lang="zh-CN" altLang="en-US" sz="1600">
                <a:solidFill>
                  <a:srgbClr val="032F62"/>
                </a:solidFill>
                <a:latin typeface="Menlo-Regular" panose="020B0609030804020204"/>
                <a:ea typeface="Menlo-Regular" panose="020B0609030804020204"/>
              </a:rPr>
              <a:t>，投资者保持观望态度。</a:t>
            </a:r>
            <a:r>
              <a:rPr lang="en-US" altLang="zh-CN" sz="1600">
                <a:solidFill>
                  <a:srgbClr val="032F62"/>
                </a:solidFill>
                <a:latin typeface="Source Code Pro" panose="020B0309030403020204"/>
                <a:ea typeface="Source Code Pro" panose="020B0309030403020204"/>
              </a:rPr>
              <a:t>'</a:t>
            </a:r>
            <a:r>
              <a:rPr lang="en-US" altLang="zh-CN" sz="1600">
                <a:solidFill>
                  <a:srgbClr val="000000"/>
                </a:solidFill>
                <a:latin typeface="Source Code Pro" panose="020B0309030403020204"/>
                <a:ea typeface="Source Code Pro" panose="020B0309030403020204"/>
              </a:rPr>
              <a:t>,</a:t>
            </a:r>
          </a:p>
          <a:p>
            <a:pPr marL="0" indent="0" algn="just" defTabSz="266700">
              <a:spcBef>
                <a:spcPct val="0"/>
              </a:spcBef>
              <a:spcAft>
                <a:spcPct val="0"/>
              </a:spcAft>
            </a:pPr>
            <a:r>
              <a:rPr lang="en-US" altLang="zh-CN" sz="1200">
                <a:latin typeface="Calibri"/>
                <a:ea typeface="宋体"/>
              </a:rPr>
              <a:t> </a:t>
            </a:r>
          </a:p>
        </p:txBody>
      </p:sp>
      <p:pic>
        <p:nvPicPr>
          <p:cNvPr id="6" name="图片 5" descr="图片包含 图标&#10;&#10;AI 生成的内容可能不正确。">
            <a:extLst>
              <a:ext uri="{FF2B5EF4-FFF2-40B4-BE49-F238E27FC236}">
                <a16:creationId xmlns:a16="http://schemas.microsoft.com/office/drawing/2014/main" id="{CA31AB4D-E063-A55C-8D80-2EC3A1E3DA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3419" y="4647663"/>
            <a:ext cx="2323976" cy="23239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Prompt</a:t>
            </a:r>
            <a:r>
              <a:rPr lang="zh-CN" altLang="en-US">
                <a:solidFill>
                  <a:schemeClr val="tx1">
                    <a:lumMod val="85000"/>
                    <a:lumOff val="15000"/>
                  </a:schemeClr>
                </a:solidFill>
              </a:rPr>
              <a:t>设计</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在该任务的</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prompt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设计中，我们主要考虑</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2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点：</a:t>
            </a:r>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pPr marL="285750" indent="-285750">
              <a:buFont typeface="Arial" panose="020B0604020202090204" pitchFamily="34" charset="0"/>
              <a:buChar char="•"/>
            </a:pP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需要向模型解释什么叫作「信息抽取任务」</a:t>
            </a:r>
          </a:p>
          <a:p>
            <a:pPr marL="285750" indent="-285750">
              <a:buFont typeface="Arial" panose="020B0604020202090204" pitchFamily="34" charset="0"/>
              <a:buChar char="•"/>
            </a:pP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需要让模型按照我们指定的格式（</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json</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）输出</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为了让模型知道什么叫做「信息抽取」，我们借用</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FewShot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的方式，先给模型展示几个正确的例子：</a:t>
            </a:r>
          </a:p>
          <a:p>
            <a:endPar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endParaRPr>
          </a:p>
          <a:p>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User:'2023-01-10</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，股市震荡。股票古哥</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-D[EOOE]</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美股今日开盘价</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100</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美元，一度飙升至</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105</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美元，随后回落至</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98</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美元，最终以</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102</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美元收盘，成交量达到</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520000</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。提取上述句子中</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金融</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日期</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股票名称</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开盘价</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收盘价</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成交量</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类型的实体，并按照</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JSON</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格式输出，上述句子中没有的信息用</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原文中未提及</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来表示，多个值之间用</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分隔。</a:t>
            </a:r>
            <a:endPar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endParaRPr>
          </a:p>
          <a:p>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Bot: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日期</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['2023-01-10'],'</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股票名称</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古哥</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-D[EOOE]</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美股</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开盘价</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['100</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美元</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收盘价</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['102</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美元</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成交量</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['520000']} ... </a:t>
            </a:r>
          </a:p>
          <a:p>
            <a:endParaRPr lang="zh-CN" altLang="en-US" sz="1600">
              <a:solidFill>
                <a:schemeClr val="bg1">
                  <a:lumMod val="50000"/>
                </a:schemeClr>
              </a:solidFill>
              <a:latin typeface="Alibaba PuHuiTi" panose="00020600040101010101" charset="-122"/>
              <a:ea typeface="Alibaba PuHuiTi" panose="00020600040101010101" charset="-122"/>
              <a:cs typeface="Alibaba PuHuiTi" panose="00020600040101010101" charset="-122"/>
            </a:endParaRP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其中，</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User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代表我们输入给模型的句子，</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Bot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代表模型的回复内容。</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注意：上述例子中</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Bot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的部分也是由人工输入的，其目的是希望看到在看到类似</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User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中的句子时，模型应当做出类似</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Bot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的回答。</a:t>
            </a: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p:txBody>
      </p:sp>
      <p:pic>
        <p:nvPicPr>
          <p:cNvPr id="7" name="图片 6" descr="图片包含 徽标&#10;&#10;AI 生成的内容可能不正确。">
            <a:extLst>
              <a:ext uri="{FF2B5EF4-FFF2-40B4-BE49-F238E27FC236}">
                <a16:creationId xmlns:a16="http://schemas.microsoft.com/office/drawing/2014/main" id="{738C3893-EB2C-091B-376D-D7285189BA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2504" y="4534024"/>
            <a:ext cx="2323976" cy="23239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信息抽取任务代码实现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本次信息抽取任务实现的主要过程：构造</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prompt -&gt;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对句子做分类</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-&gt;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进行信息抽取</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导入必备的工具包：</a:t>
            </a: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p:txBody>
      </p:sp>
      <p:sp>
        <p:nvSpPr>
          <p:cNvPr id="5" name="文本框 4"/>
          <p:cNvSpPr txBox="1"/>
          <p:nvPr/>
        </p:nvSpPr>
        <p:spPr>
          <a:xfrm>
            <a:off x="551180" y="1917065"/>
            <a:ext cx="11242040" cy="4359275"/>
          </a:xfrm>
          <a:prstGeom prst="rect">
            <a:avLst/>
          </a:prstGeom>
          <a:ln>
            <a:solidFill>
              <a:schemeClr val="bg1">
                <a:lumMod val="50000"/>
              </a:schemeClr>
            </a:solidFill>
          </a:ln>
        </p:spPr>
        <p:txBody>
          <a:bodyPr wrap="square">
            <a:no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D73A49"/>
                </a:solidFill>
                <a:latin typeface="Source Code Pro" panose="020B0309030403020204"/>
                <a:ea typeface="Source Code Pro" panose="020B0309030403020204"/>
              </a:rPr>
              <a:t>from </a:t>
            </a:r>
            <a:r>
              <a:rPr lang="en-US" altLang="zh-CN" sz="1000" dirty="0" err="1">
                <a:solidFill>
                  <a:srgbClr val="000000"/>
                </a:solidFill>
                <a:latin typeface="Source Code Pro" panose="020B0309030403020204"/>
                <a:ea typeface="Source Code Pro" panose="020B0309030403020204"/>
              </a:rPr>
              <a:t>dotenv</a:t>
            </a:r>
            <a:r>
              <a:rPr lang="en-US" altLang="zh-CN" sz="1000" dirty="0">
                <a:solidFill>
                  <a:srgbClr val="000000"/>
                </a:solidFill>
                <a:latin typeface="Source Code Pro" panose="020B0309030403020204"/>
                <a:ea typeface="Source Code Pro" panose="020B0309030403020204"/>
              </a:rPr>
              <a:t> </a:t>
            </a:r>
            <a:r>
              <a:rPr lang="en-US" altLang="zh-CN" sz="1000" dirty="0">
                <a:solidFill>
                  <a:srgbClr val="D73A49"/>
                </a:solidFill>
                <a:latin typeface="Source Code Pro" panose="020B0309030403020204"/>
                <a:ea typeface="Source Code Pro" panose="020B0309030403020204"/>
              </a:rPr>
              <a:t>import </a:t>
            </a:r>
            <a:r>
              <a:rPr lang="en-US" altLang="zh-CN" sz="1000" dirty="0" err="1">
                <a:solidFill>
                  <a:srgbClr val="000000"/>
                </a:solidFill>
                <a:latin typeface="Source Code Pro" panose="020B0309030403020204"/>
                <a:ea typeface="Source Code Pro" panose="020B0309030403020204"/>
              </a:rPr>
              <a:t>load_dotenv</a:t>
            </a:r>
            <a:endParaRPr lang="en-US" altLang="zh-CN" sz="1000" dirty="0">
              <a:solidFill>
                <a:srgbClr val="000000"/>
              </a:solidFill>
              <a:latin typeface="Source Code Pro" panose="020B0309030403020204"/>
              <a:ea typeface="Source Code Pro" panose="020B0309030403020204"/>
            </a:endParaRP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D73A49"/>
                </a:solidFill>
                <a:latin typeface="Source Code Pro" panose="020B0309030403020204"/>
                <a:ea typeface="Source Code Pro" panose="020B0309030403020204"/>
              </a:rPr>
              <a:t>import </a:t>
            </a:r>
            <a:r>
              <a:rPr lang="en-US" altLang="zh-CN" sz="1000" dirty="0">
                <a:solidFill>
                  <a:srgbClr val="000000"/>
                </a:solidFill>
                <a:latin typeface="Source Code Pro" panose="020B0309030403020204"/>
                <a:ea typeface="Source Code Pro" panose="020B0309030403020204"/>
              </a:rPr>
              <a:t>openai</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D73A49"/>
                </a:solidFill>
                <a:latin typeface="Source Code Pro" panose="020B0309030403020204"/>
                <a:ea typeface="Source Code Pro" panose="020B0309030403020204"/>
              </a:rPr>
              <a:t>import </a:t>
            </a:r>
            <a:r>
              <a:rPr lang="en-US" altLang="zh-CN" sz="1000" dirty="0" err="1">
                <a:solidFill>
                  <a:srgbClr val="000000"/>
                </a:solidFill>
                <a:latin typeface="Source Code Pro" panose="020B0309030403020204"/>
                <a:ea typeface="Source Code Pro" panose="020B0309030403020204"/>
              </a:rPr>
              <a:t>json</a:t>
            </a:r>
            <a:endParaRPr lang="en-US" altLang="zh-CN" sz="1000" dirty="0">
              <a:solidFill>
                <a:srgbClr val="000000"/>
              </a:solidFill>
              <a:latin typeface="Source Code Pro" panose="020B0309030403020204"/>
              <a:ea typeface="Source Code Pro" panose="020B0309030403020204"/>
            </a:endParaRP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D73A49"/>
                </a:solidFill>
                <a:latin typeface="Source Code Pro" panose="020B0309030403020204"/>
                <a:ea typeface="Source Code Pro" panose="020B0309030403020204"/>
              </a:rPr>
              <a:t>import </a:t>
            </a:r>
            <a:r>
              <a:rPr lang="en-US" altLang="zh-CN" sz="1000" dirty="0">
                <a:solidFill>
                  <a:srgbClr val="000000"/>
                </a:solidFill>
                <a:latin typeface="Source Code Pro" panose="020B0309030403020204"/>
                <a:ea typeface="Source Code Pro" panose="020B0309030403020204"/>
              </a:rPr>
              <a:t>re</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D73A49"/>
                </a:solidFill>
                <a:latin typeface="Source Code Pro" panose="020B0309030403020204"/>
                <a:ea typeface="Source Code Pro" panose="020B0309030403020204"/>
              </a:rPr>
              <a:t>import </a:t>
            </a:r>
            <a:r>
              <a:rPr lang="en-US" altLang="zh-CN" sz="1000" dirty="0" err="1">
                <a:solidFill>
                  <a:srgbClr val="000000"/>
                </a:solidFill>
                <a:latin typeface="Source Code Pro" panose="020B0309030403020204"/>
                <a:ea typeface="Source Code Pro" panose="020B0309030403020204"/>
              </a:rPr>
              <a:t>os</a:t>
            </a:r>
            <a:endParaRPr lang="en-US" altLang="zh-CN" sz="1000" dirty="0">
              <a:solidFill>
                <a:srgbClr val="000000"/>
              </a:solidFill>
              <a:latin typeface="Source Code Pro" panose="020B0309030403020204"/>
              <a:ea typeface="Source Code Pro" panose="020B0309030403020204"/>
            </a:endParaRP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969896"/>
                </a:solidFill>
                <a:latin typeface="Source Code Pro" panose="020B0309030403020204"/>
                <a:ea typeface="Source Code Pro" panose="020B0309030403020204"/>
              </a:rPr>
              <a:t>### </a:t>
            </a:r>
            <a:r>
              <a:rPr lang="zh-CN" altLang="en-US" sz="1000" dirty="0">
                <a:solidFill>
                  <a:srgbClr val="969896"/>
                </a:solidFill>
                <a:latin typeface="Menlo-Regular" panose="020B0609030804020204"/>
                <a:ea typeface="Menlo-Regular" panose="020B0609030804020204"/>
              </a:rPr>
              <a:t>加载环境变量</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err="1">
                <a:solidFill>
                  <a:srgbClr val="000000"/>
                </a:solidFill>
                <a:latin typeface="Source Code Pro" panose="020B0309030403020204"/>
                <a:ea typeface="Source Code Pro" panose="020B0309030403020204"/>
              </a:rPr>
              <a:t>load_dotenv</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969896"/>
                </a:solidFill>
                <a:latin typeface="Source Code Pro" panose="020B0309030403020204"/>
                <a:ea typeface="Source Code Pro" panose="020B0309030403020204"/>
              </a:rPr>
              <a:t># </a:t>
            </a:r>
            <a:r>
              <a:rPr lang="zh-CN" altLang="en-US" sz="1000" dirty="0">
                <a:solidFill>
                  <a:srgbClr val="969896"/>
                </a:solidFill>
                <a:latin typeface="Menlo-Regular" panose="020B0609030804020204"/>
                <a:ea typeface="Menlo-Regular" panose="020B0609030804020204"/>
              </a:rPr>
              <a:t>定义不同实体下的具备属性</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schema </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金融</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00000"/>
                </a:solidFill>
                <a:latin typeface="Source Code Pro" panose="020B0309030403020204"/>
                <a:ea typeface="Source Code Pro" panose="020B0309030403020204"/>
              </a:rPr>
              <a:t>[</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日期</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股票名称</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开盘价</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收盘价</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成交量</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IE_PATTERN </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183691"/>
                </a:solidFill>
                <a:latin typeface="Source Code Pro" panose="020B0309030403020204"/>
                <a:ea typeface="Source Code Pro" panose="020B0309030403020204"/>
              </a:rPr>
              <a:t>\n\n</a:t>
            </a:r>
            <a:r>
              <a:rPr lang="zh-CN" altLang="en-US" sz="1000" dirty="0">
                <a:solidFill>
                  <a:srgbClr val="032F62"/>
                </a:solidFill>
                <a:latin typeface="Menlo-Regular" panose="020B0609030804020204"/>
                <a:ea typeface="Menlo-Regular" panose="020B0609030804020204"/>
              </a:rPr>
              <a:t>提取上述句子中</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的实体，并按照</a:t>
            </a:r>
            <a:r>
              <a:rPr lang="en-US" altLang="zh-CN" sz="1000" dirty="0">
                <a:solidFill>
                  <a:srgbClr val="032F62"/>
                </a:solidFill>
                <a:latin typeface="Source Code Pro" panose="020B0309030403020204"/>
                <a:ea typeface="Source Code Pro" panose="020B0309030403020204"/>
              </a:rPr>
              <a:t>JSON</a:t>
            </a:r>
            <a:r>
              <a:rPr lang="zh-CN" altLang="en-US" sz="1000" dirty="0">
                <a:solidFill>
                  <a:srgbClr val="032F62"/>
                </a:solidFill>
                <a:latin typeface="Menlo-Regular" panose="020B0609030804020204"/>
                <a:ea typeface="Menlo-Regular" panose="020B0609030804020204"/>
              </a:rPr>
              <a:t>格式输出，上述句子中不存在的信息用</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原文中未提及</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来表示，多个值之间用</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分隔。</a:t>
            </a:r>
            <a:r>
              <a:rPr lang="en-US" altLang="zh-CN" sz="1000" dirty="0">
                <a:solidFill>
                  <a:srgbClr val="032F62"/>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969896"/>
                </a:solidFill>
                <a:latin typeface="Source Code Pro" panose="020B0309030403020204"/>
                <a:ea typeface="Source Code Pro" panose="020B0309030403020204"/>
              </a:rPr>
              <a:t># </a:t>
            </a:r>
            <a:r>
              <a:rPr lang="zh-CN" altLang="en-US" sz="1000" dirty="0">
                <a:solidFill>
                  <a:srgbClr val="969896"/>
                </a:solidFill>
                <a:latin typeface="Menlo-Regular" panose="020B0609030804020204"/>
                <a:ea typeface="Menlo-Regular" panose="020B0609030804020204"/>
              </a:rPr>
              <a:t>提供一些例子供模型参考</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err="1">
                <a:solidFill>
                  <a:srgbClr val="000000"/>
                </a:solidFill>
                <a:latin typeface="Source Code Pro" panose="020B0309030403020204"/>
                <a:ea typeface="Source Code Pro" panose="020B0309030403020204"/>
              </a:rPr>
              <a:t>ie_examples</a:t>
            </a:r>
            <a:r>
              <a:rPr lang="en-US" altLang="zh-CN" sz="1000" dirty="0">
                <a:solidFill>
                  <a:srgbClr val="000000"/>
                </a:solidFill>
                <a:latin typeface="Source Code Pro" panose="020B0309030403020204"/>
                <a:ea typeface="Source Code Pro" panose="020B0309030403020204"/>
              </a:rPr>
              <a:t> </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金融</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'content'</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'2023-01-10</a:t>
            </a:r>
            <a:r>
              <a:rPr lang="zh-CN" altLang="en-US" sz="1000" dirty="0">
                <a:solidFill>
                  <a:srgbClr val="032F62"/>
                </a:solidFill>
                <a:latin typeface="Menlo-Regular" panose="020B0609030804020204"/>
                <a:ea typeface="Menlo-Regular" panose="020B0609030804020204"/>
              </a:rPr>
              <a:t>，股市震荡。股票古哥</a:t>
            </a:r>
            <a:r>
              <a:rPr lang="en-US" altLang="zh-CN" sz="1000" dirty="0">
                <a:solidFill>
                  <a:srgbClr val="032F62"/>
                </a:solidFill>
                <a:latin typeface="Source Code Pro" panose="020B0309030403020204"/>
                <a:ea typeface="Source Code Pro" panose="020B0309030403020204"/>
              </a:rPr>
              <a:t>-D[EOOE]</a:t>
            </a:r>
            <a:r>
              <a:rPr lang="zh-CN" altLang="en-US" sz="1000" dirty="0">
                <a:solidFill>
                  <a:srgbClr val="032F62"/>
                </a:solidFill>
                <a:latin typeface="Menlo-Regular" panose="020B0609030804020204"/>
                <a:ea typeface="Menlo-Regular" panose="020B0609030804020204"/>
              </a:rPr>
              <a:t>美股今日开盘价</a:t>
            </a:r>
            <a:r>
              <a:rPr lang="en-US" altLang="zh-CN" sz="1000" dirty="0">
                <a:solidFill>
                  <a:srgbClr val="032F62"/>
                </a:solidFill>
                <a:latin typeface="Source Code Pro" panose="020B0309030403020204"/>
                <a:ea typeface="Source Code Pro" panose="020B0309030403020204"/>
              </a:rPr>
              <a:t>100</a:t>
            </a:r>
            <a:r>
              <a:rPr lang="zh-CN" altLang="en-US" sz="1000" dirty="0">
                <a:solidFill>
                  <a:srgbClr val="032F62"/>
                </a:solidFill>
                <a:latin typeface="Menlo-Regular" panose="020B0609030804020204"/>
                <a:ea typeface="Menlo-Regular" panose="020B0609030804020204"/>
              </a:rPr>
              <a:t>美元，一度飙升至</a:t>
            </a:r>
            <a:r>
              <a:rPr lang="en-US" altLang="zh-CN" sz="1000" dirty="0">
                <a:solidFill>
                  <a:srgbClr val="032F62"/>
                </a:solidFill>
                <a:latin typeface="Source Code Pro" panose="020B0309030403020204"/>
                <a:ea typeface="Source Code Pro" panose="020B0309030403020204"/>
              </a:rPr>
              <a:t>105</a:t>
            </a:r>
            <a:r>
              <a:rPr lang="zh-CN" altLang="en-US" sz="1000" dirty="0">
                <a:solidFill>
                  <a:srgbClr val="032F62"/>
                </a:solidFill>
                <a:latin typeface="Menlo-Regular" panose="020B0609030804020204"/>
                <a:ea typeface="Menlo-Regular" panose="020B0609030804020204"/>
              </a:rPr>
              <a:t>美元，随后回落至</a:t>
            </a:r>
            <a:r>
              <a:rPr lang="en-US" altLang="zh-CN" sz="1000" dirty="0">
                <a:solidFill>
                  <a:srgbClr val="032F62"/>
                </a:solidFill>
                <a:latin typeface="Source Code Pro" panose="020B0309030403020204"/>
                <a:ea typeface="Source Code Pro" panose="020B0309030403020204"/>
              </a:rPr>
              <a:t>98</a:t>
            </a:r>
            <a:r>
              <a:rPr lang="zh-CN" altLang="en-US" sz="1000" dirty="0">
                <a:solidFill>
                  <a:srgbClr val="032F62"/>
                </a:solidFill>
                <a:latin typeface="Menlo-Regular" panose="020B0609030804020204"/>
                <a:ea typeface="Menlo-Regular" panose="020B0609030804020204"/>
              </a:rPr>
              <a:t>美元，最终以</a:t>
            </a:r>
            <a:r>
              <a:rPr lang="en-US" altLang="zh-CN" sz="1000" dirty="0">
                <a:solidFill>
                  <a:srgbClr val="032F62"/>
                </a:solidFill>
                <a:latin typeface="Source Code Pro" panose="020B0309030403020204"/>
                <a:ea typeface="Source Code Pro" panose="020B0309030403020204"/>
              </a:rPr>
              <a:t>102</a:t>
            </a:r>
            <a:r>
              <a:rPr lang="zh-CN" altLang="en-US" sz="1000" dirty="0">
                <a:solidFill>
                  <a:srgbClr val="032F62"/>
                </a:solidFill>
                <a:latin typeface="Menlo-Regular" panose="020B0609030804020204"/>
                <a:ea typeface="Menlo-Regular" panose="020B0609030804020204"/>
              </a:rPr>
              <a:t>美元收盘，成交量达到</a:t>
            </a:r>
            <a:r>
              <a:rPr lang="en-US" altLang="zh-CN" sz="1000" dirty="0">
                <a:solidFill>
                  <a:srgbClr val="032F62"/>
                </a:solidFill>
                <a:latin typeface="Source Code Pro" panose="020B0309030403020204"/>
                <a:ea typeface="Source Code Pro" panose="020B0309030403020204"/>
              </a:rPr>
              <a:t>520000</a:t>
            </a:r>
            <a:r>
              <a:rPr lang="zh-CN" altLang="en-US" sz="1000" dirty="0">
                <a:solidFill>
                  <a:srgbClr val="032F62"/>
                </a:solidFill>
                <a:latin typeface="Menlo-Regular" panose="020B0609030804020204"/>
                <a:ea typeface="Menlo-Regular" panose="020B0609030804020204"/>
              </a:rPr>
              <a:t>。</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'answers'</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日期</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00000"/>
                </a:solidFill>
                <a:latin typeface="Source Code Pro" panose="020B0309030403020204"/>
                <a:ea typeface="Source Code Pro" panose="020B0309030403020204"/>
              </a:rPr>
              <a:t>[</a:t>
            </a:r>
            <a:r>
              <a:rPr lang="en-US" altLang="zh-CN" sz="1000" dirty="0">
                <a:solidFill>
                  <a:srgbClr val="032F62"/>
                </a:solidFill>
                <a:latin typeface="Source Code Pro" panose="020B0309030403020204"/>
                <a:ea typeface="Source Code Pro" panose="020B0309030403020204"/>
              </a:rPr>
              <a:t>'2023-01-10'</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股票名称</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00000"/>
                </a:solidFill>
                <a:latin typeface="Source Code Pro" panose="020B0309030403020204"/>
                <a:ea typeface="Source Code Pro" panose="020B0309030403020204"/>
              </a:rPr>
              <a:t>[</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古哥</a:t>
            </a:r>
            <a:r>
              <a:rPr lang="en-US" altLang="zh-CN" sz="1000" dirty="0">
                <a:solidFill>
                  <a:srgbClr val="032F62"/>
                </a:solidFill>
                <a:latin typeface="Source Code Pro" panose="020B0309030403020204"/>
                <a:ea typeface="Source Code Pro" panose="020B0309030403020204"/>
              </a:rPr>
              <a:t>-D[EOOE]</a:t>
            </a:r>
            <a:r>
              <a:rPr lang="zh-CN" altLang="en-US" sz="1000" dirty="0">
                <a:solidFill>
                  <a:srgbClr val="032F62"/>
                </a:solidFill>
                <a:latin typeface="Menlo-Regular" panose="020B0609030804020204"/>
                <a:ea typeface="Menlo-Regular" panose="020B0609030804020204"/>
              </a:rPr>
              <a:t>美股</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开盘价</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00000"/>
                </a:solidFill>
                <a:latin typeface="Source Code Pro" panose="020B0309030403020204"/>
                <a:ea typeface="Source Code Pro" panose="020B0309030403020204"/>
              </a:rPr>
              <a:t>[</a:t>
            </a:r>
            <a:r>
              <a:rPr lang="en-US" altLang="zh-CN" sz="1000" dirty="0">
                <a:solidFill>
                  <a:srgbClr val="032F62"/>
                </a:solidFill>
                <a:latin typeface="Source Code Pro" panose="020B0309030403020204"/>
                <a:ea typeface="Source Code Pro" panose="020B0309030403020204"/>
              </a:rPr>
              <a:t>'100</a:t>
            </a:r>
            <a:r>
              <a:rPr lang="zh-CN" altLang="en-US" sz="1000" dirty="0">
                <a:solidFill>
                  <a:srgbClr val="032F62"/>
                </a:solidFill>
                <a:latin typeface="Menlo-Regular" panose="020B0609030804020204"/>
                <a:ea typeface="Menlo-Regular" panose="020B0609030804020204"/>
              </a:rPr>
              <a:t>美元</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收盘价</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00000"/>
                </a:solidFill>
                <a:latin typeface="Source Code Pro" panose="020B0309030403020204"/>
                <a:ea typeface="Source Code Pro" panose="020B0309030403020204"/>
              </a:rPr>
              <a:t>[</a:t>
            </a:r>
            <a:r>
              <a:rPr lang="en-US" altLang="zh-CN" sz="1000" dirty="0">
                <a:solidFill>
                  <a:srgbClr val="032F62"/>
                </a:solidFill>
                <a:latin typeface="Source Code Pro" panose="020B0309030403020204"/>
                <a:ea typeface="Source Code Pro" panose="020B0309030403020204"/>
              </a:rPr>
              <a:t>'102</a:t>
            </a:r>
            <a:r>
              <a:rPr lang="zh-CN" altLang="en-US" sz="1000" dirty="0">
                <a:solidFill>
                  <a:srgbClr val="032F62"/>
                </a:solidFill>
                <a:latin typeface="Menlo-Regular" panose="020B0609030804020204"/>
                <a:ea typeface="Menlo-Regular" panose="020B0609030804020204"/>
              </a:rPr>
              <a:t>美元</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r>
              <a:rPr lang="en-US" altLang="zh-CN" sz="1000" dirty="0">
                <a:solidFill>
                  <a:srgbClr val="032F62"/>
                </a:solidFill>
                <a:latin typeface="Source Code Pro" panose="020B0309030403020204"/>
                <a:ea typeface="Source Code Pro" panose="020B0309030403020204"/>
              </a:rPr>
              <a:t>'</a:t>
            </a:r>
            <a:r>
              <a:rPr lang="zh-CN" altLang="en-US" sz="1000" dirty="0">
                <a:solidFill>
                  <a:srgbClr val="032F62"/>
                </a:solidFill>
                <a:latin typeface="Menlo-Regular" panose="020B0609030804020204"/>
                <a:ea typeface="Menlo-Regular" panose="020B0609030804020204"/>
              </a:rPr>
              <a:t>成交量</a:t>
            </a:r>
            <a:r>
              <a:rPr lang="en-US" altLang="zh-CN" sz="1000" dirty="0">
                <a:solidFill>
                  <a:srgbClr val="032F62"/>
                </a:solidFill>
                <a:latin typeface="Source Code Pro" panose="020B0309030403020204"/>
                <a:ea typeface="Source Code Pro" panose="020B0309030403020204"/>
              </a:rPr>
              <a:t>'</a:t>
            </a:r>
            <a:r>
              <a:rPr lang="en-US" altLang="zh-CN" sz="1000" dirty="0">
                <a:solidFill>
                  <a:srgbClr val="B31D28"/>
                </a:solidFill>
                <a:latin typeface="Source Code Pro" panose="020B0309030403020204"/>
                <a:ea typeface="Source Code Pro" panose="020B0309030403020204"/>
              </a:rPr>
              <a:t>: </a:t>
            </a:r>
            <a:r>
              <a:rPr lang="en-US" altLang="zh-CN" sz="1000" dirty="0">
                <a:solidFill>
                  <a:srgbClr val="000000"/>
                </a:solidFill>
                <a:latin typeface="Source Code Pro" panose="020B0309030403020204"/>
                <a:ea typeface="Source Code Pro" panose="020B0309030403020204"/>
              </a:rPr>
              <a:t>[</a:t>
            </a:r>
            <a:r>
              <a:rPr lang="en-US" altLang="zh-CN" sz="1000" dirty="0">
                <a:solidFill>
                  <a:srgbClr val="032F62"/>
                </a:solidFill>
                <a:latin typeface="Source Code Pro" panose="020B0309030403020204"/>
                <a:ea typeface="Source Code Pro" panose="020B0309030403020204"/>
              </a:rPr>
              <a:t>'520000'</a:t>
            </a:r>
            <a:r>
              <a:rPr lang="en-US" altLang="zh-CN" sz="10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000" dirty="0">
                <a:solidFill>
                  <a:srgbClr val="000000"/>
                </a:solidFill>
                <a:latin typeface="Source Code Pro" panose="020B0309030403020204"/>
                <a:ea typeface="Source Code Pro" panose="020B0309030403020204"/>
              </a:rPr>
              <a:t>}</a:t>
            </a:r>
          </a:p>
          <a:p>
            <a:pPr marL="0" indent="0" algn="just" defTabSz="266700">
              <a:spcBef>
                <a:spcPct val="0"/>
              </a:spcBef>
              <a:spcAft>
                <a:spcPct val="0"/>
              </a:spcAft>
            </a:pPr>
            <a:r>
              <a:rPr lang="en-US" altLang="zh-CN" sz="800" dirty="0">
                <a:latin typeface="Calibri"/>
                <a:ea typeface="宋体"/>
              </a:rPr>
              <a:t> </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信息抽取任务代码实现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构建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init_prompts()</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函数</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p>
        </p:txBody>
      </p:sp>
      <p:sp>
        <p:nvSpPr>
          <p:cNvPr id="4" name="文本框 3"/>
          <p:cNvSpPr txBox="1"/>
          <p:nvPr/>
        </p:nvSpPr>
        <p:spPr>
          <a:xfrm>
            <a:off x="480060" y="1628775"/>
            <a:ext cx="11384915" cy="3907790"/>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2 </a:t>
            </a:r>
            <a:r>
              <a:rPr lang="zh-CN" altLang="en-US" sz="1400">
                <a:solidFill>
                  <a:srgbClr val="969896"/>
                </a:solidFill>
                <a:latin typeface="Menlo-Regular" panose="020B0609030804020204"/>
                <a:ea typeface="Menlo-Regular" panose="020B0609030804020204"/>
              </a:rPr>
              <a:t>构建函数，进行</a:t>
            </a:r>
            <a:r>
              <a:rPr lang="en-US" altLang="zh-CN" sz="1400">
                <a:solidFill>
                  <a:srgbClr val="969896"/>
                </a:solidFill>
                <a:latin typeface="Source Code Pro" panose="020B0309030403020204"/>
                <a:ea typeface="Source Code Pro" panose="020B0309030403020204"/>
              </a:rPr>
              <a:t>prompt</a:t>
            </a:r>
            <a:r>
              <a:rPr lang="zh-CN" altLang="en-US" sz="1400">
                <a:solidFill>
                  <a:srgbClr val="969896"/>
                </a:solidFill>
                <a:latin typeface="Menlo-Regular" panose="020B0609030804020204"/>
                <a:ea typeface="Menlo-Regular" panose="020B0609030804020204"/>
              </a:rPr>
              <a:t>设计</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D73A49"/>
                </a:solidFill>
                <a:latin typeface="Source Code Pro" panose="020B0309030403020204"/>
                <a:ea typeface="Source Code Pro" panose="020B0309030403020204"/>
              </a:rPr>
              <a:t>def </a:t>
            </a:r>
            <a:r>
              <a:rPr lang="en-US" altLang="zh-CN" sz="1400">
                <a:solidFill>
                  <a:srgbClr val="000000"/>
                </a:solidFill>
                <a:latin typeface="Source Code Pro" panose="020B0309030403020204"/>
                <a:ea typeface="Source Code Pro" panose="020B0309030403020204"/>
              </a:rPr>
              <a:t>init_prompt(ie_examples)</a:t>
            </a:r>
            <a:r>
              <a:rPr lang="en-US" altLang="zh-CN" sz="140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B31D28"/>
                </a:solidFill>
                <a:latin typeface="Source Code Pro" panose="020B0309030403020204"/>
                <a:ea typeface="Source Code Pro" panose="020B0309030403020204"/>
              </a:rPr>
              <a:t>    </a:t>
            </a:r>
            <a:r>
              <a:rPr lang="en-US" altLang="zh-CN" sz="1400">
                <a:solidFill>
                  <a:srgbClr val="969896"/>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a:t>
            </a:r>
            <a:r>
              <a:rPr lang="zh-CN" altLang="en-US" sz="1400">
                <a:solidFill>
                  <a:srgbClr val="969896"/>
                </a:solidFill>
                <a:latin typeface="Menlo-Regular" panose="020B0609030804020204"/>
                <a:ea typeface="Menlo-Regular" panose="020B0609030804020204"/>
              </a:rPr>
              <a:t>构建实体提取提示词</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:param ie_examples:</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:return:</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a:t>
            </a:r>
            <a:r>
              <a:rPr lang="en-US" altLang="zh-CN" sz="1400">
                <a:solidFill>
                  <a:srgbClr val="000000"/>
                </a:solidFill>
                <a:latin typeface="Source Code Pro" panose="020B0309030403020204"/>
                <a:ea typeface="Source Code Pro" panose="020B0309030403020204"/>
              </a:rPr>
              <a:t>history </a:t>
            </a:r>
            <a:r>
              <a:rPr lang="en-US" altLang="zh-CN" sz="1400">
                <a:solidFill>
                  <a:srgbClr val="B31D28"/>
                </a:solidFill>
                <a:latin typeface="Source Code Pro" panose="020B0309030403020204"/>
                <a:ea typeface="Source Code Pro" panose="020B0309030403020204"/>
              </a:rPr>
              <a:t>= </a:t>
            </a:r>
            <a:r>
              <a:rPr lang="en-US" altLang="zh-CN" sz="14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0000"/>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'role'</a:t>
            </a:r>
            <a:r>
              <a:rPr lang="en-US" altLang="zh-CN" sz="1400">
                <a:solidFill>
                  <a:srgbClr val="B31D28"/>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'system'</a:t>
            </a:r>
            <a:r>
              <a:rPr lang="en-US" altLang="zh-CN" sz="1400">
                <a:solidFill>
                  <a:srgbClr val="000000"/>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'content'</a:t>
            </a:r>
            <a:r>
              <a:rPr lang="en-US" altLang="zh-CN" sz="1400">
                <a:solidFill>
                  <a:srgbClr val="B31D28"/>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现在你需要帮助我完成信息抽取任务，当我给你一个句子时，你需要帮我抽取出句子中实体信息，并按照</a:t>
            </a:r>
            <a:r>
              <a:rPr lang="en-US" altLang="zh-CN" sz="1400">
                <a:solidFill>
                  <a:srgbClr val="032F62"/>
                </a:solidFill>
                <a:latin typeface="Source Code Pro" panose="020B0309030403020204"/>
                <a:ea typeface="Source Code Pro" panose="020B0309030403020204"/>
              </a:rPr>
              <a:t>JSON</a:t>
            </a:r>
            <a:r>
              <a:rPr lang="zh-CN" altLang="en-US" sz="1400">
                <a:solidFill>
                  <a:srgbClr val="032F62"/>
                </a:solidFill>
                <a:latin typeface="Menlo-Regular" panose="020B0609030804020204"/>
                <a:ea typeface="Menlo-Regular" panose="020B0609030804020204"/>
              </a:rPr>
              <a:t>的格式输出，上述句子中没有的信息用</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原文中未提及</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来表示，多个值之间用</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分隔。</a:t>
            </a:r>
            <a:r>
              <a:rPr lang="en-US" altLang="zh-CN" sz="1400">
                <a:solidFill>
                  <a:srgbClr val="032F62"/>
                </a:solidFill>
                <a:latin typeface="Source Code Pro" panose="020B0309030403020204"/>
                <a:ea typeface="Source Code Pro" panose="020B0309030403020204"/>
              </a:rPr>
              <a:t>"</a:t>
            </a:r>
            <a:r>
              <a:rPr lang="en-US" altLang="zh-CN" sz="14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0000"/>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0000"/>
                </a:solidFill>
                <a:latin typeface="Source Code Pro" panose="020B0309030403020204"/>
                <a:ea typeface="Source Code Pro" panose="020B0309030403020204"/>
              </a:rPr>
              <a:t>    </a:t>
            </a:r>
            <a:r>
              <a:rPr lang="en-US" altLang="zh-CN" sz="1400">
                <a:solidFill>
                  <a:srgbClr val="D73A49"/>
                </a:solidFill>
                <a:latin typeface="Source Code Pro" panose="020B0309030403020204"/>
                <a:ea typeface="Source Code Pro" panose="020B0309030403020204"/>
              </a:rPr>
              <a:t>for </a:t>
            </a:r>
            <a:r>
              <a:rPr lang="en-US" altLang="zh-CN" sz="1400">
                <a:solidFill>
                  <a:srgbClr val="000000"/>
                </a:solidFill>
                <a:latin typeface="Source Code Pro" panose="020B0309030403020204"/>
                <a:ea typeface="Source Code Pro" panose="020B0309030403020204"/>
              </a:rPr>
              <a:t>example_cls, examples </a:t>
            </a:r>
            <a:r>
              <a:rPr lang="en-US" altLang="zh-CN" sz="1400">
                <a:solidFill>
                  <a:srgbClr val="D73A49"/>
                </a:solidFill>
                <a:latin typeface="Source Code Pro" panose="020B0309030403020204"/>
                <a:ea typeface="Source Code Pro" panose="020B0309030403020204"/>
              </a:rPr>
              <a:t>in </a:t>
            </a:r>
            <a:r>
              <a:rPr lang="en-US" altLang="zh-CN" sz="1400">
                <a:solidFill>
                  <a:srgbClr val="000000"/>
                </a:solidFill>
                <a:latin typeface="Source Code Pro" panose="020B0309030403020204"/>
                <a:ea typeface="Source Code Pro" panose="020B0309030403020204"/>
              </a:rPr>
              <a:t>ie_examples.items()</a:t>
            </a:r>
            <a:r>
              <a:rPr lang="en-US" altLang="zh-CN" sz="140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B31D28"/>
                </a:solidFill>
                <a:latin typeface="Source Code Pro" panose="020B0309030403020204"/>
                <a:ea typeface="Source Code Pro" panose="020B0309030403020204"/>
              </a:rPr>
              <a:t>        </a:t>
            </a:r>
            <a:r>
              <a:rPr lang="en-US" altLang="zh-CN" sz="1400">
                <a:solidFill>
                  <a:srgbClr val="D73A49"/>
                </a:solidFill>
                <a:latin typeface="Source Code Pro" panose="020B0309030403020204"/>
                <a:ea typeface="Source Code Pro" panose="020B0309030403020204"/>
              </a:rPr>
              <a:t>for </a:t>
            </a:r>
            <a:r>
              <a:rPr lang="en-US" altLang="zh-CN" sz="1400">
                <a:solidFill>
                  <a:srgbClr val="000000"/>
                </a:solidFill>
                <a:latin typeface="Source Code Pro" panose="020B0309030403020204"/>
                <a:ea typeface="Source Code Pro" panose="020B0309030403020204"/>
              </a:rPr>
              <a:t>example </a:t>
            </a:r>
            <a:r>
              <a:rPr lang="en-US" altLang="zh-CN" sz="1400">
                <a:solidFill>
                  <a:srgbClr val="D73A49"/>
                </a:solidFill>
                <a:latin typeface="Source Code Pro" panose="020B0309030403020204"/>
                <a:ea typeface="Source Code Pro" panose="020B0309030403020204"/>
              </a:rPr>
              <a:t>in </a:t>
            </a:r>
            <a:r>
              <a:rPr lang="en-US" altLang="zh-CN" sz="1400">
                <a:solidFill>
                  <a:srgbClr val="000000"/>
                </a:solidFill>
                <a:latin typeface="Source Code Pro" panose="020B0309030403020204"/>
                <a:ea typeface="Source Code Pro" panose="020B0309030403020204"/>
              </a:rPr>
              <a:t>examples</a:t>
            </a:r>
            <a:r>
              <a:rPr lang="en-US" altLang="zh-CN" sz="140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B31D28"/>
                </a:solidFill>
                <a:latin typeface="Source Code Pro" panose="020B0309030403020204"/>
                <a:ea typeface="Source Code Pro" panose="020B0309030403020204"/>
              </a:rPr>
              <a:t>            </a:t>
            </a:r>
            <a:r>
              <a:rPr lang="en-US" altLang="zh-CN" sz="1400">
                <a:solidFill>
                  <a:srgbClr val="000000"/>
                </a:solidFill>
                <a:latin typeface="Source Code Pro" panose="020B0309030403020204"/>
                <a:ea typeface="Source Code Pro" panose="020B0309030403020204"/>
              </a:rPr>
              <a:t>history.append({</a:t>
            </a:r>
            <a:r>
              <a:rPr lang="en-US" altLang="zh-CN" sz="1400">
                <a:solidFill>
                  <a:srgbClr val="032F62"/>
                </a:solidFill>
                <a:latin typeface="Source Code Pro" panose="020B0309030403020204"/>
                <a:ea typeface="Source Code Pro" panose="020B0309030403020204"/>
              </a:rPr>
              <a:t>'role'</a:t>
            </a:r>
            <a:r>
              <a:rPr lang="en-US" altLang="zh-CN" sz="1400">
                <a:solidFill>
                  <a:srgbClr val="B31D28"/>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'user'</a:t>
            </a:r>
            <a:r>
              <a:rPr lang="en-US" altLang="zh-CN" sz="1400">
                <a:solidFill>
                  <a:srgbClr val="000000"/>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'content'</a:t>
            </a:r>
            <a:r>
              <a:rPr lang="en-US" altLang="zh-CN" sz="1400">
                <a:solidFill>
                  <a:srgbClr val="B31D28"/>
                </a:solidFill>
                <a:latin typeface="Source Code Pro" panose="020B0309030403020204"/>
                <a:ea typeface="Source Code Pro" panose="020B0309030403020204"/>
              </a:rPr>
              <a:t>: </a:t>
            </a:r>
            <a:r>
              <a:rPr lang="en-US" altLang="zh-CN" sz="1400">
                <a:solidFill>
                  <a:srgbClr val="000000"/>
                </a:solidFill>
                <a:latin typeface="Source Code Pro" panose="020B0309030403020204"/>
                <a:ea typeface="Source Code Pro" panose="020B0309030403020204"/>
              </a:rPr>
              <a:t>IE_PATTERN.format(example[</a:t>
            </a:r>
            <a:r>
              <a:rPr lang="en-US" altLang="zh-CN" sz="1400">
                <a:solidFill>
                  <a:srgbClr val="032F62"/>
                </a:solidFill>
                <a:latin typeface="Source Code Pro" panose="020B0309030403020204"/>
                <a:ea typeface="Source Code Pro" panose="020B0309030403020204"/>
              </a:rPr>
              <a:t>'content'</a:t>
            </a:r>
            <a:r>
              <a:rPr lang="en-US" altLang="zh-CN" sz="1400">
                <a:solidFill>
                  <a:srgbClr val="000000"/>
                </a:solidFill>
                <a:latin typeface="Source Code Pro" panose="020B0309030403020204"/>
                <a:ea typeface="Source Code Pro" panose="020B0309030403020204"/>
              </a:rPr>
              <a:t>], schema[example_cls])})</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0000"/>
                </a:solidFill>
                <a:latin typeface="Source Code Pro" panose="020B0309030403020204"/>
                <a:ea typeface="Source Code Pro" panose="020B0309030403020204"/>
              </a:rPr>
              <a:t>            history.append({</a:t>
            </a:r>
            <a:r>
              <a:rPr lang="en-US" altLang="zh-CN" sz="1400">
                <a:solidFill>
                  <a:srgbClr val="032F62"/>
                </a:solidFill>
                <a:latin typeface="Source Code Pro" panose="020B0309030403020204"/>
                <a:ea typeface="Source Code Pro" panose="020B0309030403020204"/>
              </a:rPr>
              <a:t>'role'</a:t>
            </a:r>
            <a:r>
              <a:rPr lang="en-US" altLang="zh-CN" sz="1400">
                <a:solidFill>
                  <a:srgbClr val="B31D28"/>
                </a:solidFill>
                <a:latin typeface="Source Code Pro" panose="020B0309030403020204"/>
                <a:ea typeface="Source Code Pro" panose="020B0309030403020204"/>
              </a:rPr>
              <a:t>:</a:t>
            </a:r>
            <a:r>
              <a:rPr lang="en-US" altLang="zh-CN" sz="1400">
                <a:solidFill>
                  <a:srgbClr val="032F62"/>
                </a:solidFill>
                <a:latin typeface="Source Code Pro" panose="020B0309030403020204"/>
                <a:ea typeface="Source Code Pro" panose="020B0309030403020204"/>
              </a:rPr>
              <a:t>'assistant'</a:t>
            </a:r>
            <a:r>
              <a:rPr lang="en-US" altLang="zh-CN" sz="1400">
                <a:solidFill>
                  <a:srgbClr val="000000"/>
                </a:solidFill>
                <a:latin typeface="Source Code Pro" panose="020B0309030403020204"/>
                <a:ea typeface="Source Code Pro" panose="020B0309030403020204"/>
              </a:rPr>
              <a:t>,</a:t>
            </a:r>
            <a:r>
              <a:rPr lang="en-US" altLang="zh-CN" sz="1400">
                <a:solidFill>
                  <a:srgbClr val="032F62"/>
                </a:solidFill>
                <a:latin typeface="Source Code Pro" panose="020B0309030403020204"/>
                <a:ea typeface="Source Code Pro" panose="020B0309030403020204"/>
              </a:rPr>
              <a:t>'content'</a:t>
            </a:r>
            <a:r>
              <a:rPr lang="en-US" altLang="zh-CN" sz="1400">
                <a:solidFill>
                  <a:srgbClr val="B31D28"/>
                </a:solidFill>
                <a:latin typeface="Source Code Pro" panose="020B0309030403020204"/>
                <a:ea typeface="Source Code Pro" panose="020B0309030403020204"/>
              </a:rPr>
              <a:t>:</a:t>
            </a:r>
            <a:r>
              <a:rPr lang="en-US" altLang="zh-CN" sz="1400">
                <a:solidFill>
                  <a:srgbClr val="000000"/>
                </a:solidFill>
                <a:latin typeface="Source Code Pro" panose="020B0309030403020204"/>
                <a:ea typeface="Source Code Pro" panose="020B0309030403020204"/>
              </a:rPr>
              <a:t>json.dumps(example[</a:t>
            </a:r>
            <a:r>
              <a:rPr lang="en-US" altLang="zh-CN" sz="1400">
                <a:solidFill>
                  <a:srgbClr val="032F62"/>
                </a:solidFill>
                <a:latin typeface="Source Code Pro" panose="020B0309030403020204"/>
                <a:ea typeface="Source Code Pro" panose="020B0309030403020204"/>
              </a:rPr>
              <a:t>'answers'</a:t>
            </a:r>
            <a:r>
              <a:rPr lang="en-US" altLang="zh-CN" sz="14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0000"/>
                </a:solidFill>
                <a:latin typeface="Source Code Pro" panose="020B0309030403020204"/>
                <a:ea typeface="Source Code Pro" panose="020B0309030403020204"/>
              </a:rPr>
              <a:t>    </a:t>
            </a:r>
            <a:r>
              <a:rPr lang="en-US" altLang="zh-CN" sz="1400">
                <a:solidFill>
                  <a:srgbClr val="D73A49"/>
                </a:solidFill>
                <a:latin typeface="Source Code Pro" panose="020B0309030403020204"/>
                <a:ea typeface="Source Code Pro" panose="020B0309030403020204"/>
              </a:rPr>
              <a:t>return  </a:t>
            </a:r>
            <a:r>
              <a:rPr lang="en-US" altLang="zh-CN" sz="1400">
                <a:solidFill>
                  <a:srgbClr val="000000"/>
                </a:solidFill>
                <a:latin typeface="Source Code Pro" panose="020B0309030403020204"/>
                <a:ea typeface="Source Code Pro" panose="020B0309030403020204"/>
              </a:rPr>
              <a:t>history</a:t>
            </a:r>
          </a:p>
          <a:p>
            <a:pPr marL="0" indent="0" algn="just" defTabSz="266700">
              <a:spcBef>
                <a:spcPct val="0"/>
              </a:spcBef>
              <a:spcAft>
                <a:spcPct val="0"/>
              </a:spcAft>
            </a:pPr>
            <a:r>
              <a:rPr lang="en-US" altLang="zh-CN" sz="1000">
                <a:latin typeface="Calibri"/>
                <a:ea typeface="宋体"/>
              </a:rPr>
              <a:t> </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信息抽取任务代码实现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构建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clean_response()</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函数</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p>
        </p:txBody>
      </p:sp>
      <p:sp>
        <p:nvSpPr>
          <p:cNvPr id="5" name="文本框 4"/>
          <p:cNvSpPr txBox="1"/>
          <p:nvPr/>
        </p:nvSpPr>
        <p:spPr>
          <a:xfrm>
            <a:off x="551180" y="1557020"/>
            <a:ext cx="6939915" cy="3969385"/>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D73A49"/>
                </a:solidFill>
                <a:latin typeface="Source Code Pro" panose="020B0309030403020204"/>
                <a:ea typeface="Source Code Pro" panose="020B0309030403020204"/>
              </a:rPr>
              <a:t>def </a:t>
            </a:r>
            <a:r>
              <a:rPr lang="en-US" altLang="zh-CN" sz="1600">
                <a:solidFill>
                  <a:srgbClr val="000000"/>
                </a:solidFill>
                <a:latin typeface="Source Code Pro" panose="020B0309030403020204"/>
                <a:ea typeface="Source Code Pro" panose="020B0309030403020204"/>
              </a:rPr>
              <a:t>clean_response(response</a:t>
            </a:r>
            <a:r>
              <a:rPr lang="en-US" altLang="zh-CN" sz="1600">
                <a:solidFill>
                  <a:srgbClr val="B31D28"/>
                </a:solidFill>
                <a:latin typeface="Source Code Pro" panose="020B0309030403020204"/>
                <a:ea typeface="Source Code Pro" panose="020B0309030403020204"/>
              </a:rPr>
              <a:t>: </a:t>
            </a:r>
            <a:r>
              <a:rPr lang="en-US" altLang="zh-CN" sz="1600">
                <a:solidFill>
                  <a:srgbClr val="000000"/>
                </a:solidFill>
                <a:latin typeface="Source Code Pro" panose="020B0309030403020204"/>
                <a:ea typeface="Source Code Pro" panose="020B0309030403020204"/>
              </a:rPr>
              <a:t>str)</a:t>
            </a:r>
            <a:r>
              <a:rPr lang="en-US" altLang="zh-CN" sz="160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B31D28"/>
                </a:solidFill>
                <a:latin typeface="Source Code Pro" panose="020B0309030403020204"/>
                <a:ea typeface="Source Code Pro" panose="020B0309030403020204"/>
              </a:rPr>
              <a:t>    </a:t>
            </a:r>
            <a:r>
              <a:rPr lang="en-US" altLang="zh-CN" sz="1600">
                <a:solidFill>
                  <a:srgbClr val="969896"/>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969896"/>
                </a:solidFill>
                <a:latin typeface="Source Code Pro" panose="020B0309030403020204"/>
                <a:ea typeface="Source Code Pro" panose="020B0309030403020204"/>
              </a:rPr>
              <a:t>    </a:t>
            </a:r>
            <a:r>
              <a:rPr lang="zh-CN" altLang="en-US" sz="1600">
                <a:solidFill>
                  <a:srgbClr val="969896"/>
                </a:solidFill>
                <a:latin typeface="Menlo-Regular" panose="020B0609030804020204"/>
                <a:ea typeface="Menlo-Regular" panose="020B0609030804020204"/>
              </a:rPr>
              <a:t>后处理模型输出。</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969896"/>
                </a:solidFill>
                <a:latin typeface="Source Code Pro" panose="020B0309030403020204"/>
                <a:ea typeface="Source Code Pro" panose="020B0309030403020204"/>
              </a:rPr>
              <a:t>    Args:</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969896"/>
                </a:solidFill>
                <a:latin typeface="Source Code Pro" panose="020B0309030403020204"/>
                <a:ea typeface="Source Code Pro" panose="020B0309030403020204"/>
              </a:rPr>
              <a:t>        response (str): _description_</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969896"/>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969896"/>
                </a:solidFill>
                <a:latin typeface="Source Code Pro" panose="020B0309030403020204"/>
                <a:ea typeface="Source Code Pro" panose="020B0309030403020204"/>
              </a:rPr>
              <a:t>    </a:t>
            </a:r>
            <a:r>
              <a:rPr lang="en-US" altLang="zh-CN" sz="1600">
                <a:solidFill>
                  <a:srgbClr val="D73A49"/>
                </a:solidFill>
                <a:latin typeface="Source Code Pro" panose="020B0309030403020204"/>
                <a:ea typeface="Source Code Pro" panose="020B0309030403020204"/>
              </a:rPr>
              <a:t>if </a:t>
            </a:r>
            <a:r>
              <a:rPr lang="en-US" altLang="zh-CN" sz="1600">
                <a:solidFill>
                  <a:srgbClr val="032F62"/>
                </a:solidFill>
                <a:latin typeface="Source Code Pro" panose="020B0309030403020204"/>
                <a:ea typeface="Source Code Pro" panose="020B0309030403020204"/>
              </a:rPr>
              <a:t>'```json' </a:t>
            </a:r>
            <a:r>
              <a:rPr lang="en-US" altLang="zh-CN" sz="1600">
                <a:solidFill>
                  <a:srgbClr val="D73A49"/>
                </a:solidFill>
                <a:latin typeface="Source Code Pro" panose="020B0309030403020204"/>
                <a:ea typeface="Source Code Pro" panose="020B0309030403020204"/>
              </a:rPr>
              <a:t>in </a:t>
            </a:r>
            <a:r>
              <a:rPr lang="en-US" altLang="zh-CN" sz="1600">
                <a:solidFill>
                  <a:srgbClr val="000000"/>
                </a:solidFill>
                <a:latin typeface="Source Code Pro" panose="020B0309030403020204"/>
                <a:ea typeface="Source Code Pro" panose="020B0309030403020204"/>
              </a:rPr>
              <a:t>response</a:t>
            </a:r>
            <a:r>
              <a:rPr lang="en-US" altLang="zh-CN" sz="160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B31D28"/>
                </a:solidFill>
                <a:latin typeface="Source Code Pro" panose="020B0309030403020204"/>
                <a:ea typeface="Source Code Pro" panose="020B0309030403020204"/>
              </a:rPr>
              <a:t>        </a:t>
            </a:r>
            <a:r>
              <a:rPr lang="en-US" altLang="zh-CN" sz="1600">
                <a:solidFill>
                  <a:srgbClr val="000000"/>
                </a:solidFill>
                <a:latin typeface="Source Code Pro" panose="020B0309030403020204"/>
                <a:ea typeface="Source Code Pro" panose="020B0309030403020204"/>
              </a:rPr>
              <a:t>res </a:t>
            </a:r>
            <a:r>
              <a:rPr lang="en-US" altLang="zh-CN" sz="1600">
                <a:solidFill>
                  <a:srgbClr val="B31D28"/>
                </a:solidFill>
                <a:latin typeface="Source Code Pro" panose="020B0309030403020204"/>
                <a:ea typeface="Source Code Pro" panose="020B0309030403020204"/>
              </a:rPr>
              <a:t>= </a:t>
            </a:r>
            <a:r>
              <a:rPr lang="en-US" altLang="zh-CN" sz="1600">
                <a:solidFill>
                  <a:srgbClr val="000000"/>
                </a:solidFill>
                <a:latin typeface="Source Code Pro" panose="020B0309030403020204"/>
                <a:ea typeface="Source Code Pro" panose="020B0309030403020204"/>
              </a:rPr>
              <a:t>re.findall(</a:t>
            </a:r>
            <a:r>
              <a:rPr lang="en-US" altLang="zh-CN" sz="1600">
                <a:solidFill>
                  <a:srgbClr val="032F62"/>
                </a:solidFill>
                <a:latin typeface="Source Code Pro" panose="020B0309030403020204"/>
                <a:ea typeface="Source Code Pro" panose="020B0309030403020204"/>
              </a:rPr>
              <a:t>r'```json(.*?)```'</a:t>
            </a:r>
            <a:r>
              <a:rPr lang="en-US" altLang="zh-CN" sz="1600">
                <a:solidFill>
                  <a:srgbClr val="000000"/>
                </a:solidFill>
                <a:latin typeface="Source Code Pro" panose="020B0309030403020204"/>
                <a:ea typeface="Source Code Pro" panose="020B0309030403020204"/>
              </a:rPr>
              <a:t>, response)</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000000"/>
                </a:solidFill>
                <a:latin typeface="Source Code Pro" panose="020B0309030403020204"/>
                <a:ea typeface="Source Code Pro" panose="020B0309030403020204"/>
              </a:rPr>
              <a:t>        </a:t>
            </a:r>
            <a:r>
              <a:rPr lang="en-US" altLang="zh-CN" sz="1600">
                <a:solidFill>
                  <a:srgbClr val="D73A49"/>
                </a:solidFill>
                <a:latin typeface="Source Code Pro" panose="020B0309030403020204"/>
                <a:ea typeface="Source Code Pro" panose="020B0309030403020204"/>
              </a:rPr>
              <a:t>if </a:t>
            </a:r>
            <a:r>
              <a:rPr lang="en-US" altLang="zh-CN" sz="1600">
                <a:solidFill>
                  <a:srgbClr val="000000"/>
                </a:solidFill>
                <a:latin typeface="Source Code Pro" panose="020B0309030403020204"/>
                <a:ea typeface="Source Code Pro" panose="020B0309030403020204"/>
              </a:rPr>
              <a:t>len(res) </a:t>
            </a:r>
            <a:r>
              <a:rPr lang="en-US" altLang="zh-CN" sz="1600">
                <a:solidFill>
                  <a:srgbClr val="D73A49"/>
                </a:solidFill>
                <a:latin typeface="Source Code Pro" panose="020B0309030403020204"/>
                <a:ea typeface="Source Code Pro" panose="020B0309030403020204"/>
              </a:rPr>
              <a:t>and </a:t>
            </a:r>
            <a:r>
              <a:rPr lang="en-US" altLang="zh-CN" sz="1600">
                <a:solidFill>
                  <a:srgbClr val="000000"/>
                </a:solidFill>
                <a:latin typeface="Source Code Pro" panose="020B0309030403020204"/>
                <a:ea typeface="Source Code Pro" panose="020B0309030403020204"/>
              </a:rPr>
              <a:t>res[</a:t>
            </a:r>
            <a:r>
              <a:rPr lang="en-US" altLang="zh-CN" sz="1600">
                <a:solidFill>
                  <a:srgbClr val="005CC5"/>
                </a:solidFill>
                <a:latin typeface="Source Code Pro" panose="020B0309030403020204"/>
                <a:ea typeface="Source Code Pro" panose="020B0309030403020204"/>
              </a:rPr>
              <a:t>0</a:t>
            </a:r>
            <a:r>
              <a:rPr lang="en-US" altLang="zh-CN" sz="1600">
                <a:solidFill>
                  <a:srgbClr val="000000"/>
                </a:solidFill>
                <a:latin typeface="Source Code Pro" panose="020B0309030403020204"/>
                <a:ea typeface="Source Code Pro" panose="020B0309030403020204"/>
              </a:rPr>
              <a:t>]</a:t>
            </a:r>
            <a:r>
              <a:rPr lang="en-US" altLang="zh-CN" sz="160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B31D28"/>
                </a:solidFill>
                <a:latin typeface="Source Code Pro" panose="020B0309030403020204"/>
                <a:ea typeface="Source Code Pro" panose="020B0309030403020204"/>
              </a:rPr>
              <a:t>            </a:t>
            </a:r>
            <a:r>
              <a:rPr lang="en-US" altLang="zh-CN" sz="1600">
                <a:solidFill>
                  <a:srgbClr val="000000"/>
                </a:solidFill>
                <a:latin typeface="Source Code Pro" panose="020B0309030403020204"/>
                <a:ea typeface="Source Code Pro" panose="020B0309030403020204"/>
              </a:rPr>
              <a:t>response </a:t>
            </a:r>
            <a:r>
              <a:rPr lang="en-US" altLang="zh-CN" sz="1600">
                <a:solidFill>
                  <a:srgbClr val="B31D28"/>
                </a:solidFill>
                <a:latin typeface="Source Code Pro" panose="020B0309030403020204"/>
                <a:ea typeface="Source Code Pro" panose="020B0309030403020204"/>
              </a:rPr>
              <a:t>= </a:t>
            </a:r>
            <a:r>
              <a:rPr lang="en-US" altLang="zh-CN" sz="1600">
                <a:solidFill>
                  <a:srgbClr val="000000"/>
                </a:solidFill>
                <a:latin typeface="Source Code Pro" panose="020B0309030403020204"/>
                <a:ea typeface="Source Code Pro" panose="020B0309030403020204"/>
              </a:rPr>
              <a:t>res[</a:t>
            </a:r>
            <a:r>
              <a:rPr lang="en-US" altLang="zh-CN" sz="1600">
                <a:solidFill>
                  <a:srgbClr val="005CC5"/>
                </a:solidFill>
                <a:latin typeface="Source Code Pro" panose="020B0309030403020204"/>
                <a:ea typeface="Source Code Pro" panose="020B0309030403020204"/>
              </a:rPr>
              <a:t>0</a:t>
            </a:r>
            <a:r>
              <a:rPr lang="en-US" altLang="zh-CN" sz="16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000000"/>
                </a:solidFill>
                <a:latin typeface="Source Code Pro" panose="020B0309030403020204"/>
                <a:ea typeface="Source Code Pro" panose="020B0309030403020204"/>
              </a:rPr>
              <a:t>        response.replace(</a:t>
            </a:r>
            <a:r>
              <a:rPr lang="en-US" altLang="zh-CN" sz="1600">
                <a:solidFill>
                  <a:srgbClr val="032F62"/>
                </a:solidFill>
                <a:latin typeface="Source Code Pro" panose="020B0309030403020204"/>
                <a:ea typeface="Source Code Pro" panose="020B0309030403020204"/>
              </a:rPr>
              <a:t>'</a:t>
            </a:r>
            <a:r>
              <a:rPr lang="zh-CN" altLang="en-US" sz="1600">
                <a:solidFill>
                  <a:srgbClr val="032F62"/>
                </a:solidFill>
                <a:latin typeface="Menlo-Regular" panose="020B0609030804020204"/>
                <a:ea typeface="Menlo-Regular" panose="020B0609030804020204"/>
              </a:rPr>
              <a:t>、</a:t>
            </a:r>
            <a:r>
              <a:rPr lang="en-US" altLang="zh-CN" sz="1600">
                <a:solidFill>
                  <a:srgbClr val="032F62"/>
                </a:solidFill>
                <a:latin typeface="Source Code Pro" panose="020B0309030403020204"/>
                <a:ea typeface="Source Code Pro" panose="020B0309030403020204"/>
              </a:rPr>
              <a:t>'</a:t>
            </a:r>
            <a:r>
              <a:rPr lang="en-US" altLang="zh-CN" sz="1600">
                <a:solidFill>
                  <a:srgbClr val="000000"/>
                </a:solidFill>
                <a:latin typeface="Source Code Pro" panose="020B0309030403020204"/>
                <a:ea typeface="Source Code Pro" panose="020B0309030403020204"/>
              </a:rPr>
              <a:t>, </a:t>
            </a:r>
            <a:r>
              <a:rPr lang="en-US" altLang="zh-CN" sz="1600">
                <a:solidFill>
                  <a:srgbClr val="032F62"/>
                </a:solidFill>
                <a:latin typeface="Source Code Pro" panose="020B0309030403020204"/>
                <a:ea typeface="Source Code Pro" panose="020B0309030403020204"/>
              </a:rPr>
              <a:t>','</a:t>
            </a:r>
            <a:r>
              <a:rPr lang="en-US" altLang="zh-CN" sz="16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000000"/>
                </a:solidFill>
                <a:latin typeface="Source Code Pro" panose="020B0309030403020204"/>
                <a:ea typeface="Source Code Pro" panose="020B0309030403020204"/>
              </a:rPr>
              <a:t>    </a:t>
            </a:r>
            <a:r>
              <a:rPr lang="en-US" altLang="zh-CN" sz="1600">
                <a:solidFill>
                  <a:srgbClr val="D73A49"/>
                </a:solidFill>
                <a:latin typeface="Source Code Pro" panose="020B0309030403020204"/>
                <a:ea typeface="Source Code Pro" panose="020B0309030403020204"/>
              </a:rPr>
              <a:t>try</a:t>
            </a:r>
            <a:r>
              <a:rPr lang="en-US" altLang="zh-CN" sz="160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B31D28"/>
                </a:solidFill>
                <a:latin typeface="Source Code Pro" panose="020B0309030403020204"/>
                <a:ea typeface="Source Code Pro" panose="020B0309030403020204"/>
              </a:rPr>
              <a:t>        </a:t>
            </a:r>
            <a:r>
              <a:rPr lang="en-US" altLang="zh-CN" sz="1600">
                <a:solidFill>
                  <a:srgbClr val="D73A49"/>
                </a:solidFill>
                <a:latin typeface="Source Code Pro" panose="020B0309030403020204"/>
                <a:ea typeface="Source Code Pro" panose="020B0309030403020204"/>
              </a:rPr>
              <a:t>return </a:t>
            </a:r>
            <a:r>
              <a:rPr lang="en-US" altLang="zh-CN" sz="1600">
                <a:solidFill>
                  <a:srgbClr val="000000"/>
                </a:solidFill>
                <a:latin typeface="Source Code Pro" panose="020B0309030403020204"/>
                <a:ea typeface="Source Code Pro" panose="020B0309030403020204"/>
              </a:rPr>
              <a:t>json.loads(response)</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000000"/>
                </a:solidFill>
                <a:latin typeface="Source Code Pro" panose="020B0309030403020204"/>
                <a:ea typeface="Source Code Pro" panose="020B0309030403020204"/>
              </a:rPr>
              <a:t>    </a:t>
            </a:r>
            <a:r>
              <a:rPr lang="en-US" altLang="zh-CN" sz="1600">
                <a:solidFill>
                  <a:srgbClr val="D73A49"/>
                </a:solidFill>
                <a:latin typeface="Source Code Pro" panose="020B0309030403020204"/>
                <a:ea typeface="Source Code Pro" panose="020B0309030403020204"/>
              </a:rPr>
              <a:t>except</a:t>
            </a:r>
            <a:r>
              <a:rPr lang="en-US" altLang="zh-CN" sz="160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a:solidFill>
                  <a:srgbClr val="B31D28"/>
                </a:solidFill>
                <a:latin typeface="Source Code Pro" panose="020B0309030403020204"/>
                <a:ea typeface="Source Code Pro" panose="020B0309030403020204"/>
              </a:rPr>
              <a:t>        </a:t>
            </a:r>
            <a:r>
              <a:rPr lang="en-US" altLang="zh-CN" sz="1600">
                <a:solidFill>
                  <a:srgbClr val="D73A49"/>
                </a:solidFill>
                <a:latin typeface="Source Code Pro" panose="020B0309030403020204"/>
                <a:ea typeface="Source Code Pro" panose="020B0309030403020204"/>
              </a:rPr>
              <a:t>return </a:t>
            </a:r>
            <a:r>
              <a:rPr lang="en-US" altLang="zh-CN" sz="1600">
                <a:solidFill>
                  <a:srgbClr val="000000"/>
                </a:solidFill>
                <a:latin typeface="Source Code Pro" panose="020B0309030403020204"/>
                <a:ea typeface="Source Code Pro" panose="020B0309030403020204"/>
              </a:rPr>
              <a:t>response</a:t>
            </a:r>
          </a:p>
          <a:p>
            <a:pPr marL="0" indent="0" algn="just" defTabSz="266700">
              <a:spcBef>
                <a:spcPct val="0"/>
              </a:spcBef>
              <a:spcAft>
                <a:spcPct val="0"/>
              </a:spcAft>
            </a:pPr>
            <a:r>
              <a:rPr lang="en-US" altLang="zh-CN" sz="1200">
                <a:latin typeface="Calibri"/>
                <a:ea typeface="宋体"/>
              </a:rPr>
              <a:t> </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信息抽取任务代码实现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构建</a:t>
            </a:r>
            <a:r>
              <a:rPr lang="en-US" altLang="zh-CN" sz="1600" dirty="0" err="1">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qwen_model</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函数</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p>
        </p:txBody>
      </p:sp>
      <p:sp>
        <p:nvSpPr>
          <p:cNvPr id="4" name="文本框 3"/>
          <p:cNvSpPr txBox="1"/>
          <p:nvPr/>
        </p:nvSpPr>
        <p:spPr>
          <a:xfrm>
            <a:off x="479425" y="1628775"/>
            <a:ext cx="7799070" cy="3723005"/>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D73A49"/>
                </a:solidFill>
                <a:latin typeface="Source Code Pro" panose="020B0309030403020204"/>
                <a:ea typeface="Source Code Pro" panose="020B0309030403020204"/>
              </a:rPr>
              <a:t>def </a:t>
            </a:r>
            <a:r>
              <a:rPr lang="en-US" altLang="zh-CN" sz="1600" dirty="0" err="1">
                <a:solidFill>
                  <a:srgbClr val="000000"/>
                </a:solidFill>
                <a:latin typeface="Source Code Pro" panose="020B0309030403020204"/>
                <a:ea typeface="Source Code Pro" panose="020B0309030403020204"/>
              </a:rPr>
              <a:t>qwen_model</a:t>
            </a:r>
            <a:r>
              <a:rPr lang="en-US" altLang="zh-CN" sz="1600" dirty="0">
                <a:solidFill>
                  <a:srgbClr val="000000"/>
                </a:solidFill>
                <a:latin typeface="Source Code Pro" panose="020B0309030403020204"/>
                <a:ea typeface="Source Code Pro" panose="020B0309030403020204"/>
              </a:rPr>
              <a:t>(prompt, client, history</a:t>
            </a:r>
            <a:r>
              <a:rPr lang="en-US" altLang="zh-CN" sz="1600" dirty="0">
                <a:solidFill>
                  <a:srgbClr val="B31D28"/>
                </a:solidFill>
                <a:latin typeface="Source Code Pro" panose="020B0309030403020204"/>
                <a:ea typeface="Source Code Pro" panose="020B0309030403020204"/>
              </a:rPr>
              <a:t>=</a:t>
            </a:r>
            <a:r>
              <a:rPr lang="en-US" altLang="zh-CN" sz="1600" dirty="0">
                <a:solidFill>
                  <a:srgbClr val="000000"/>
                </a:solidFill>
                <a:latin typeface="Source Code Pro" panose="020B0309030403020204"/>
                <a:ea typeface="Source Code Pro" panose="020B0309030403020204"/>
              </a:rPr>
              <a:t>[])</a:t>
            </a:r>
            <a:r>
              <a:rPr lang="en-US" altLang="zh-CN" sz="1600" dirty="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B31D28"/>
                </a:solidFill>
                <a:latin typeface="Source Code Pro" panose="020B0309030403020204"/>
                <a:ea typeface="Source Code Pro" panose="020B0309030403020204"/>
              </a:rPr>
              <a:t>    </a:t>
            </a:r>
            <a:r>
              <a:rPr lang="en-US" altLang="zh-CN" sz="1600" dirty="0">
                <a:solidFill>
                  <a:srgbClr val="969896"/>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969896"/>
                </a:solidFill>
                <a:latin typeface="Source Code Pro" panose="020B0309030403020204"/>
                <a:ea typeface="Source Code Pro" panose="020B0309030403020204"/>
              </a:rPr>
              <a:t>    </a:t>
            </a:r>
            <a:r>
              <a:rPr lang="zh-CN" altLang="en-US" sz="1600" dirty="0">
                <a:solidFill>
                  <a:srgbClr val="969896"/>
                </a:solidFill>
                <a:latin typeface="Menlo-Regular" panose="020B0609030804020204"/>
                <a:ea typeface="Menlo-Regular" panose="020B0609030804020204"/>
              </a:rPr>
              <a:t>构建</a:t>
            </a:r>
            <a:r>
              <a:rPr lang="en-US" altLang="zh-CN" sz="1600" dirty="0" err="1">
                <a:solidFill>
                  <a:srgbClr val="969896"/>
                </a:solidFill>
                <a:latin typeface="Source Code Pro" panose="020B0309030403020204"/>
                <a:ea typeface="Source Code Pro" panose="020B0309030403020204"/>
              </a:rPr>
              <a:t>qwen</a:t>
            </a:r>
            <a:r>
              <a:rPr lang="zh-CN" altLang="en-US" sz="1600" dirty="0">
                <a:solidFill>
                  <a:srgbClr val="969896"/>
                </a:solidFill>
                <a:latin typeface="Menlo-Regular" panose="020B0609030804020204"/>
                <a:ea typeface="Menlo-Regular" panose="020B0609030804020204"/>
              </a:rPr>
              <a:t>模型推理</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969896"/>
                </a:solidFill>
                <a:latin typeface="Source Code Pro" panose="020B0309030403020204"/>
                <a:ea typeface="Source Code Pro" panose="020B0309030403020204"/>
              </a:rPr>
              <a:t>    :param prompt: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969896"/>
                </a:solidFill>
                <a:latin typeface="Source Code Pro" panose="020B0309030403020204"/>
                <a:ea typeface="Source Code Pro" panose="020B0309030403020204"/>
              </a:rPr>
              <a:t>    :param client: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969896"/>
                </a:solidFill>
                <a:latin typeface="Source Code Pro" panose="020B0309030403020204"/>
                <a:ea typeface="Source Code Pro" panose="020B0309030403020204"/>
              </a:rPr>
              <a:t>    :param history:</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969896"/>
                </a:solidFill>
                <a:latin typeface="Source Code Pro" panose="020B0309030403020204"/>
                <a:ea typeface="Source Code Pro" panose="020B0309030403020204"/>
              </a:rPr>
              <a:t>    :return:</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969896"/>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969896"/>
                </a:solidFill>
                <a:latin typeface="Source Code Pro" panose="020B0309030403020204"/>
                <a:ea typeface="Source Code Pro" panose="020B0309030403020204"/>
              </a:rPr>
              <a:t>    </a:t>
            </a:r>
            <a:r>
              <a:rPr lang="en-US" altLang="zh-CN" sz="1600" dirty="0">
                <a:solidFill>
                  <a:srgbClr val="000000"/>
                </a:solidFill>
                <a:latin typeface="Source Code Pro" panose="020B0309030403020204"/>
                <a:ea typeface="Source Code Pro" panose="020B0309030403020204"/>
              </a:rPr>
              <a:t>completion </a:t>
            </a:r>
            <a:r>
              <a:rPr lang="en-US" altLang="zh-CN" sz="1600" dirty="0">
                <a:solidFill>
                  <a:srgbClr val="B31D28"/>
                </a:solidFill>
                <a:latin typeface="Source Code Pro" panose="020B0309030403020204"/>
                <a:ea typeface="Source Code Pro" panose="020B0309030403020204"/>
              </a:rPr>
              <a:t>= </a:t>
            </a:r>
            <a:r>
              <a:rPr lang="en-US" altLang="zh-CN" sz="1600" dirty="0" err="1">
                <a:solidFill>
                  <a:srgbClr val="000000"/>
                </a:solidFill>
                <a:latin typeface="Source Code Pro" panose="020B0309030403020204"/>
                <a:ea typeface="Source Code Pro" panose="020B0309030403020204"/>
              </a:rPr>
              <a:t>client.chat.completions.create</a:t>
            </a:r>
            <a:r>
              <a:rPr lang="en-US" altLang="zh-CN" sz="16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000000"/>
                </a:solidFill>
                <a:latin typeface="Source Code Pro" panose="020B0309030403020204"/>
                <a:ea typeface="Source Code Pro" panose="020B0309030403020204"/>
              </a:rPr>
              <a:t>        model</a:t>
            </a:r>
            <a:r>
              <a:rPr lang="en-US" altLang="zh-CN" sz="1600" dirty="0">
                <a:solidFill>
                  <a:srgbClr val="B31D28"/>
                </a:solidFill>
                <a:latin typeface="Source Code Pro" panose="020B0309030403020204"/>
                <a:ea typeface="Source Code Pro" panose="020B0309030403020204"/>
              </a:rPr>
              <a:t>=</a:t>
            </a:r>
            <a:r>
              <a:rPr lang="en-US" altLang="zh-CN" sz="1600" dirty="0" err="1">
                <a:solidFill>
                  <a:srgbClr val="000000"/>
                </a:solidFill>
                <a:latin typeface="Source Code Pro" panose="020B0309030403020204"/>
                <a:ea typeface="Source Code Pro" panose="020B0309030403020204"/>
              </a:rPr>
              <a:t>os.getenv</a:t>
            </a:r>
            <a:r>
              <a:rPr lang="en-US" altLang="zh-CN" sz="1600" dirty="0">
                <a:solidFill>
                  <a:srgbClr val="000000"/>
                </a:solidFill>
                <a:latin typeface="Source Code Pro" panose="020B0309030403020204"/>
                <a:ea typeface="Source Code Pro" panose="020B0309030403020204"/>
              </a:rPr>
              <a:t>(</a:t>
            </a:r>
            <a:r>
              <a:rPr lang="en-US" altLang="zh-CN" sz="1600" dirty="0">
                <a:solidFill>
                  <a:srgbClr val="032F62"/>
                </a:solidFill>
                <a:latin typeface="Source Code Pro" panose="020B0309030403020204"/>
                <a:ea typeface="Source Code Pro" panose="020B0309030403020204"/>
              </a:rPr>
              <a:t>"model"</a:t>
            </a:r>
            <a:r>
              <a:rPr lang="en-US" altLang="zh-CN" sz="16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000000"/>
                </a:solidFill>
                <a:latin typeface="Source Code Pro" panose="020B0309030403020204"/>
                <a:ea typeface="Source Code Pro" panose="020B0309030403020204"/>
              </a:rPr>
              <a:t>        messages</a:t>
            </a:r>
            <a:r>
              <a:rPr lang="en-US" altLang="zh-CN" sz="1600" dirty="0">
                <a:solidFill>
                  <a:srgbClr val="B31D28"/>
                </a:solidFill>
                <a:latin typeface="Source Code Pro" panose="020B0309030403020204"/>
                <a:ea typeface="Source Code Pro" panose="020B0309030403020204"/>
              </a:rPr>
              <a:t>=</a:t>
            </a:r>
            <a:r>
              <a:rPr lang="en-US" altLang="zh-CN" sz="1600" dirty="0">
                <a:solidFill>
                  <a:srgbClr val="000000"/>
                </a:solidFill>
                <a:latin typeface="Source Code Pro" panose="020B0309030403020204"/>
                <a:ea typeface="Source Code Pro" panose="020B0309030403020204"/>
              </a:rPr>
              <a:t>history</a:t>
            </a:r>
            <a:r>
              <a:rPr lang="en-US" altLang="zh-CN" sz="1600" dirty="0">
                <a:solidFill>
                  <a:srgbClr val="B31D28"/>
                </a:solidFill>
                <a:latin typeface="Source Code Pro" panose="020B0309030403020204"/>
                <a:ea typeface="Source Code Pro" panose="020B0309030403020204"/>
              </a:rPr>
              <a:t>+</a:t>
            </a:r>
            <a:r>
              <a:rPr lang="en-US" altLang="zh-CN" sz="1600" dirty="0">
                <a:solidFill>
                  <a:srgbClr val="000000"/>
                </a:solidFill>
                <a:latin typeface="Source Code Pro" panose="020B0309030403020204"/>
                <a:ea typeface="Source Code Pro" panose="020B0309030403020204"/>
              </a:rPr>
              <a:t>[{</a:t>
            </a:r>
            <a:r>
              <a:rPr lang="en-US" altLang="zh-CN" sz="1600" dirty="0">
                <a:solidFill>
                  <a:srgbClr val="032F62"/>
                </a:solidFill>
                <a:latin typeface="Source Code Pro" panose="020B0309030403020204"/>
                <a:ea typeface="Source Code Pro" panose="020B0309030403020204"/>
              </a:rPr>
              <a:t>'role'</a:t>
            </a:r>
            <a:r>
              <a:rPr lang="en-US" altLang="zh-CN" sz="1600" dirty="0">
                <a:solidFill>
                  <a:srgbClr val="B31D28"/>
                </a:solidFill>
                <a:latin typeface="Source Code Pro" panose="020B0309030403020204"/>
                <a:ea typeface="Source Code Pro" panose="020B0309030403020204"/>
              </a:rPr>
              <a:t>: </a:t>
            </a:r>
            <a:r>
              <a:rPr lang="en-US" altLang="zh-CN" sz="1600" dirty="0">
                <a:solidFill>
                  <a:srgbClr val="032F62"/>
                </a:solidFill>
                <a:latin typeface="Source Code Pro" panose="020B0309030403020204"/>
                <a:ea typeface="Source Code Pro" panose="020B0309030403020204"/>
              </a:rPr>
              <a:t>'user'</a:t>
            </a:r>
            <a:r>
              <a:rPr lang="en-US" altLang="zh-CN" sz="1600" dirty="0">
                <a:solidFill>
                  <a:srgbClr val="000000"/>
                </a:solidFill>
                <a:latin typeface="Source Code Pro" panose="020B0309030403020204"/>
                <a:ea typeface="Source Code Pro" panose="020B0309030403020204"/>
              </a:rPr>
              <a:t>, </a:t>
            </a:r>
            <a:r>
              <a:rPr lang="en-US" altLang="zh-CN" sz="1600" dirty="0">
                <a:solidFill>
                  <a:srgbClr val="032F62"/>
                </a:solidFill>
                <a:latin typeface="Source Code Pro" panose="020B0309030403020204"/>
                <a:ea typeface="Source Code Pro" panose="020B0309030403020204"/>
              </a:rPr>
              <a:t>'content'</a:t>
            </a:r>
            <a:r>
              <a:rPr lang="en-US" altLang="zh-CN" sz="1600" dirty="0">
                <a:solidFill>
                  <a:srgbClr val="B31D28"/>
                </a:solidFill>
                <a:latin typeface="Source Code Pro" panose="020B0309030403020204"/>
                <a:ea typeface="Source Code Pro" panose="020B0309030403020204"/>
              </a:rPr>
              <a:t>: </a:t>
            </a:r>
            <a:r>
              <a:rPr lang="en-US" altLang="zh-CN" sz="1600" dirty="0">
                <a:solidFill>
                  <a:srgbClr val="000000"/>
                </a:solidFill>
                <a:latin typeface="Source Code Pro" panose="020B0309030403020204"/>
                <a:ea typeface="Source Code Pro" panose="020B0309030403020204"/>
              </a:rPr>
              <a:t>prompt}]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000000"/>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000000"/>
                </a:solidFill>
                <a:latin typeface="Source Code Pro" panose="020B0309030403020204"/>
                <a:ea typeface="Source Code Pro" panose="020B0309030403020204"/>
              </a:rPr>
              <a:t>    resp </a:t>
            </a:r>
            <a:r>
              <a:rPr lang="en-US" altLang="zh-CN" sz="1600" dirty="0">
                <a:solidFill>
                  <a:srgbClr val="B31D28"/>
                </a:solidFill>
                <a:latin typeface="Source Code Pro" panose="020B0309030403020204"/>
                <a:ea typeface="Source Code Pro" panose="020B0309030403020204"/>
              </a:rPr>
              <a:t>= </a:t>
            </a:r>
            <a:r>
              <a:rPr lang="en-US" altLang="zh-CN" sz="1600" dirty="0" err="1">
                <a:solidFill>
                  <a:srgbClr val="000000"/>
                </a:solidFill>
                <a:latin typeface="Source Code Pro" panose="020B0309030403020204"/>
                <a:ea typeface="Source Code Pro" panose="020B0309030403020204"/>
              </a:rPr>
              <a:t>completion.choices</a:t>
            </a:r>
            <a:r>
              <a:rPr lang="en-US" altLang="zh-CN" sz="1600" dirty="0">
                <a:solidFill>
                  <a:srgbClr val="000000"/>
                </a:solidFill>
                <a:latin typeface="Source Code Pro" panose="020B0309030403020204"/>
                <a:ea typeface="Source Code Pro" panose="020B0309030403020204"/>
              </a:rPr>
              <a:t>[</a:t>
            </a:r>
            <a:r>
              <a:rPr lang="en-US" altLang="zh-CN" sz="1600" dirty="0">
                <a:solidFill>
                  <a:srgbClr val="005CC5"/>
                </a:solidFill>
                <a:latin typeface="Source Code Pro" panose="020B0309030403020204"/>
                <a:ea typeface="Source Code Pro" panose="020B0309030403020204"/>
              </a:rPr>
              <a:t>0</a:t>
            </a:r>
            <a:r>
              <a:rPr lang="en-US" altLang="zh-CN" sz="1600" dirty="0">
                <a:solidFill>
                  <a:srgbClr val="000000"/>
                </a:solidFill>
                <a:latin typeface="Source Code Pro" panose="020B0309030403020204"/>
                <a:ea typeface="Source Code Pro" panose="020B0309030403020204"/>
              </a:rPr>
              <a:t>].</a:t>
            </a:r>
            <a:r>
              <a:rPr lang="en-US" altLang="zh-CN" sz="1600" dirty="0" err="1">
                <a:solidFill>
                  <a:srgbClr val="000000"/>
                </a:solidFill>
                <a:latin typeface="Source Code Pro" panose="020B0309030403020204"/>
                <a:ea typeface="Source Code Pro" panose="020B0309030403020204"/>
              </a:rPr>
              <a:t>message.content</a:t>
            </a:r>
            <a:endParaRPr lang="en-US" altLang="zh-CN" sz="1600" dirty="0">
              <a:solidFill>
                <a:srgbClr val="000000"/>
              </a:solidFill>
              <a:latin typeface="Source Code Pro" panose="020B0309030403020204"/>
              <a:ea typeface="Source Code Pro" panose="020B0309030403020204"/>
            </a:endParaRP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000000"/>
                </a:solidFill>
                <a:latin typeface="Source Code Pro" panose="020B0309030403020204"/>
                <a:ea typeface="Source Code Pro" panose="020B0309030403020204"/>
              </a:rPr>
              <a:t>    </a:t>
            </a:r>
            <a:r>
              <a:rPr lang="en-US" altLang="zh-CN" sz="1600" dirty="0">
                <a:solidFill>
                  <a:srgbClr val="D73A49"/>
                </a:solidFill>
                <a:latin typeface="Source Code Pro" panose="020B0309030403020204"/>
                <a:ea typeface="Source Code Pro" panose="020B0309030403020204"/>
              </a:rPr>
              <a:t>return  </a:t>
            </a:r>
            <a:r>
              <a:rPr lang="en-US" altLang="zh-CN" sz="1600" dirty="0">
                <a:solidFill>
                  <a:srgbClr val="000000"/>
                </a:solidFill>
                <a:latin typeface="Source Code Pro" panose="020B0309030403020204"/>
                <a:ea typeface="Source Code Pro" panose="020B0309030403020204"/>
              </a:rPr>
              <a:t>resp</a:t>
            </a:r>
          </a:p>
          <a:p>
            <a:pPr marL="0" indent="0" algn="just" defTabSz="266700">
              <a:spcBef>
                <a:spcPct val="0"/>
              </a:spcBef>
              <a:spcAft>
                <a:spcPct val="0"/>
              </a:spcAft>
            </a:pPr>
            <a:r>
              <a:rPr lang="en-US" altLang="zh-CN" sz="1200" dirty="0">
                <a:latin typeface="Calibri"/>
                <a:ea typeface="宋体"/>
              </a:rPr>
              <a:t> </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信息抽取任务代码实现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代码调用和结果展示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p>
        </p:txBody>
      </p:sp>
      <p:sp>
        <p:nvSpPr>
          <p:cNvPr id="5" name="文本框 4"/>
          <p:cNvSpPr txBox="1"/>
          <p:nvPr/>
        </p:nvSpPr>
        <p:spPr>
          <a:xfrm>
            <a:off x="479425" y="1700530"/>
            <a:ext cx="5070475" cy="1753235"/>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D73A49"/>
                </a:solidFill>
                <a:latin typeface="Source Code Pro" panose="020B0309030403020204"/>
                <a:ea typeface="Source Code Pro" panose="020B0309030403020204"/>
              </a:rPr>
              <a:t>if </a:t>
            </a:r>
            <a:r>
              <a:rPr lang="en-US" altLang="zh-CN" sz="1400" dirty="0">
                <a:solidFill>
                  <a:srgbClr val="000000"/>
                </a:solidFill>
                <a:latin typeface="Source Code Pro" panose="020B0309030403020204"/>
                <a:ea typeface="Source Code Pro" panose="020B0309030403020204"/>
              </a:rPr>
              <a:t>__name__ </a:t>
            </a: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'__main__'</a:t>
            </a:r>
            <a:r>
              <a:rPr lang="en-US" altLang="zh-CN" sz="1400" dirty="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00000"/>
                </a:solidFill>
                <a:latin typeface="Source Code Pro" panose="020B0309030403020204"/>
                <a:ea typeface="Source Code Pro" panose="020B0309030403020204"/>
              </a:rPr>
              <a:t>history </a:t>
            </a:r>
            <a:r>
              <a:rPr lang="en-US" altLang="zh-CN" sz="1400" dirty="0">
                <a:solidFill>
                  <a:srgbClr val="B31D28"/>
                </a:solidFill>
                <a:latin typeface="Source Code Pro" panose="020B0309030403020204"/>
                <a:ea typeface="Source Code Pro" panose="020B0309030403020204"/>
              </a:rPr>
              <a:t>= </a:t>
            </a:r>
            <a:r>
              <a:rPr lang="en-US" altLang="zh-CN" sz="1400" dirty="0" err="1">
                <a:solidFill>
                  <a:srgbClr val="000000"/>
                </a:solidFill>
                <a:latin typeface="Source Code Pro" panose="020B0309030403020204"/>
                <a:ea typeface="Source Code Pro" panose="020B0309030403020204"/>
              </a:rPr>
              <a:t>init_prompt</a:t>
            </a:r>
            <a:r>
              <a:rPr lang="en-US" altLang="zh-CN" sz="1400" dirty="0">
                <a:solidFill>
                  <a:srgbClr val="000000"/>
                </a:solidFill>
                <a:latin typeface="Source Code Pro" panose="020B0309030403020204"/>
                <a:ea typeface="Source Code Pro" panose="020B0309030403020204"/>
              </a:rPr>
              <a:t>(</a:t>
            </a:r>
            <a:r>
              <a:rPr lang="en-US" altLang="zh-CN" sz="1400" dirty="0" err="1">
                <a:solidFill>
                  <a:srgbClr val="000000"/>
                </a:solidFill>
                <a:latin typeface="Source Code Pro" panose="020B0309030403020204"/>
                <a:ea typeface="Source Code Pro" panose="020B0309030403020204"/>
              </a:rPr>
              <a:t>ie_examples</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r>
              <a:rPr lang="en-US" altLang="zh-CN" sz="1400" dirty="0">
                <a:solidFill>
                  <a:srgbClr val="D73A49"/>
                </a:solidFill>
                <a:latin typeface="Source Code Pro" panose="020B0309030403020204"/>
                <a:ea typeface="Source Code Pro" panose="020B0309030403020204"/>
              </a:rPr>
              <a:t>for </a:t>
            </a:r>
            <a:r>
              <a:rPr lang="en-US" altLang="zh-CN" sz="1400" dirty="0">
                <a:solidFill>
                  <a:srgbClr val="000000"/>
                </a:solidFill>
                <a:latin typeface="Source Code Pro" panose="020B0309030403020204"/>
                <a:ea typeface="Source Code Pro" panose="020B0309030403020204"/>
              </a:rPr>
              <a:t>sentence </a:t>
            </a:r>
            <a:r>
              <a:rPr lang="en-US" altLang="zh-CN" sz="1400" dirty="0">
                <a:solidFill>
                  <a:srgbClr val="D73A49"/>
                </a:solidFill>
                <a:latin typeface="Source Code Pro" panose="020B0309030403020204"/>
                <a:ea typeface="Source Code Pro" panose="020B0309030403020204"/>
              </a:rPr>
              <a:t>in </a:t>
            </a:r>
            <a:r>
              <a:rPr lang="en-US" altLang="zh-CN" sz="1400" dirty="0">
                <a:solidFill>
                  <a:srgbClr val="000000"/>
                </a:solidFill>
                <a:latin typeface="Source Code Pro" panose="020B0309030403020204"/>
                <a:ea typeface="Source Code Pro" panose="020B0309030403020204"/>
              </a:rPr>
              <a:t>sentences</a:t>
            </a:r>
            <a:r>
              <a:rPr lang="en-US" altLang="zh-CN" sz="1400" dirty="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00000"/>
                </a:solidFill>
                <a:latin typeface="Source Code Pro" panose="020B0309030403020204"/>
                <a:ea typeface="Source Code Pro" panose="020B0309030403020204"/>
              </a:rPr>
              <a:t>resp</a:t>
            </a:r>
            <a:r>
              <a:rPr lang="en-US" altLang="zh-CN" sz="1400" dirty="0">
                <a:solidFill>
                  <a:srgbClr val="B31D28"/>
                </a:solidFill>
                <a:latin typeface="Source Code Pro" panose="020B0309030403020204"/>
                <a:ea typeface="Source Code Pro" panose="020B0309030403020204"/>
              </a:rPr>
              <a:t>=</a:t>
            </a:r>
            <a:r>
              <a:rPr lang="en-US" altLang="zh-CN" sz="1400" dirty="0" err="1">
                <a:solidFill>
                  <a:srgbClr val="000000"/>
                </a:solidFill>
                <a:latin typeface="Source Code Pro" panose="020B0309030403020204"/>
                <a:ea typeface="Source Code Pro" panose="020B0309030403020204"/>
              </a:rPr>
              <a:t>qwen_model</a:t>
            </a:r>
            <a:r>
              <a:rPr lang="en-US" altLang="zh-CN" sz="1400" dirty="0">
                <a:solidFill>
                  <a:srgbClr val="000000"/>
                </a:solidFill>
                <a:latin typeface="Source Code Pro" panose="020B0309030403020204"/>
                <a:ea typeface="Source Code Pro" panose="020B0309030403020204"/>
              </a:rPr>
              <a:t>(</a:t>
            </a:r>
            <a:r>
              <a:rPr lang="en-US" altLang="zh-CN" sz="1400" dirty="0" err="1">
                <a:solidFill>
                  <a:srgbClr val="000000"/>
                </a:solidFill>
                <a:latin typeface="Source Code Pro" panose="020B0309030403020204"/>
                <a:ea typeface="Source Code Pro" panose="020B0309030403020204"/>
              </a:rPr>
              <a:t>IE_PATTERN.</a:t>
            </a:r>
            <a:r>
              <a:rPr lang="en-US" altLang="zh-CN" sz="1400" dirty="0" err="1">
                <a:solidFill>
                  <a:srgbClr val="6F42C1"/>
                </a:solidFill>
                <a:latin typeface="Source Code Pro" panose="020B0309030403020204"/>
                <a:ea typeface="Source Code Pro" panose="020B0309030403020204"/>
              </a:rPr>
              <a:t>format</a:t>
            </a:r>
            <a:r>
              <a:rPr lang="en-US" altLang="zh-CN" sz="1400" dirty="0">
                <a:solidFill>
                  <a:srgbClr val="000000"/>
                </a:solidFill>
                <a:latin typeface="Source Code Pro" panose="020B0309030403020204"/>
                <a:ea typeface="Source Code Pro" panose="020B0309030403020204"/>
              </a:rPr>
              <a:t>(sentence, schema[</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金融</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 client, history)</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print(resp)</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print(</a:t>
            </a:r>
            <a:r>
              <a:rPr lang="en-US" altLang="zh-CN" sz="1400" dirty="0" err="1">
                <a:solidFill>
                  <a:srgbClr val="000000"/>
                </a:solidFill>
                <a:latin typeface="Source Code Pro" panose="020B0309030403020204"/>
                <a:ea typeface="Source Code Pro" panose="020B0309030403020204"/>
              </a:rPr>
              <a:t>clean_response</a:t>
            </a:r>
            <a:r>
              <a:rPr lang="en-US" altLang="zh-CN" sz="1400" dirty="0">
                <a:solidFill>
                  <a:srgbClr val="000000"/>
                </a:solidFill>
                <a:latin typeface="Source Code Pro" panose="020B0309030403020204"/>
                <a:ea typeface="Source Code Pro" panose="020B0309030403020204"/>
              </a:rPr>
              <a:t>(resp))</a:t>
            </a:r>
          </a:p>
          <a:p>
            <a:pPr marL="0" indent="0" algn="just" defTabSz="266700">
              <a:spcBef>
                <a:spcPct val="0"/>
              </a:spcBef>
              <a:spcAft>
                <a:spcPct val="0"/>
              </a:spcAft>
            </a:pPr>
            <a:r>
              <a:rPr lang="en-US" altLang="zh-CN" sz="1000" dirty="0">
                <a:latin typeface="Calibri"/>
                <a:ea typeface="宋体"/>
              </a:rPr>
              <a:t> </a:t>
            </a:r>
          </a:p>
        </p:txBody>
      </p:sp>
      <p:pic>
        <p:nvPicPr>
          <p:cNvPr id="6" name="图片 5"/>
          <p:cNvPicPr/>
          <p:nvPr/>
        </p:nvPicPr>
        <p:blipFill>
          <a:blip r:embed="rId2"/>
          <a:stretch>
            <a:fillRect/>
          </a:stretch>
        </p:blipFill>
        <p:spPr>
          <a:xfrm>
            <a:off x="5664200" y="1700213"/>
            <a:ext cx="6019800" cy="40481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AD6FA11-649E-8844-1E2F-0F37154BC9DE}"/>
              </a:ext>
            </a:extLst>
          </p:cNvPr>
          <p:cNvSpPr>
            <a:spLocks noGrp="1"/>
          </p:cNvSpPr>
          <p:nvPr>
            <p:ph type="body" sz="quarter" idx="10"/>
          </p:nvPr>
        </p:nvSpPr>
        <p:spPr/>
        <p:txBody>
          <a:bodyPr/>
          <a:lstStyle/>
          <a:p>
            <a:r>
              <a:rPr lang="zh-CN" altLang="en-US">
                <a:solidFill>
                  <a:schemeClr val="tx1">
                    <a:lumMod val="85000"/>
                    <a:lumOff val="15000"/>
                  </a:schemeClr>
                </a:solidFill>
              </a:rPr>
              <a:t>彩票信息抽取作业</a:t>
            </a:r>
          </a:p>
        </p:txBody>
      </p:sp>
      <p:sp>
        <p:nvSpPr>
          <p:cNvPr id="3" name="文本占位符 2">
            <a:extLst>
              <a:ext uri="{FF2B5EF4-FFF2-40B4-BE49-F238E27FC236}">
                <a16:creationId xmlns:a16="http://schemas.microsoft.com/office/drawing/2014/main" id="{A882E858-7115-8E09-62CE-AE6BB52D6FF9}"/>
              </a:ext>
            </a:extLst>
          </p:cNvPr>
          <p:cNvSpPr>
            <a:spLocks noGrp="1"/>
          </p:cNvSpPr>
          <p:nvPr>
            <p:ph type="body" sz="quarter" idx="11"/>
          </p:nvPr>
        </p:nvSpPr>
        <p:spPr/>
        <p:txBody>
          <a:bodyPr/>
          <a:lstStyle/>
          <a:p>
            <a:r>
              <a:rPr lang="zh-CN" altLang="en-US">
                <a:solidFill>
                  <a:schemeClr val="tx1">
                    <a:lumMod val="85000"/>
                    <a:lumOff val="15000"/>
                  </a:schemeClr>
                </a:solidFill>
              </a:rPr>
              <a:t>有如下</a:t>
            </a:r>
            <a:r>
              <a:rPr lang="en-US" altLang="zh-CN">
                <a:solidFill>
                  <a:schemeClr val="tx1">
                    <a:lumMod val="85000"/>
                    <a:lumOff val="15000"/>
                  </a:schemeClr>
                </a:solidFill>
              </a:rPr>
              <a:t>5</a:t>
            </a:r>
            <a:r>
              <a:rPr lang="zh-CN" altLang="en-US">
                <a:solidFill>
                  <a:schemeClr val="tx1">
                    <a:lumMod val="85000"/>
                    <a:lumOff val="15000"/>
                  </a:schemeClr>
                </a:solidFill>
              </a:rPr>
              <a:t>条文本，需要抽取信息：</a:t>
            </a:r>
            <a:endParaRPr lang="en-US" altLang="zh-CN">
              <a:solidFill>
                <a:schemeClr val="tx1">
                  <a:lumMod val="85000"/>
                  <a:lumOff val="15000"/>
                </a:schemeClr>
              </a:solidFill>
            </a:endParaRPr>
          </a:p>
          <a:p>
            <a:pPr marL="342900" indent="-342900">
              <a:buFont typeface="+mj-lt"/>
              <a:buAutoNum type="arabicPeriod"/>
            </a:pPr>
            <a:r>
              <a:rPr lang="en-US" altLang="zh-CN">
                <a:solidFill>
                  <a:schemeClr val="tx1">
                    <a:lumMod val="85000"/>
                    <a:lumOff val="15000"/>
                  </a:schemeClr>
                </a:solidFill>
              </a:rPr>
              <a:t>2025</a:t>
            </a:r>
            <a:r>
              <a:rPr lang="zh-CN" altLang="en-US">
                <a:solidFill>
                  <a:schemeClr val="tx1">
                    <a:lumMod val="85000"/>
                    <a:lumOff val="15000"/>
                  </a:schemeClr>
                </a:solidFill>
              </a:rPr>
              <a:t>年第</a:t>
            </a:r>
            <a:r>
              <a:rPr lang="en-US" altLang="zh-CN">
                <a:solidFill>
                  <a:schemeClr val="tx1">
                    <a:lumMod val="85000"/>
                    <a:lumOff val="15000"/>
                  </a:schemeClr>
                </a:solidFill>
              </a:rPr>
              <a:t>100</a:t>
            </a:r>
            <a:r>
              <a:rPr lang="zh-CN" altLang="en-US">
                <a:solidFill>
                  <a:schemeClr val="tx1">
                    <a:lumMod val="85000"/>
                    <a:lumOff val="15000"/>
                  </a:schemeClr>
                </a:solidFill>
              </a:rPr>
              <a:t>期，开好红球</a:t>
            </a:r>
            <a:r>
              <a:rPr lang="en-US" altLang="zh-CN">
                <a:solidFill>
                  <a:schemeClr val="tx1">
                    <a:lumMod val="85000"/>
                    <a:lumOff val="15000"/>
                  </a:schemeClr>
                </a:solidFill>
              </a:rPr>
              <a:t>22 21 06 01 03 11 </a:t>
            </a:r>
            <a:r>
              <a:rPr lang="zh-CN" altLang="en-US">
                <a:solidFill>
                  <a:schemeClr val="tx1">
                    <a:lumMod val="85000"/>
                    <a:lumOff val="15000"/>
                  </a:schemeClr>
                </a:solidFill>
              </a:rPr>
              <a:t>篮球 </a:t>
            </a:r>
            <a:r>
              <a:rPr lang="en-US" altLang="zh-CN">
                <a:solidFill>
                  <a:schemeClr val="tx1">
                    <a:lumMod val="85000"/>
                    <a:lumOff val="15000"/>
                  </a:schemeClr>
                </a:solidFill>
              </a:rPr>
              <a:t>07</a:t>
            </a:r>
            <a:r>
              <a:rPr lang="zh-CN" altLang="en-US">
                <a:solidFill>
                  <a:schemeClr val="tx1">
                    <a:lumMod val="85000"/>
                    <a:lumOff val="15000"/>
                  </a:schemeClr>
                </a:solidFill>
              </a:rPr>
              <a:t>，一等奖中奖为</a:t>
            </a:r>
            <a:r>
              <a:rPr lang="en-US" altLang="zh-CN">
                <a:solidFill>
                  <a:schemeClr val="tx1">
                    <a:lumMod val="85000"/>
                    <a:lumOff val="15000"/>
                  </a:schemeClr>
                </a:solidFill>
              </a:rPr>
              <a:t>2</a:t>
            </a:r>
            <a:r>
              <a:rPr lang="zh-CN" altLang="en-US">
                <a:solidFill>
                  <a:schemeClr val="tx1">
                    <a:lumMod val="85000"/>
                    <a:lumOff val="15000"/>
                  </a:schemeClr>
                </a:solidFill>
              </a:rPr>
              <a:t>注。</a:t>
            </a:r>
            <a:endParaRPr lang="en-US" altLang="zh-CN">
              <a:solidFill>
                <a:schemeClr val="tx1">
                  <a:lumMod val="85000"/>
                  <a:lumOff val="15000"/>
                </a:schemeClr>
              </a:solidFill>
            </a:endParaRPr>
          </a:p>
          <a:p>
            <a:pPr marL="342900" indent="-342900">
              <a:buFont typeface="+mj-lt"/>
              <a:buAutoNum type="arabicPeriod"/>
            </a:pPr>
            <a:r>
              <a:rPr lang="en-US" altLang="zh-CN">
                <a:solidFill>
                  <a:schemeClr val="tx1">
                    <a:lumMod val="85000"/>
                    <a:lumOff val="15000"/>
                  </a:schemeClr>
                </a:solidFill>
              </a:rPr>
              <a:t>2025101</a:t>
            </a:r>
            <a:r>
              <a:rPr lang="zh-CN" altLang="en-US">
                <a:solidFill>
                  <a:schemeClr val="tx1">
                    <a:lumMod val="85000"/>
                    <a:lumOff val="15000"/>
                  </a:schemeClr>
                </a:solidFill>
              </a:rPr>
              <a:t>期，有</a:t>
            </a:r>
            <a:r>
              <a:rPr lang="en-US" altLang="zh-CN">
                <a:solidFill>
                  <a:schemeClr val="tx1">
                    <a:lumMod val="85000"/>
                    <a:lumOff val="15000"/>
                  </a:schemeClr>
                </a:solidFill>
              </a:rPr>
              <a:t>3</a:t>
            </a:r>
            <a:r>
              <a:rPr lang="zh-CN" altLang="en-US">
                <a:solidFill>
                  <a:schemeClr val="tx1">
                    <a:lumMod val="85000"/>
                    <a:lumOff val="15000"/>
                  </a:schemeClr>
                </a:solidFill>
              </a:rPr>
              <a:t>注</a:t>
            </a:r>
            <a:r>
              <a:rPr lang="en-US" altLang="zh-CN">
                <a:solidFill>
                  <a:schemeClr val="tx1">
                    <a:lumMod val="85000"/>
                    <a:lumOff val="15000"/>
                  </a:schemeClr>
                </a:solidFill>
              </a:rPr>
              <a:t>1</a:t>
            </a:r>
            <a:r>
              <a:rPr lang="zh-CN" altLang="en-US">
                <a:solidFill>
                  <a:schemeClr val="tx1">
                    <a:lumMod val="85000"/>
                    <a:lumOff val="15000"/>
                  </a:schemeClr>
                </a:solidFill>
              </a:rPr>
              <a:t>等奖，</a:t>
            </a:r>
            <a:r>
              <a:rPr lang="en-US" altLang="zh-CN">
                <a:solidFill>
                  <a:schemeClr val="tx1">
                    <a:lumMod val="85000"/>
                    <a:lumOff val="15000"/>
                  </a:schemeClr>
                </a:solidFill>
              </a:rPr>
              <a:t>10</a:t>
            </a:r>
            <a:r>
              <a:rPr lang="zh-CN" altLang="en-US">
                <a:solidFill>
                  <a:schemeClr val="tx1">
                    <a:lumMod val="85000"/>
                    <a:lumOff val="15000"/>
                  </a:schemeClr>
                </a:solidFill>
              </a:rPr>
              <a:t>注</a:t>
            </a:r>
            <a:r>
              <a:rPr lang="en-US" altLang="zh-CN">
                <a:solidFill>
                  <a:schemeClr val="tx1">
                    <a:lumMod val="85000"/>
                    <a:lumOff val="15000"/>
                  </a:schemeClr>
                </a:solidFill>
              </a:rPr>
              <a:t>2</a:t>
            </a:r>
            <a:r>
              <a:rPr lang="zh-CN" altLang="en-US">
                <a:solidFill>
                  <a:schemeClr val="tx1">
                    <a:lumMod val="85000"/>
                    <a:lumOff val="15000"/>
                  </a:schemeClr>
                </a:solidFill>
              </a:rPr>
              <a:t>等奖，开号篮球</a:t>
            </a:r>
            <a:r>
              <a:rPr lang="en-US" altLang="zh-CN">
                <a:solidFill>
                  <a:schemeClr val="tx1">
                    <a:lumMod val="85000"/>
                    <a:lumOff val="15000"/>
                  </a:schemeClr>
                </a:solidFill>
              </a:rPr>
              <a:t>11</a:t>
            </a:r>
            <a:r>
              <a:rPr lang="zh-CN" altLang="en-US">
                <a:solidFill>
                  <a:schemeClr val="tx1">
                    <a:lumMod val="85000"/>
                    <a:lumOff val="15000"/>
                  </a:schemeClr>
                </a:solidFill>
              </a:rPr>
              <a:t>，中奖红球</a:t>
            </a:r>
            <a:r>
              <a:rPr lang="en-US" altLang="zh-CN">
                <a:solidFill>
                  <a:schemeClr val="tx1">
                    <a:lumMod val="85000"/>
                    <a:lumOff val="15000"/>
                  </a:schemeClr>
                </a:solidFill>
              </a:rPr>
              <a:t>3</a:t>
            </a:r>
            <a:r>
              <a:rPr lang="zh-CN" altLang="en-US">
                <a:solidFill>
                  <a:schemeClr val="tx1">
                    <a:lumMod val="85000"/>
                    <a:lumOff val="15000"/>
                  </a:schemeClr>
                </a:solidFill>
              </a:rPr>
              <a:t>、</a:t>
            </a:r>
            <a:r>
              <a:rPr lang="en-US" altLang="zh-CN">
                <a:solidFill>
                  <a:schemeClr val="tx1">
                    <a:lumMod val="85000"/>
                    <a:lumOff val="15000"/>
                  </a:schemeClr>
                </a:solidFill>
              </a:rPr>
              <a:t>5</a:t>
            </a:r>
            <a:r>
              <a:rPr lang="zh-CN" altLang="en-US">
                <a:solidFill>
                  <a:schemeClr val="tx1">
                    <a:lumMod val="85000"/>
                    <a:lumOff val="15000"/>
                  </a:schemeClr>
                </a:solidFill>
              </a:rPr>
              <a:t>、</a:t>
            </a:r>
            <a:r>
              <a:rPr lang="en-US" altLang="zh-CN">
                <a:solidFill>
                  <a:schemeClr val="tx1">
                    <a:lumMod val="85000"/>
                    <a:lumOff val="15000"/>
                  </a:schemeClr>
                </a:solidFill>
              </a:rPr>
              <a:t>7</a:t>
            </a:r>
            <a:r>
              <a:rPr lang="zh-CN" altLang="en-US">
                <a:solidFill>
                  <a:schemeClr val="tx1">
                    <a:lumMod val="85000"/>
                    <a:lumOff val="15000"/>
                  </a:schemeClr>
                </a:solidFill>
              </a:rPr>
              <a:t>、</a:t>
            </a:r>
            <a:r>
              <a:rPr lang="en-US" altLang="zh-CN">
                <a:solidFill>
                  <a:schemeClr val="tx1">
                    <a:lumMod val="85000"/>
                    <a:lumOff val="15000"/>
                  </a:schemeClr>
                </a:solidFill>
              </a:rPr>
              <a:t>11</a:t>
            </a:r>
            <a:r>
              <a:rPr lang="zh-CN" altLang="en-US">
                <a:solidFill>
                  <a:schemeClr val="tx1">
                    <a:lumMod val="85000"/>
                    <a:lumOff val="15000"/>
                  </a:schemeClr>
                </a:solidFill>
              </a:rPr>
              <a:t>、</a:t>
            </a:r>
            <a:r>
              <a:rPr lang="en-US" altLang="zh-CN">
                <a:solidFill>
                  <a:schemeClr val="tx1">
                    <a:lumMod val="85000"/>
                    <a:lumOff val="15000"/>
                  </a:schemeClr>
                </a:solidFill>
              </a:rPr>
              <a:t>12</a:t>
            </a:r>
            <a:r>
              <a:rPr lang="zh-CN" altLang="en-US">
                <a:solidFill>
                  <a:schemeClr val="tx1">
                    <a:lumMod val="85000"/>
                    <a:lumOff val="15000"/>
                  </a:schemeClr>
                </a:solidFill>
              </a:rPr>
              <a:t>、</a:t>
            </a:r>
            <a:r>
              <a:rPr lang="en-US" altLang="zh-CN">
                <a:solidFill>
                  <a:schemeClr val="tx1">
                    <a:lumMod val="85000"/>
                    <a:lumOff val="15000"/>
                  </a:schemeClr>
                </a:solidFill>
              </a:rPr>
              <a:t>16</a:t>
            </a:r>
            <a:r>
              <a:rPr lang="zh-CN" altLang="en-US">
                <a:solidFill>
                  <a:schemeClr val="tx1">
                    <a:lumMod val="85000"/>
                    <a:lumOff val="15000"/>
                  </a:schemeClr>
                </a:solidFill>
              </a:rPr>
              <a:t>。</a:t>
            </a:r>
          </a:p>
          <a:p>
            <a:r>
              <a:rPr lang="zh-CN" altLang="en-US">
                <a:solidFill>
                  <a:schemeClr val="tx1">
                    <a:lumMod val="85000"/>
                    <a:lumOff val="15000"/>
                  </a:schemeClr>
                </a:solidFill>
              </a:rPr>
              <a:t>期待经过通过模型抽取信息得到如下结果：</a:t>
            </a:r>
            <a:endParaRPr lang="en-US" altLang="zh-CN">
              <a:solidFill>
                <a:schemeClr val="tx1">
                  <a:lumMod val="85000"/>
                  <a:lumOff val="15000"/>
                </a:schemeClr>
              </a:solidFill>
            </a:endParaRPr>
          </a:p>
          <a:p>
            <a:pPr marL="342900" indent="-342900">
              <a:buFont typeface="+mj-lt"/>
              <a:buAutoNum type="arabicPeriod"/>
            </a:pPr>
            <a:r>
              <a:rPr lang="en-US" altLang="zh-CN">
                <a:solidFill>
                  <a:schemeClr val="tx1">
                    <a:lumMod val="85000"/>
                    <a:lumOff val="15000"/>
                  </a:schemeClr>
                </a:solidFill>
              </a:rPr>
              <a:t>{“</a:t>
            </a:r>
            <a:r>
              <a:rPr lang="zh-CN" altLang="en-US">
                <a:solidFill>
                  <a:schemeClr val="tx1">
                    <a:lumMod val="85000"/>
                    <a:lumOff val="15000"/>
                  </a:schemeClr>
                </a:solidFill>
              </a:rPr>
              <a:t>期数</a:t>
            </a:r>
            <a:r>
              <a:rPr lang="en-US" altLang="zh-CN">
                <a:solidFill>
                  <a:schemeClr val="tx1">
                    <a:lumMod val="85000"/>
                    <a:lumOff val="15000"/>
                  </a:schemeClr>
                </a:solidFill>
              </a:rPr>
              <a:t>”: “2025100”</a:t>
            </a:r>
            <a:r>
              <a:rPr lang="zh-CN" altLang="en-US">
                <a:solidFill>
                  <a:schemeClr val="tx1">
                    <a:lumMod val="85000"/>
                    <a:lumOff val="15000"/>
                  </a:schemeClr>
                </a:solidFill>
              </a:rPr>
              <a:t>，</a:t>
            </a:r>
            <a:r>
              <a:rPr lang="en-US" altLang="zh-CN">
                <a:solidFill>
                  <a:schemeClr val="tx1">
                    <a:lumMod val="85000"/>
                    <a:lumOff val="15000"/>
                  </a:schemeClr>
                </a:solidFill>
              </a:rPr>
              <a:t>”</a:t>
            </a:r>
            <a:r>
              <a:rPr lang="zh-CN" altLang="en-US">
                <a:solidFill>
                  <a:schemeClr val="tx1">
                    <a:lumMod val="85000"/>
                    <a:lumOff val="15000"/>
                  </a:schemeClr>
                </a:solidFill>
              </a:rPr>
              <a:t>中奖号码</a:t>
            </a:r>
            <a:r>
              <a:rPr lang="en-US" altLang="zh-CN">
                <a:solidFill>
                  <a:schemeClr val="tx1">
                    <a:lumMod val="85000"/>
                    <a:lumOff val="15000"/>
                  </a:schemeClr>
                </a:solidFill>
              </a:rPr>
              <a:t>”: [1, 3, 6, 11, 21, 22, 7], “</a:t>
            </a:r>
            <a:r>
              <a:rPr lang="zh-CN" altLang="en-US">
                <a:solidFill>
                  <a:schemeClr val="tx1">
                    <a:lumMod val="85000"/>
                    <a:lumOff val="15000"/>
                  </a:schemeClr>
                </a:solidFill>
              </a:rPr>
              <a:t>一等奖</a:t>
            </a:r>
            <a:r>
              <a:rPr lang="en-US" altLang="zh-CN">
                <a:solidFill>
                  <a:schemeClr val="tx1">
                    <a:lumMod val="85000"/>
                    <a:lumOff val="15000"/>
                  </a:schemeClr>
                </a:solidFill>
              </a:rPr>
              <a:t>”: “2</a:t>
            </a:r>
            <a:r>
              <a:rPr lang="zh-CN" altLang="en-US">
                <a:solidFill>
                  <a:schemeClr val="tx1">
                    <a:lumMod val="85000"/>
                    <a:lumOff val="15000"/>
                  </a:schemeClr>
                </a:solidFill>
              </a:rPr>
              <a:t>注</a:t>
            </a:r>
            <a:r>
              <a:rPr lang="en-US" altLang="zh-CN">
                <a:solidFill>
                  <a:schemeClr val="tx1">
                    <a:lumMod val="85000"/>
                    <a:lumOff val="15000"/>
                  </a:schemeClr>
                </a:solidFill>
              </a:rPr>
              <a:t>”}</a:t>
            </a:r>
          </a:p>
          <a:p>
            <a:pPr marL="342900" indent="-342900">
              <a:buFont typeface="+mj-lt"/>
              <a:buAutoNum type="arabicPeriod"/>
            </a:pPr>
            <a:r>
              <a:rPr lang="en-US" altLang="zh-CN">
                <a:solidFill>
                  <a:schemeClr val="tx1">
                    <a:lumMod val="85000"/>
                    <a:lumOff val="15000"/>
                  </a:schemeClr>
                </a:solidFill>
              </a:rPr>
              <a:t>{“</a:t>
            </a:r>
            <a:r>
              <a:rPr lang="zh-CN" altLang="en-US">
                <a:solidFill>
                  <a:schemeClr val="tx1">
                    <a:lumMod val="85000"/>
                    <a:lumOff val="15000"/>
                  </a:schemeClr>
                </a:solidFill>
              </a:rPr>
              <a:t>期数</a:t>
            </a:r>
            <a:r>
              <a:rPr lang="en-US" altLang="zh-CN">
                <a:solidFill>
                  <a:schemeClr val="tx1">
                    <a:lumMod val="85000"/>
                    <a:lumOff val="15000"/>
                  </a:schemeClr>
                </a:solidFill>
              </a:rPr>
              <a:t>”: “2025101”</a:t>
            </a:r>
            <a:r>
              <a:rPr lang="zh-CN" altLang="en-US">
                <a:solidFill>
                  <a:schemeClr val="tx1">
                    <a:lumMod val="85000"/>
                    <a:lumOff val="15000"/>
                  </a:schemeClr>
                </a:solidFill>
              </a:rPr>
              <a:t>，</a:t>
            </a:r>
            <a:r>
              <a:rPr lang="en-US" altLang="zh-CN">
                <a:solidFill>
                  <a:schemeClr val="tx1">
                    <a:lumMod val="85000"/>
                    <a:lumOff val="15000"/>
                  </a:schemeClr>
                </a:solidFill>
              </a:rPr>
              <a:t>”</a:t>
            </a:r>
            <a:r>
              <a:rPr lang="zh-CN" altLang="en-US">
                <a:solidFill>
                  <a:schemeClr val="tx1">
                    <a:lumMod val="85000"/>
                    <a:lumOff val="15000"/>
                  </a:schemeClr>
                </a:solidFill>
              </a:rPr>
              <a:t>中奖号码</a:t>
            </a:r>
            <a:r>
              <a:rPr lang="en-US" altLang="zh-CN">
                <a:solidFill>
                  <a:schemeClr val="tx1">
                    <a:lumMod val="85000"/>
                    <a:lumOff val="15000"/>
                  </a:schemeClr>
                </a:solidFill>
              </a:rPr>
              <a:t>”: [3, 5, 7, 11, 12, 16, 11], “</a:t>
            </a:r>
            <a:r>
              <a:rPr lang="zh-CN" altLang="en-US">
                <a:solidFill>
                  <a:schemeClr val="tx1">
                    <a:lumMod val="85000"/>
                    <a:lumOff val="15000"/>
                  </a:schemeClr>
                </a:solidFill>
              </a:rPr>
              <a:t>一等奖</a:t>
            </a:r>
            <a:r>
              <a:rPr lang="en-US" altLang="zh-CN">
                <a:solidFill>
                  <a:schemeClr val="tx1">
                    <a:lumMod val="85000"/>
                    <a:lumOff val="15000"/>
                  </a:schemeClr>
                </a:solidFill>
              </a:rPr>
              <a:t>”: “3</a:t>
            </a:r>
            <a:r>
              <a:rPr lang="zh-CN" altLang="en-US">
                <a:solidFill>
                  <a:schemeClr val="tx1">
                    <a:lumMod val="85000"/>
                    <a:lumOff val="15000"/>
                  </a:schemeClr>
                </a:solidFill>
              </a:rPr>
              <a:t>注</a:t>
            </a:r>
            <a:r>
              <a:rPr lang="en-US" altLang="zh-CN">
                <a:solidFill>
                  <a:schemeClr val="tx1">
                    <a:lumMod val="85000"/>
                    <a:lumOff val="15000"/>
                  </a:schemeClr>
                </a:solidFill>
              </a:rPr>
              <a:t>”}</a:t>
            </a:r>
          </a:p>
          <a:p>
            <a:endParaRPr lang="en-US" altLang="zh-CN">
              <a:solidFill>
                <a:schemeClr val="tx1">
                  <a:lumMod val="85000"/>
                  <a:lumOff val="15000"/>
                </a:schemeClr>
              </a:solidFill>
            </a:endParaRPr>
          </a:p>
          <a:p>
            <a:r>
              <a:rPr lang="zh-CN" altLang="en-US">
                <a:solidFill>
                  <a:schemeClr val="tx1">
                    <a:lumMod val="85000"/>
                    <a:lumOff val="15000"/>
                  </a:schemeClr>
                </a:solidFill>
              </a:rPr>
              <a:t>请设计</a:t>
            </a:r>
            <a:r>
              <a:rPr lang="en-US" altLang="zh-CN">
                <a:solidFill>
                  <a:schemeClr val="tx1">
                    <a:lumMod val="85000"/>
                    <a:lumOff val="15000"/>
                  </a:schemeClr>
                </a:solidFill>
              </a:rPr>
              <a:t>Prompt</a:t>
            </a:r>
            <a:r>
              <a:rPr lang="zh-CN" altLang="en-US">
                <a:solidFill>
                  <a:schemeClr val="tx1">
                    <a:lumMod val="85000"/>
                    <a:lumOff val="15000"/>
                  </a:schemeClr>
                </a:solidFill>
              </a:rPr>
              <a:t>，基于</a:t>
            </a:r>
            <a:r>
              <a:rPr lang="en-US" altLang="zh-CN">
                <a:solidFill>
                  <a:schemeClr val="tx1">
                    <a:lumMod val="85000"/>
                    <a:lumOff val="15000"/>
                  </a:schemeClr>
                </a:solidFill>
              </a:rPr>
              <a:t>FewShot</a:t>
            </a:r>
            <a:r>
              <a:rPr lang="zh-CN" altLang="en-US">
                <a:solidFill>
                  <a:schemeClr val="tx1">
                    <a:lumMod val="85000"/>
                    <a:lumOff val="15000"/>
                  </a:schemeClr>
                </a:solidFill>
              </a:rPr>
              <a:t>，对模型做示例的提示，得到需要的结果。</a:t>
            </a:r>
            <a:endParaRPr lang="en-US" altLang="zh-CN">
              <a:solidFill>
                <a:schemeClr val="tx1">
                  <a:lumMod val="85000"/>
                  <a:lumOff val="15000"/>
                </a:schemeClr>
              </a:solidFill>
            </a:endParaRPr>
          </a:p>
          <a:p>
            <a:endParaRPr lang="en-US" altLang="zh-CN">
              <a:solidFill>
                <a:schemeClr val="tx1">
                  <a:lumMod val="85000"/>
                  <a:lumOff val="15000"/>
                </a:schemeClr>
              </a:solidFill>
            </a:endParaRPr>
          </a:p>
          <a:p>
            <a:pPr marL="342900" indent="-342900">
              <a:buFont typeface="+mj-lt"/>
              <a:buAutoNum type="arabicPeriod"/>
            </a:pPr>
            <a:endParaRPr lang="en-US" altLang="zh-CN">
              <a:solidFill>
                <a:schemeClr val="tx1">
                  <a:lumMod val="85000"/>
                  <a:lumOff val="15000"/>
                </a:schemeClr>
              </a:solidFill>
            </a:endParaRPr>
          </a:p>
        </p:txBody>
      </p:sp>
    </p:spTree>
    <p:extLst>
      <p:ext uri="{BB962C8B-B14F-4D97-AF65-F5344CB8AC3E}">
        <p14:creationId xmlns:p14="http://schemas.microsoft.com/office/powerpoint/2010/main" val="10075717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456045" y="2924810"/>
            <a:ext cx="5396230" cy="1021080"/>
          </a:xfrm>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提示词实战案例</a:t>
            </a:r>
          </a:p>
          <a:p>
            <a:r>
              <a:rPr lang="en-US" altLang="zh-CN" sz="2000" i="1" u="sng">
                <a:solidFill>
                  <a:schemeClr val="bg2">
                    <a:lumMod val="50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LLM</a:t>
            </a:r>
            <a:r>
              <a:rPr lang="zh-CN" altLang="en-US" sz="2000" i="1" u="sng">
                <a:solidFill>
                  <a:schemeClr val="bg2">
                    <a:lumMod val="50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实现金融文本匹配</a:t>
            </a:r>
          </a:p>
        </p:txBody>
      </p:sp>
      <p:sp>
        <p:nvSpPr>
          <p:cNvPr id="8" name="文本框 7">
            <a:extLst>
              <a:ext uri="{FF2B5EF4-FFF2-40B4-BE49-F238E27FC236}">
                <a16:creationId xmlns:a16="http://schemas.microsoft.com/office/drawing/2014/main" id="{98288C79-F8AD-48E9-1EC7-B66967309929}"/>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提示词工程</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9" name="文本占位符 4">
            <a:extLst>
              <a:ext uri="{FF2B5EF4-FFF2-40B4-BE49-F238E27FC236}">
                <a16:creationId xmlns:a16="http://schemas.microsoft.com/office/drawing/2014/main" id="{ACDCE77E-93B0-BEC3-E7B4-462AD4CB5828}"/>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10" name="文本占位符 4">
            <a:extLst>
              <a:ext uri="{FF2B5EF4-FFF2-40B4-BE49-F238E27FC236}">
                <a16:creationId xmlns:a16="http://schemas.microsoft.com/office/drawing/2014/main" id="{DD12A846-1A4C-B08F-A7D0-2BFE7D098B98}"/>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LLM</a:t>
            </a:r>
            <a:r>
              <a:rPr lang="zh-CN" altLang="en-US">
                <a:solidFill>
                  <a:schemeClr val="tx1">
                    <a:lumMod val="85000"/>
                    <a:lumOff val="15000"/>
                  </a:schemeClr>
                </a:solidFill>
              </a:rPr>
              <a:t>信息文本匹配任务介绍</a:t>
            </a:r>
          </a:p>
        </p:txBody>
      </p:sp>
      <p:sp>
        <p:nvSpPr>
          <p:cNvPr id="3" name="文本占位符 2"/>
          <p:cNvSpPr>
            <a:spLocks noGrp="1"/>
          </p:cNvSpPr>
          <p:nvPr>
            <p:ph type="body" sz="quarter" idx="11"/>
          </p:nvPr>
        </p:nvSpPr>
        <p:spPr>
          <a:xfrm>
            <a:off x="410899" y="1152524"/>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首先，我们构造几个短文本对：</a:t>
            </a: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我们期望模型能够帮我们识别出成对的句子中，</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2</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句话是否是有关联的。</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我们期望模型输出的结果为：</a:t>
            </a: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a:solidFill>
                <a:srgbClr val="C00000"/>
              </a:solidFill>
              <a:latin typeface="Alibaba PuHuiTi" panose="00020600040101010101" charset="-122"/>
              <a:ea typeface="Alibaba PuHuiTi" panose="00020600040101010101" charset="-122"/>
              <a:cs typeface="Alibaba PuHuiTi" panose="00020600040101010101" charset="-122"/>
            </a:endParaRPr>
          </a:p>
        </p:txBody>
      </p:sp>
      <p:sp>
        <p:nvSpPr>
          <p:cNvPr id="5" name="文本框 4"/>
          <p:cNvSpPr txBox="1"/>
          <p:nvPr/>
        </p:nvSpPr>
        <p:spPr>
          <a:xfrm>
            <a:off x="551180" y="1772920"/>
            <a:ext cx="7395845" cy="737235"/>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5CC5"/>
                </a:solidFill>
                <a:latin typeface="Source Code Pro" panose="020B0309030403020204"/>
                <a:ea typeface="Source Code Pro" panose="020B0309030403020204"/>
              </a:rPr>
              <a:t>1.</a:t>
            </a:r>
            <a:r>
              <a:rPr lang="en-US" altLang="zh-CN" sz="1400">
                <a:solidFill>
                  <a:srgbClr val="000000"/>
                </a:solidFill>
                <a:latin typeface="Source Code Pro" panose="020B0309030403020204"/>
                <a:ea typeface="Source Code Pro" panose="020B0309030403020204"/>
              </a:rPr>
              <a:t>(</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股票市场今日大涨，投资者乐观。</a:t>
            </a:r>
            <a:r>
              <a:rPr lang="en-US" altLang="zh-CN" sz="1400">
                <a:solidFill>
                  <a:srgbClr val="032F62"/>
                </a:solidFill>
                <a:latin typeface="Source Code Pro" panose="020B0309030403020204"/>
                <a:ea typeface="Source Code Pro" panose="020B0309030403020204"/>
              </a:rPr>
              <a:t>'</a:t>
            </a:r>
            <a:r>
              <a:rPr lang="en-US" altLang="zh-CN" sz="1400">
                <a:solidFill>
                  <a:srgbClr val="000000"/>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持续上涨的市场让投资者感到满意。</a:t>
            </a:r>
            <a:r>
              <a:rPr lang="en-US" altLang="zh-CN" sz="1400">
                <a:solidFill>
                  <a:srgbClr val="032F62"/>
                </a:solidFill>
                <a:latin typeface="Source Code Pro" panose="020B0309030403020204"/>
                <a:ea typeface="Source Code Pro" panose="020B0309030403020204"/>
              </a:rPr>
              <a:t>'</a:t>
            </a:r>
            <a:r>
              <a:rPr lang="en-US" altLang="zh-CN" sz="14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5CC5"/>
                </a:solidFill>
                <a:latin typeface="Source Code Pro" panose="020B0309030403020204"/>
                <a:ea typeface="Source Code Pro" panose="020B0309030403020204"/>
              </a:rPr>
              <a:t>2.</a:t>
            </a:r>
            <a:r>
              <a:rPr lang="en-US" altLang="zh-CN" sz="1400">
                <a:solidFill>
                  <a:srgbClr val="000000"/>
                </a:solidFill>
                <a:latin typeface="Source Code Pro" panose="020B0309030403020204"/>
                <a:ea typeface="Source Code Pro" panose="020B0309030403020204"/>
              </a:rPr>
              <a:t>(</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油价大幅下跌，能源公司面临挑战。</a:t>
            </a:r>
            <a:r>
              <a:rPr lang="en-US" altLang="zh-CN" sz="1400">
                <a:solidFill>
                  <a:srgbClr val="032F62"/>
                </a:solidFill>
                <a:latin typeface="Source Code Pro" panose="020B0309030403020204"/>
                <a:ea typeface="Source Code Pro" panose="020B0309030403020204"/>
              </a:rPr>
              <a:t>'</a:t>
            </a:r>
            <a:r>
              <a:rPr lang="en-US" altLang="zh-CN" sz="1400">
                <a:solidFill>
                  <a:srgbClr val="000000"/>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未来智能城市的建设趋势愈发明显。</a:t>
            </a:r>
            <a:r>
              <a:rPr lang="en-US" altLang="zh-CN" sz="1400">
                <a:solidFill>
                  <a:srgbClr val="032F62"/>
                </a:solidFill>
                <a:latin typeface="Source Code Pro" panose="020B0309030403020204"/>
                <a:ea typeface="Source Code Pro" panose="020B0309030403020204"/>
              </a:rPr>
              <a:t>'</a:t>
            </a:r>
            <a:r>
              <a:rPr lang="en-US" altLang="zh-CN" sz="14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5CC5"/>
                </a:solidFill>
                <a:latin typeface="Source Code Pro" panose="020B0309030403020204"/>
                <a:ea typeface="Source Code Pro" panose="020B0309030403020204"/>
              </a:rPr>
              <a:t>3.</a:t>
            </a:r>
            <a:r>
              <a:rPr lang="en-US" altLang="zh-CN" sz="1400">
                <a:solidFill>
                  <a:srgbClr val="000000"/>
                </a:solidFill>
                <a:latin typeface="Source Code Pro" panose="020B0309030403020204"/>
                <a:ea typeface="Source Code Pro" panose="020B0309030403020204"/>
              </a:rPr>
              <a:t>(</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利率上升，影响房地产市场。</a:t>
            </a:r>
            <a:r>
              <a:rPr lang="en-US" altLang="zh-CN" sz="1400">
                <a:solidFill>
                  <a:srgbClr val="032F62"/>
                </a:solidFill>
                <a:latin typeface="Source Code Pro" panose="020B0309030403020204"/>
                <a:ea typeface="Source Code Pro" panose="020B0309030403020204"/>
              </a:rPr>
              <a:t>'</a:t>
            </a:r>
            <a:r>
              <a:rPr lang="en-US" altLang="zh-CN" sz="1400">
                <a:solidFill>
                  <a:srgbClr val="000000"/>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高利率对房地产有一定冲击。</a:t>
            </a:r>
            <a:r>
              <a:rPr lang="en-US" altLang="zh-CN" sz="1400">
                <a:solidFill>
                  <a:srgbClr val="032F62"/>
                </a:solidFill>
                <a:latin typeface="Source Code Pro" panose="020B0309030403020204"/>
                <a:ea typeface="Source Code Pro" panose="020B0309030403020204"/>
              </a:rPr>
              <a:t>'</a:t>
            </a:r>
            <a:r>
              <a:rPr lang="en-US" altLang="zh-CN" sz="1400">
                <a:solidFill>
                  <a:srgbClr val="000000"/>
                </a:solidFill>
                <a:latin typeface="Source Code Pro" panose="020B0309030403020204"/>
                <a:ea typeface="Source Code Pro" panose="020B0309030403020204"/>
              </a:rPr>
              <a:t>),</a:t>
            </a:r>
            <a:endParaRPr lang="en-US" altLang="zh-CN" sz="1000">
              <a:latin typeface="Calibri"/>
              <a:ea typeface="宋体"/>
            </a:endParaRPr>
          </a:p>
        </p:txBody>
      </p:sp>
      <p:sp>
        <p:nvSpPr>
          <p:cNvPr id="6" name="文本框 5"/>
          <p:cNvSpPr txBox="1"/>
          <p:nvPr/>
        </p:nvSpPr>
        <p:spPr>
          <a:xfrm>
            <a:off x="551180" y="3644900"/>
            <a:ext cx="3974465" cy="368300"/>
          </a:xfrm>
          <a:prstGeom prst="rect">
            <a:avLst/>
          </a:prstGeom>
          <a:ln>
            <a:solidFill>
              <a:schemeClr val="bg1">
                <a:lumMod val="50000"/>
              </a:schemeClr>
            </a:solidFill>
          </a:ln>
        </p:spPr>
        <p:txBody>
          <a:bodyPr wrap="square">
            <a:spAutoFit/>
          </a:bodyPr>
          <a:lstStyle/>
          <a:p>
            <a:pPr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a:solidFill>
                  <a:srgbClr val="000000"/>
                </a:solidFill>
                <a:latin typeface="Source Code Pro" panose="020B0309030403020204"/>
                <a:ea typeface="Source Code Pro" panose="020B0309030403020204"/>
              </a:rPr>
              <a:t>[</a:t>
            </a:r>
            <a:r>
              <a:rPr lang="en-US" altLang="zh-CN">
                <a:solidFill>
                  <a:srgbClr val="032F62"/>
                </a:solidFill>
                <a:latin typeface="Source Code Pro" panose="020B0309030403020204"/>
                <a:ea typeface="Source Code Pro" panose="020B0309030403020204"/>
              </a:rPr>
              <a:t>'</a:t>
            </a:r>
            <a:r>
              <a:rPr lang="zh-CN" altLang="en-US">
                <a:solidFill>
                  <a:srgbClr val="032F62"/>
                </a:solidFill>
                <a:latin typeface="Menlo-Regular" panose="020B0609030804020204"/>
                <a:ea typeface="Menlo-Regular" panose="020B0609030804020204"/>
              </a:rPr>
              <a:t>是</a:t>
            </a:r>
            <a:r>
              <a:rPr lang="en-US" altLang="zh-CN">
                <a:solidFill>
                  <a:srgbClr val="032F62"/>
                </a:solidFill>
                <a:latin typeface="Source Code Pro" panose="020B0309030403020204"/>
                <a:ea typeface="Source Code Pro" panose="020B0309030403020204"/>
              </a:rPr>
              <a:t>'</a:t>
            </a:r>
            <a:r>
              <a:rPr lang="en-US" altLang="zh-CN">
                <a:solidFill>
                  <a:srgbClr val="000000"/>
                </a:solidFill>
                <a:latin typeface="Source Code Pro" panose="020B0309030403020204"/>
                <a:ea typeface="Source Code Pro" panose="020B0309030403020204"/>
              </a:rPr>
              <a:t>, </a:t>
            </a:r>
            <a:r>
              <a:rPr lang="en-US" altLang="zh-CN">
                <a:solidFill>
                  <a:srgbClr val="032F62"/>
                </a:solidFill>
                <a:latin typeface="Source Code Pro" panose="020B0309030403020204"/>
                <a:ea typeface="Source Code Pro" panose="020B0309030403020204"/>
              </a:rPr>
              <a:t>'</a:t>
            </a:r>
            <a:r>
              <a:rPr lang="zh-CN" altLang="en-US">
                <a:solidFill>
                  <a:srgbClr val="032F62"/>
                </a:solidFill>
                <a:latin typeface="Menlo-Regular" panose="020B0609030804020204"/>
                <a:ea typeface="Menlo-Regular" panose="020B0609030804020204"/>
              </a:rPr>
              <a:t>不是</a:t>
            </a:r>
            <a:r>
              <a:rPr lang="en-US" altLang="zh-CN">
                <a:solidFill>
                  <a:srgbClr val="032F62"/>
                </a:solidFill>
                <a:latin typeface="Source Code Pro" panose="020B0309030403020204"/>
                <a:ea typeface="Source Code Pro" panose="020B0309030403020204"/>
              </a:rPr>
              <a:t>'</a:t>
            </a:r>
            <a:r>
              <a:rPr lang="en-US" altLang="zh-CN">
                <a:solidFill>
                  <a:srgbClr val="000000"/>
                </a:solidFill>
                <a:latin typeface="Source Code Pro" panose="020B0309030403020204"/>
                <a:ea typeface="Source Code Pro" panose="020B0309030403020204"/>
              </a:rPr>
              <a:t>, </a:t>
            </a:r>
            <a:r>
              <a:rPr lang="en-US" altLang="zh-CN">
                <a:solidFill>
                  <a:srgbClr val="032F62"/>
                </a:solidFill>
                <a:latin typeface="Source Code Pro" panose="020B0309030403020204"/>
                <a:ea typeface="Source Code Pro" panose="020B0309030403020204"/>
              </a:rPr>
              <a:t>'</a:t>
            </a:r>
            <a:r>
              <a:rPr lang="zh-CN" altLang="en-US">
                <a:solidFill>
                  <a:srgbClr val="032F62"/>
                </a:solidFill>
                <a:latin typeface="Menlo-Regular" panose="020B0609030804020204"/>
                <a:ea typeface="Menlo-Regular" panose="020B0609030804020204"/>
              </a:rPr>
              <a:t>是</a:t>
            </a:r>
            <a:r>
              <a:rPr lang="en-US" altLang="zh-CN">
                <a:solidFill>
                  <a:srgbClr val="032F62"/>
                </a:solidFill>
                <a:latin typeface="Source Code Pro" panose="020B0309030403020204"/>
                <a:ea typeface="Source Code Pro" panose="020B0309030403020204"/>
              </a:rPr>
              <a:t>'</a:t>
            </a:r>
            <a:r>
              <a:rPr lang="en-US" altLang="zh-CN">
                <a:solidFill>
                  <a:srgbClr val="000000"/>
                </a:solidFill>
                <a:latin typeface="Source Code Pro" panose="020B0309030403020204"/>
                <a:ea typeface="Source Code Pro" panose="020B0309030403020204"/>
              </a:rPr>
              <a:t>]</a:t>
            </a:r>
          </a:p>
        </p:txBody>
      </p:sp>
      <p:pic>
        <p:nvPicPr>
          <p:cNvPr id="7" name="图片 6" descr="卡通人物&#10;&#10;AI 生成的内容可能不正确。">
            <a:extLst>
              <a:ext uri="{FF2B5EF4-FFF2-40B4-BE49-F238E27FC236}">
                <a16:creationId xmlns:a16="http://schemas.microsoft.com/office/drawing/2014/main" id="{39E3EB9F-FB22-2D6B-FD1B-88D91C3BD8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2000" y="4265712"/>
            <a:ext cx="2592288" cy="2592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8F8DC-6E82-EDDA-B9F2-64425E5CB732}"/>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DEB9D41E-1570-BC64-F4AE-AD110CA6F5D9}"/>
              </a:ext>
            </a:extLst>
          </p:cNvPr>
          <p:cNvSpPr>
            <a:spLocks noGrp="1"/>
          </p:cNvSpPr>
          <p:nvPr>
            <p:ph type="body" sz="quarter" idx="11"/>
          </p:nvPr>
        </p:nvSpPr>
        <p:spPr>
          <a:xfrm>
            <a:off x="6456045" y="2924810"/>
            <a:ext cx="5396230" cy="1021080"/>
          </a:xfrm>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代码调用云端大模型</a:t>
            </a:r>
          </a:p>
        </p:txBody>
      </p:sp>
      <p:sp>
        <p:nvSpPr>
          <p:cNvPr id="6" name="文本框 5">
            <a:extLst>
              <a:ext uri="{FF2B5EF4-FFF2-40B4-BE49-F238E27FC236}">
                <a16:creationId xmlns:a16="http://schemas.microsoft.com/office/drawing/2014/main" id="{2BE0A870-36E1-0114-30FF-FA6C6306CE62}"/>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前置准备</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7" name="文本占位符 4">
            <a:extLst>
              <a:ext uri="{FF2B5EF4-FFF2-40B4-BE49-F238E27FC236}">
                <a16:creationId xmlns:a16="http://schemas.microsoft.com/office/drawing/2014/main" id="{096EAACA-2A56-B396-BBDE-0AA27EFC9AA9}"/>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F79A89E6-CB0C-DE92-2F82-D5076AE46254}"/>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0005355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solidFill>
                  <a:schemeClr val="tx1">
                    <a:lumMod val="85000"/>
                    <a:lumOff val="15000"/>
                  </a:schemeClr>
                </a:solidFill>
              </a:rPr>
              <a:t>Prompt</a:t>
            </a:r>
            <a:r>
              <a:rPr lang="zh-CN" altLang="en-US">
                <a:solidFill>
                  <a:schemeClr val="tx1">
                    <a:lumMod val="85000"/>
                    <a:lumOff val="15000"/>
                  </a:schemeClr>
                </a:solidFill>
              </a:rPr>
              <a:t>设计</a:t>
            </a:r>
          </a:p>
        </p:txBody>
      </p:sp>
      <p:sp>
        <p:nvSpPr>
          <p:cNvPr id="3" name="文本占位符 2"/>
          <p:cNvSpPr>
            <a:spLocks noGrp="1"/>
          </p:cNvSpPr>
          <p:nvPr>
            <p:ph type="body" sz="quarter" idx="11"/>
          </p:nvPr>
        </p:nvSpPr>
        <p:spPr>
          <a:xfrm>
            <a:off x="479425" y="1124585"/>
            <a:ext cx="11385550" cy="5040719"/>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在该任务的</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prompt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设计中，我们主要考虑</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2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点：</a:t>
            </a:r>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pPr marL="285750" indent="-285750">
              <a:buFont typeface="Arial" panose="020B0604020202090204" pitchFamily="34" charset="0"/>
              <a:buChar char="•"/>
            </a:pP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需要向模型解释什么叫作「文本匹配任务」</a:t>
            </a:r>
          </a:p>
          <a:p>
            <a:pPr marL="285750" indent="-285750">
              <a:buFont typeface="Arial" panose="020B0604020202090204" pitchFamily="34" charset="0"/>
              <a:buChar char="•"/>
            </a:pP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需要让模型按照我们指定的格式输出</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为了让模型知道什么叫做「文本匹配任务」，我们借用</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FewShot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的方式，先给模型展示几个正确的例子：</a:t>
            </a:r>
          </a:p>
          <a:p>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User: </a:t>
            </a:r>
          </a:p>
          <a:p>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句子一</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公司</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ABC</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发布了季度财报，显示盈利增长。</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\n</a:t>
            </a:r>
          </a:p>
          <a:p>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句子二</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财报披露，公司</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ABC</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利润上升</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p>
          <a:p>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Bot: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是</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p>
          <a:p>
            <a:endPar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endParaRPr>
          </a:p>
          <a:p>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User:</a:t>
            </a:r>
          </a:p>
          <a:p>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句子一</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黄金价格下跌，投资者抛售。</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\n</a:t>
            </a:r>
          </a:p>
          <a:p>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句子二</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外汇市场交易额创下新高</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a:t>
            </a:r>
          </a:p>
          <a:p>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Bot: </a:t>
            </a:r>
            <a:r>
              <a:rPr lang="zh-CN" altLang="en-US"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不是</a:t>
            </a:r>
            <a:r>
              <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rPr>
              <a:t> ... </a:t>
            </a:r>
          </a:p>
          <a:p>
            <a:endPar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endParaRP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其中，</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User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代表我们输入给模型的句子，</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Bot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代表模型的回复内容。</a:t>
            </a:r>
          </a:p>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注意：上述例子中</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Bot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的部分也是由人工输入的，其目的是希望看到在看到类似</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User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中的句子时，模型应当做出类似</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 Bot </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的回答。</a:t>
            </a:r>
          </a:p>
          <a:p>
            <a:endPar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endParaRPr>
          </a:p>
          <a:p>
            <a:endParaRPr lang="en-US" altLang="zh-CN" sz="1400" i="1">
              <a:solidFill>
                <a:schemeClr val="bg1">
                  <a:lumMod val="50000"/>
                </a:schemeClr>
              </a:solidFill>
              <a:latin typeface="Alibaba PuHuiTi" panose="00020600040101010101" charset="-122"/>
              <a:ea typeface="Alibaba PuHuiTi" panose="00020600040101010101" charset="-122"/>
              <a:cs typeface="Alibaba PuHuiTi" panose="00020600040101010101" charset="-122"/>
            </a:endParaRPr>
          </a:p>
          <a:p>
            <a:endPar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a:p>
            <a:endPar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endParaRPr>
          </a:p>
        </p:txBody>
      </p:sp>
      <p:pic>
        <p:nvPicPr>
          <p:cNvPr id="5" name="图片 4" descr="图片包含 图标&#10;&#10;AI 生成的内容可能不正确。">
            <a:extLst>
              <a:ext uri="{FF2B5EF4-FFF2-40B4-BE49-F238E27FC236}">
                <a16:creationId xmlns:a16="http://schemas.microsoft.com/office/drawing/2014/main" id="{B08C671A-FC45-E1F8-364C-F9DABABD46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7023" y="4221088"/>
            <a:ext cx="2107952" cy="2107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文本匹配任务代码实现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导入必备的工具包</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p>
        </p:txBody>
      </p:sp>
      <p:sp>
        <p:nvSpPr>
          <p:cNvPr id="4" name="文本框 3"/>
          <p:cNvSpPr txBox="1"/>
          <p:nvPr/>
        </p:nvSpPr>
        <p:spPr>
          <a:xfrm>
            <a:off x="407670" y="1484630"/>
            <a:ext cx="7832725" cy="4338320"/>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969896"/>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400" dirty="0">
                <a:solidFill>
                  <a:srgbClr val="969896"/>
                </a:solidFill>
                <a:latin typeface="Menlo-Regular" panose="020B0609030804020204"/>
                <a:ea typeface="Menlo-Regular" panose="020B0609030804020204"/>
              </a:rPr>
              <a:t>利用</a:t>
            </a:r>
            <a:r>
              <a:rPr lang="en-US" altLang="zh-CN" sz="1400" dirty="0">
                <a:solidFill>
                  <a:srgbClr val="969896"/>
                </a:solidFill>
                <a:latin typeface="Source Code Pro" panose="020B0309030403020204"/>
                <a:ea typeface="Source Code Pro" panose="020B0309030403020204"/>
              </a:rPr>
              <a:t> Qwen LLM </a:t>
            </a:r>
            <a:r>
              <a:rPr lang="zh-CN" altLang="en-US" sz="1400" dirty="0">
                <a:solidFill>
                  <a:srgbClr val="969896"/>
                </a:solidFill>
                <a:latin typeface="Menlo-Regular" panose="020B0609030804020204"/>
                <a:ea typeface="Menlo-Regular" panose="020B0609030804020204"/>
              </a:rPr>
              <a:t>进行文本匹配</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969896"/>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969896"/>
                </a:solidFill>
                <a:latin typeface="Source Code Pro" panose="020B0309030403020204"/>
                <a:ea typeface="Source Code Pro" panose="020B0309030403020204"/>
              </a:rPr>
              <a:t># 1 </a:t>
            </a:r>
            <a:r>
              <a:rPr lang="zh-CN" altLang="en-US" sz="1400" dirty="0">
                <a:solidFill>
                  <a:srgbClr val="969896"/>
                </a:solidFill>
                <a:latin typeface="Menlo-Regular" panose="020B0609030804020204"/>
                <a:ea typeface="Menlo-Regular" panose="020B0609030804020204"/>
              </a:rPr>
              <a:t>导入必备的工具包</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D73A49"/>
                </a:solidFill>
                <a:latin typeface="Source Code Pro" panose="020B0309030403020204"/>
                <a:ea typeface="Source Code Pro" panose="020B0309030403020204"/>
              </a:rPr>
              <a:t>from </a:t>
            </a:r>
            <a:r>
              <a:rPr lang="en-US" altLang="zh-CN" sz="1400" dirty="0" err="1">
                <a:solidFill>
                  <a:srgbClr val="000000"/>
                </a:solidFill>
                <a:latin typeface="Source Code Pro" panose="020B0309030403020204"/>
                <a:ea typeface="Source Code Pro" panose="020B0309030403020204"/>
              </a:rPr>
              <a:t>dotenv</a:t>
            </a:r>
            <a:r>
              <a:rPr lang="en-US" altLang="zh-CN" sz="1400" dirty="0">
                <a:solidFill>
                  <a:srgbClr val="000000"/>
                </a:solidFill>
                <a:latin typeface="Source Code Pro" panose="020B0309030403020204"/>
                <a:ea typeface="Source Code Pro" panose="020B0309030403020204"/>
              </a:rPr>
              <a:t> </a:t>
            </a:r>
            <a:r>
              <a:rPr lang="en-US" altLang="zh-CN" sz="1400" dirty="0">
                <a:solidFill>
                  <a:srgbClr val="D73A49"/>
                </a:solidFill>
                <a:latin typeface="Source Code Pro" panose="020B0309030403020204"/>
                <a:ea typeface="Source Code Pro" panose="020B0309030403020204"/>
              </a:rPr>
              <a:t>import </a:t>
            </a:r>
            <a:r>
              <a:rPr lang="en-US" altLang="zh-CN" sz="1400" dirty="0" err="1">
                <a:solidFill>
                  <a:srgbClr val="000000"/>
                </a:solidFill>
                <a:latin typeface="Source Code Pro" panose="020B0309030403020204"/>
                <a:ea typeface="Source Code Pro" panose="020B0309030403020204"/>
              </a:rPr>
              <a:t>load_dotenv</a:t>
            </a:r>
            <a:endParaRPr lang="en-US" altLang="zh-CN" sz="1400" dirty="0">
              <a:solidFill>
                <a:srgbClr val="000000"/>
              </a:solidFill>
              <a:latin typeface="Source Code Pro" panose="020B0309030403020204"/>
              <a:ea typeface="Source Code Pro" panose="020B0309030403020204"/>
            </a:endParaRP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D73A49"/>
                </a:solidFill>
                <a:latin typeface="Source Code Pro" panose="020B0309030403020204"/>
                <a:ea typeface="Source Code Pro" panose="020B0309030403020204"/>
              </a:rPr>
              <a:t>from </a:t>
            </a:r>
            <a:r>
              <a:rPr lang="en-US" altLang="zh-CN" sz="1400" dirty="0">
                <a:solidFill>
                  <a:srgbClr val="000000"/>
                </a:solidFill>
                <a:latin typeface="Source Code Pro" panose="020B0309030403020204"/>
                <a:ea typeface="Source Code Pro" panose="020B0309030403020204"/>
              </a:rPr>
              <a:t>openai </a:t>
            </a:r>
            <a:r>
              <a:rPr lang="en-US" altLang="zh-CN" sz="1400" dirty="0">
                <a:solidFill>
                  <a:srgbClr val="D73A49"/>
                </a:solidFill>
                <a:latin typeface="Source Code Pro" panose="020B0309030403020204"/>
                <a:ea typeface="Source Code Pro" panose="020B0309030403020204"/>
              </a:rPr>
              <a:t>import </a:t>
            </a:r>
            <a:r>
              <a:rPr lang="en-US" altLang="zh-CN" sz="1400" dirty="0">
                <a:solidFill>
                  <a:srgbClr val="000000"/>
                </a:solidFill>
                <a:latin typeface="Source Code Pro" panose="020B0309030403020204"/>
                <a:ea typeface="Source Code Pro" panose="020B0309030403020204"/>
              </a:rPr>
              <a:t>OpenAI</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D73A49"/>
                </a:solidFill>
                <a:latin typeface="Source Code Pro" panose="020B0309030403020204"/>
                <a:ea typeface="Source Code Pro" panose="020B0309030403020204"/>
              </a:rPr>
              <a:t>import </a:t>
            </a:r>
            <a:r>
              <a:rPr lang="en-US" altLang="zh-CN" sz="1400" dirty="0" err="1">
                <a:solidFill>
                  <a:srgbClr val="000000"/>
                </a:solidFill>
                <a:latin typeface="Source Code Pro" panose="020B0309030403020204"/>
                <a:ea typeface="Source Code Pro" panose="020B0309030403020204"/>
              </a:rPr>
              <a:t>json</a:t>
            </a:r>
            <a:endParaRPr lang="en-US" altLang="zh-CN" sz="1400" dirty="0">
              <a:solidFill>
                <a:srgbClr val="000000"/>
              </a:solidFill>
              <a:latin typeface="Source Code Pro" panose="020B0309030403020204"/>
              <a:ea typeface="Source Code Pro" panose="020B0309030403020204"/>
            </a:endParaRP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D73A49"/>
                </a:solidFill>
                <a:latin typeface="Source Code Pro" panose="020B0309030403020204"/>
                <a:ea typeface="Source Code Pro" panose="020B0309030403020204"/>
              </a:rPr>
              <a:t>import </a:t>
            </a:r>
            <a:r>
              <a:rPr lang="en-US" altLang="zh-CN" sz="1400" dirty="0">
                <a:solidFill>
                  <a:srgbClr val="000000"/>
                </a:solidFill>
                <a:latin typeface="Source Code Pro" panose="020B0309030403020204"/>
                <a:ea typeface="Source Code Pro" panose="020B0309030403020204"/>
              </a:rPr>
              <a:t>re</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D73A49"/>
                </a:solidFill>
                <a:latin typeface="Source Code Pro" panose="020B0309030403020204"/>
                <a:ea typeface="Source Code Pro" panose="020B0309030403020204"/>
              </a:rPr>
              <a:t>import </a:t>
            </a:r>
            <a:r>
              <a:rPr lang="en-US" altLang="zh-CN" sz="1400" dirty="0" err="1">
                <a:solidFill>
                  <a:srgbClr val="000000"/>
                </a:solidFill>
                <a:latin typeface="Source Code Pro" panose="020B0309030403020204"/>
                <a:ea typeface="Source Code Pro" panose="020B0309030403020204"/>
              </a:rPr>
              <a:t>os</a:t>
            </a:r>
            <a:endParaRPr lang="en-US" altLang="zh-CN" sz="1400" dirty="0">
              <a:solidFill>
                <a:srgbClr val="000000"/>
              </a:solidFill>
              <a:latin typeface="Source Code Pro" panose="020B0309030403020204"/>
              <a:ea typeface="Source Code Pro" panose="020B0309030403020204"/>
            </a:endParaRP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969896"/>
                </a:solidFill>
                <a:latin typeface="Source Code Pro" panose="020B0309030403020204"/>
                <a:ea typeface="Source Code Pro" panose="020B0309030403020204"/>
              </a:rPr>
              <a:t># </a:t>
            </a:r>
            <a:r>
              <a:rPr lang="zh-CN" altLang="en-US" sz="1400" dirty="0">
                <a:solidFill>
                  <a:srgbClr val="969896"/>
                </a:solidFill>
                <a:latin typeface="Menlo-Regular" panose="020B0609030804020204"/>
                <a:ea typeface="Menlo-Regular" panose="020B0609030804020204"/>
              </a:rPr>
              <a:t>提供相似，不相似的语义匹配例子</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examples </a:t>
            </a: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是</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公司</a:t>
            </a:r>
            <a:r>
              <a:rPr lang="en-US" altLang="zh-CN" sz="1400" dirty="0">
                <a:solidFill>
                  <a:srgbClr val="032F62"/>
                </a:solidFill>
                <a:latin typeface="Source Code Pro" panose="020B0309030403020204"/>
                <a:ea typeface="Source Code Pro" panose="020B0309030403020204"/>
              </a:rPr>
              <a:t>ABC</a:t>
            </a:r>
            <a:r>
              <a:rPr lang="zh-CN" altLang="en-US" sz="1400" dirty="0">
                <a:solidFill>
                  <a:srgbClr val="032F62"/>
                </a:solidFill>
                <a:latin typeface="Menlo-Regular" panose="020B0609030804020204"/>
                <a:ea typeface="Menlo-Regular" panose="020B0609030804020204"/>
              </a:rPr>
              <a:t>发布了季度财报，显示盈利增长。</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财报披露，公司</a:t>
            </a:r>
            <a:r>
              <a:rPr lang="en-US" altLang="zh-CN" sz="1400" dirty="0">
                <a:solidFill>
                  <a:srgbClr val="032F62"/>
                </a:solidFill>
                <a:latin typeface="Source Code Pro" panose="020B0309030403020204"/>
                <a:ea typeface="Source Code Pro" panose="020B0309030403020204"/>
              </a:rPr>
              <a:t>ABC</a:t>
            </a:r>
            <a:r>
              <a:rPr lang="zh-CN" altLang="en-US" sz="1400" dirty="0">
                <a:solidFill>
                  <a:srgbClr val="032F62"/>
                </a:solidFill>
                <a:latin typeface="Menlo-Regular" panose="020B0609030804020204"/>
                <a:ea typeface="Menlo-Regular" panose="020B0609030804020204"/>
              </a:rPr>
              <a:t>利润上升。</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不是</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黄金价格下跌，投资者抛售。</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外汇市场交易额创下新高。</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央行降息，刺激经济增长。</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新能源技术的创新。</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a:t>
            </a:r>
          </a:p>
          <a:p>
            <a:pPr marL="0" indent="0" algn="just" defTabSz="266700">
              <a:spcBef>
                <a:spcPct val="0"/>
              </a:spcBef>
              <a:spcAft>
                <a:spcPct val="0"/>
              </a:spcAft>
            </a:pPr>
            <a:r>
              <a:rPr lang="en-US" altLang="zh-CN" sz="1000" dirty="0">
                <a:latin typeface="Calibri"/>
                <a:ea typeface="宋体"/>
              </a:rPr>
              <a:t> </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文本匹配任务代码实现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构建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init_prompts()</a:t>
            </a:r>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函数</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p>
        </p:txBody>
      </p:sp>
      <p:sp>
        <p:nvSpPr>
          <p:cNvPr id="5" name="文本框 4"/>
          <p:cNvSpPr txBox="1"/>
          <p:nvPr/>
        </p:nvSpPr>
        <p:spPr>
          <a:xfrm>
            <a:off x="551180" y="1484630"/>
            <a:ext cx="11275060" cy="3692525"/>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2 </a:t>
            </a:r>
            <a:r>
              <a:rPr lang="zh-CN" altLang="en-US" sz="1400">
                <a:solidFill>
                  <a:srgbClr val="969896"/>
                </a:solidFill>
                <a:latin typeface="Menlo-Regular" panose="020B0609030804020204"/>
                <a:ea typeface="Menlo-Regular" panose="020B0609030804020204"/>
              </a:rPr>
              <a:t>构建函数，进行</a:t>
            </a:r>
            <a:r>
              <a:rPr lang="en-US" altLang="zh-CN" sz="1400">
                <a:solidFill>
                  <a:srgbClr val="969896"/>
                </a:solidFill>
                <a:latin typeface="Source Code Pro" panose="020B0309030403020204"/>
                <a:ea typeface="Source Code Pro" panose="020B0309030403020204"/>
              </a:rPr>
              <a:t>prompt</a:t>
            </a:r>
            <a:r>
              <a:rPr lang="zh-CN" altLang="en-US" sz="1400">
                <a:solidFill>
                  <a:srgbClr val="969896"/>
                </a:solidFill>
                <a:latin typeface="Menlo-Regular" panose="020B0609030804020204"/>
                <a:ea typeface="Menlo-Regular" panose="020B0609030804020204"/>
              </a:rPr>
              <a:t>设计（描述清楚任务及输出格式）</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D73A49"/>
                </a:solidFill>
                <a:latin typeface="Source Code Pro" panose="020B0309030403020204"/>
                <a:ea typeface="Source Code Pro" panose="020B0309030403020204"/>
              </a:rPr>
              <a:t>def </a:t>
            </a:r>
            <a:r>
              <a:rPr lang="en-US" altLang="zh-CN" sz="1400">
                <a:solidFill>
                  <a:srgbClr val="000000"/>
                </a:solidFill>
                <a:latin typeface="Source Code Pro" panose="020B0309030403020204"/>
                <a:ea typeface="Source Code Pro" panose="020B0309030403020204"/>
              </a:rPr>
              <a:t>init_prompt(examples)</a:t>
            </a:r>
            <a:r>
              <a:rPr lang="en-US" altLang="zh-CN" sz="140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B31D28"/>
                </a:solidFill>
                <a:latin typeface="Source Code Pro" panose="020B0309030403020204"/>
                <a:ea typeface="Source Code Pro" panose="020B0309030403020204"/>
              </a:rPr>
              <a:t>    </a:t>
            </a:r>
            <a:r>
              <a:rPr lang="en-US" altLang="zh-CN" sz="1400">
                <a:solidFill>
                  <a:srgbClr val="969896"/>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a:t>
            </a:r>
            <a:r>
              <a:rPr lang="zh-CN" altLang="en-US" sz="1400">
                <a:solidFill>
                  <a:srgbClr val="969896"/>
                </a:solidFill>
                <a:latin typeface="Menlo-Regular" panose="020B0609030804020204"/>
                <a:ea typeface="Menlo-Regular" panose="020B0609030804020204"/>
              </a:rPr>
              <a:t>定义匹配的</a:t>
            </a:r>
            <a:r>
              <a:rPr lang="en-US" altLang="zh-CN" sz="1400">
                <a:solidFill>
                  <a:srgbClr val="969896"/>
                </a:solidFill>
                <a:latin typeface="Source Code Pro" panose="020B0309030403020204"/>
                <a:ea typeface="Source Code Pro" panose="020B0309030403020204"/>
              </a:rPr>
              <a:t>history</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:param examples:</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:return:</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969896"/>
                </a:solidFill>
                <a:latin typeface="Source Code Pro" panose="020B0309030403020204"/>
                <a:ea typeface="Source Code Pro" panose="020B0309030403020204"/>
              </a:rPr>
              <a:t>    </a:t>
            </a:r>
            <a:r>
              <a:rPr lang="en-US" altLang="zh-CN" sz="1400">
                <a:solidFill>
                  <a:srgbClr val="000000"/>
                </a:solidFill>
                <a:latin typeface="Source Code Pro" panose="020B0309030403020204"/>
                <a:ea typeface="Source Code Pro" panose="020B0309030403020204"/>
              </a:rPr>
              <a:t>history </a:t>
            </a:r>
            <a:r>
              <a:rPr lang="en-US" altLang="zh-CN" sz="1400">
                <a:solidFill>
                  <a:srgbClr val="B31D28"/>
                </a:solidFill>
                <a:latin typeface="Source Code Pro" panose="020B0309030403020204"/>
                <a:ea typeface="Source Code Pro" panose="020B0309030403020204"/>
              </a:rPr>
              <a:t>= </a:t>
            </a:r>
            <a:r>
              <a:rPr lang="en-US" altLang="zh-CN" sz="14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0000"/>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'role'</a:t>
            </a:r>
            <a:r>
              <a:rPr lang="en-US" altLang="zh-CN" sz="1400">
                <a:solidFill>
                  <a:srgbClr val="B31D28"/>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'system'</a:t>
            </a:r>
            <a:r>
              <a:rPr lang="en-US" altLang="zh-CN" sz="1400">
                <a:solidFill>
                  <a:srgbClr val="000000"/>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'content'</a:t>
            </a:r>
            <a:r>
              <a:rPr lang="en-US" altLang="zh-CN" sz="1400">
                <a:solidFill>
                  <a:srgbClr val="B31D28"/>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判断</a:t>
            </a:r>
            <a:r>
              <a:rPr lang="en-US" altLang="zh-CN" sz="1400">
                <a:solidFill>
                  <a:srgbClr val="032F62"/>
                </a:solidFill>
                <a:latin typeface="Source Code Pro" panose="020B0309030403020204"/>
                <a:ea typeface="Source Code Pro" panose="020B0309030403020204"/>
              </a:rPr>
              <a:t>2</a:t>
            </a:r>
            <a:r>
              <a:rPr lang="zh-CN" altLang="en-US" sz="1400">
                <a:solidFill>
                  <a:srgbClr val="032F62"/>
                </a:solidFill>
                <a:latin typeface="Menlo-Regular" panose="020B0609030804020204"/>
                <a:ea typeface="Menlo-Regular" panose="020B0609030804020204"/>
              </a:rPr>
              <a:t>个句子语义是否相似，相似句子返回是，不相似句子返回不是，不要其他回答</a:t>
            </a:r>
            <a:r>
              <a:rPr lang="en-US" altLang="zh-CN" sz="1400">
                <a:solidFill>
                  <a:srgbClr val="032F62"/>
                </a:solidFill>
                <a:latin typeface="Source Code Pro" panose="020B0309030403020204"/>
                <a:ea typeface="Source Code Pro" panose="020B0309030403020204"/>
              </a:rPr>
              <a:t>'</a:t>
            </a:r>
            <a:r>
              <a:rPr lang="en-US" altLang="zh-CN" sz="14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0000"/>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0000"/>
                </a:solidFill>
                <a:latin typeface="Source Code Pro" panose="020B0309030403020204"/>
                <a:ea typeface="Source Code Pro" panose="020B0309030403020204"/>
              </a:rPr>
              <a:t>    </a:t>
            </a:r>
            <a:r>
              <a:rPr lang="en-US" altLang="zh-CN" sz="1400">
                <a:solidFill>
                  <a:srgbClr val="D73A49"/>
                </a:solidFill>
                <a:latin typeface="Source Code Pro" panose="020B0309030403020204"/>
                <a:ea typeface="Source Code Pro" panose="020B0309030403020204"/>
              </a:rPr>
              <a:t>for </a:t>
            </a:r>
            <a:r>
              <a:rPr lang="en-US" altLang="zh-CN" sz="1400">
                <a:solidFill>
                  <a:srgbClr val="000000"/>
                </a:solidFill>
                <a:latin typeface="Source Code Pro" panose="020B0309030403020204"/>
                <a:ea typeface="Source Code Pro" panose="020B0309030403020204"/>
              </a:rPr>
              <a:t>label,example </a:t>
            </a:r>
            <a:r>
              <a:rPr lang="en-US" altLang="zh-CN" sz="1400">
                <a:solidFill>
                  <a:srgbClr val="D73A49"/>
                </a:solidFill>
                <a:latin typeface="Source Code Pro" panose="020B0309030403020204"/>
                <a:ea typeface="Source Code Pro" panose="020B0309030403020204"/>
              </a:rPr>
              <a:t>in </a:t>
            </a:r>
            <a:r>
              <a:rPr lang="en-US" altLang="zh-CN" sz="1400">
                <a:solidFill>
                  <a:srgbClr val="000000"/>
                </a:solidFill>
                <a:latin typeface="Source Code Pro" panose="020B0309030403020204"/>
                <a:ea typeface="Source Code Pro" panose="020B0309030403020204"/>
              </a:rPr>
              <a:t>examples.items()</a:t>
            </a:r>
            <a:r>
              <a:rPr lang="en-US" altLang="zh-CN" sz="140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B31D28"/>
                </a:solidFill>
                <a:latin typeface="Source Code Pro" panose="020B0309030403020204"/>
                <a:ea typeface="Source Code Pro" panose="020B0309030403020204"/>
              </a:rPr>
              <a:t>        </a:t>
            </a:r>
            <a:r>
              <a:rPr lang="en-US" altLang="zh-CN" sz="1400">
                <a:solidFill>
                  <a:srgbClr val="D73A49"/>
                </a:solidFill>
                <a:latin typeface="Source Code Pro" panose="020B0309030403020204"/>
                <a:ea typeface="Source Code Pro" panose="020B0309030403020204"/>
              </a:rPr>
              <a:t>for </a:t>
            </a:r>
            <a:r>
              <a:rPr lang="en-US" altLang="zh-CN" sz="1400">
                <a:solidFill>
                  <a:srgbClr val="000000"/>
                </a:solidFill>
                <a:latin typeface="Source Code Pro" panose="020B0309030403020204"/>
                <a:ea typeface="Source Code Pro" panose="020B0309030403020204"/>
              </a:rPr>
              <a:t>sentence_pair </a:t>
            </a:r>
            <a:r>
              <a:rPr lang="en-US" altLang="zh-CN" sz="1400">
                <a:solidFill>
                  <a:srgbClr val="D73A49"/>
                </a:solidFill>
                <a:latin typeface="Source Code Pro" panose="020B0309030403020204"/>
                <a:ea typeface="Source Code Pro" panose="020B0309030403020204"/>
              </a:rPr>
              <a:t>in </a:t>
            </a:r>
            <a:r>
              <a:rPr lang="en-US" altLang="zh-CN" sz="1400">
                <a:solidFill>
                  <a:srgbClr val="000000"/>
                </a:solidFill>
                <a:latin typeface="Source Code Pro" panose="020B0309030403020204"/>
                <a:ea typeface="Source Code Pro" panose="020B0309030403020204"/>
              </a:rPr>
              <a:t>example</a:t>
            </a:r>
            <a:r>
              <a:rPr lang="en-US" altLang="zh-CN" sz="140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B31D28"/>
                </a:solidFill>
                <a:latin typeface="Source Code Pro" panose="020B0309030403020204"/>
                <a:ea typeface="Source Code Pro" panose="020B0309030403020204"/>
              </a:rPr>
              <a:t>            </a:t>
            </a:r>
            <a:r>
              <a:rPr lang="en-US" altLang="zh-CN" sz="1400">
                <a:solidFill>
                  <a:srgbClr val="000000"/>
                </a:solidFill>
                <a:latin typeface="Source Code Pro" panose="020B0309030403020204"/>
                <a:ea typeface="Source Code Pro" panose="020B0309030403020204"/>
              </a:rPr>
              <a:t>history.append({</a:t>
            </a:r>
            <a:r>
              <a:rPr lang="en-US" altLang="zh-CN" sz="1400">
                <a:solidFill>
                  <a:srgbClr val="032F62"/>
                </a:solidFill>
                <a:latin typeface="Source Code Pro" panose="020B0309030403020204"/>
                <a:ea typeface="Source Code Pro" panose="020B0309030403020204"/>
              </a:rPr>
              <a:t>'role'</a:t>
            </a:r>
            <a:r>
              <a:rPr lang="en-US" altLang="zh-CN" sz="1400">
                <a:solidFill>
                  <a:srgbClr val="B31D28"/>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'user'</a:t>
            </a:r>
            <a:r>
              <a:rPr lang="en-US" altLang="zh-CN" sz="1400">
                <a:solidFill>
                  <a:srgbClr val="000000"/>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'content'</a:t>
            </a:r>
            <a:r>
              <a:rPr lang="en-US" altLang="zh-CN" sz="1400">
                <a:solidFill>
                  <a:srgbClr val="B31D28"/>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a:t>
            </a:r>
            <a:r>
              <a:rPr lang="zh-CN" altLang="en-US" sz="1400">
                <a:solidFill>
                  <a:srgbClr val="032F62"/>
                </a:solidFill>
                <a:latin typeface="Menlo-Regular" panose="020B0609030804020204"/>
                <a:ea typeface="Menlo-Regular" panose="020B0609030804020204"/>
              </a:rPr>
              <a:t>句子一：</a:t>
            </a:r>
            <a:r>
              <a:rPr lang="en-US" altLang="zh-CN" sz="1400">
                <a:solidFill>
                  <a:srgbClr val="032F62"/>
                </a:solidFill>
                <a:latin typeface="Source Code Pro" panose="020B0309030403020204"/>
                <a:ea typeface="Source Code Pro" panose="020B0309030403020204"/>
              </a:rPr>
              <a:t>{}</a:t>
            </a:r>
            <a:r>
              <a:rPr lang="en-US" altLang="zh-CN" sz="1400">
                <a:solidFill>
                  <a:srgbClr val="183691"/>
                </a:solidFill>
                <a:latin typeface="Source Code Pro" panose="020B0309030403020204"/>
                <a:ea typeface="Source Code Pro" panose="020B0309030403020204"/>
              </a:rPr>
              <a:t>\n</a:t>
            </a:r>
            <a:r>
              <a:rPr lang="zh-CN" altLang="en-US" sz="1400">
                <a:solidFill>
                  <a:srgbClr val="032F62"/>
                </a:solidFill>
                <a:latin typeface="Menlo-Regular" panose="020B0609030804020204"/>
                <a:ea typeface="Menlo-Regular" panose="020B0609030804020204"/>
              </a:rPr>
              <a:t>句子二：</a:t>
            </a:r>
            <a:r>
              <a:rPr lang="en-US" altLang="zh-CN" sz="1400">
                <a:solidFill>
                  <a:srgbClr val="032F62"/>
                </a:solidFill>
                <a:latin typeface="Source Code Pro" panose="020B0309030403020204"/>
                <a:ea typeface="Source Code Pro" panose="020B0309030403020204"/>
              </a:rPr>
              <a:t>{}</a:t>
            </a:r>
            <a:r>
              <a:rPr lang="en-US" altLang="zh-CN" sz="1400">
                <a:solidFill>
                  <a:srgbClr val="183691"/>
                </a:solidFill>
                <a:latin typeface="Source Code Pro" panose="020B0309030403020204"/>
                <a:ea typeface="Source Code Pro" panose="020B0309030403020204"/>
              </a:rPr>
              <a:t>\n </a:t>
            </a:r>
            <a:r>
              <a:rPr lang="zh-CN" altLang="en-US" sz="1400">
                <a:solidFill>
                  <a:srgbClr val="032F62"/>
                </a:solidFill>
                <a:latin typeface="Menlo-Regular" panose="020B0609030804020204"/>
                <a:ea typeface="Menlo-Regular" panose="020B0609030804020204"/>
              </a:rPr>
              <a:t>是否是语义相同的句子？</a:t>
            </a:r>
            <a:r>
              <a:rPr lang="en-US" altLang="zh-CN" sz="1400">
                <a:solidFill>
                  <a:srgbClr val="032F62"/>
                </a:solidFill>
                <a:latin typeface="Source Code Pro" panose="020B0309030403020204"/>
                <a:ea typeface="Source Code Pro" panose="020B0309030403020204"/>
              </a:rPr>
              <a:t>"</a:t>
            </a:r>
            <a:r>
              <a:rPr lang="en-US" altLang="zh-CN" sz="1400">
                <a:solidFill>
                  <a:srgbClr val="000000"/>
                </a:solidFill>
                <a:latin typeface="Source Code Pro" panose="020B0309030403020204"/>
                <a:ea typeface="Source Code Pro" panose="020B0309030403020204"/>
              </a:rPr>
              <a:t>.format(sentence_pair[</a:t>
            </a:r>
            <a:r>
              <a:rPr lang="en-US" altLang="zh-CN" sz="1400">
                <a:solidFill>
                  <a:srgbClr val="005CC5"/>
                </a:solidFill>
                <a:latin typeface="Source Code Pro" panose="020B0309030403020204"/>
                <a:ea typeface="Source Code Pro" panose="020B0309030403020204"/>
              </a:rPr>
              <a:t>0</a:t>
            </a:r>
            <a:r>
              <a:rPr lang="en-US" altLang="zh-CN" sz="1400">
                <a:solidFill>
                  <a:srgbClr val="000000"/>
                </a:solidFill>
                <a:latin typeface="Source Code Pro" panose="020B0309030403020204"/>
                <a:ea typeface="Source Code Pro" panose="020B0309030403020204"/>
              </a:rPr>
              <a:t>], sentence_pair[</a:t>
            </a:r>
            <a:r>
              <a:rPr lang="en-US" altLang="zh-CN" sz="1400">
                <a:solidFill>
                  <a:srgbClr val="005CC5"/>
                </a:solidFill>
                <a:latin typeface="Source Code Pro" panose="020B0309030403020204"/>
                <a:ea typeface="Source Code Pro" panose="020B0309030403020204"/>
              </a:rPr>
              <a:t>1</a:t>
            </a:r>
            <a:r>
              <a:rPr lang="en-US" altLang="zh-CN" sz="140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0000"/>
                </a:solidFill>
                <a:latin typeface="Source Code Pro" panose="020B0309030403020204"/>
                <a:ea typeface="Source Code Pro" panose="020B0309030403020204"/>
              </a:rPr>
              <a:t>            history.append({</a:t>
            </a:r>
            <a:r>
              <a:rPr lang="en-US" altLang="zh-CN" sz="1400">
                <a:solidFill>
                  <a:srgbClr val="032F62"/>
                </a:solidFill>
                <a:latin typeface="Source Code Pro" panose="020B0309030403020204"/>
                <a:ea typeface="Source Code Pro" panose="020B0309030403020204"/>
              </a:rPr>
              <a:t>'role'</a:t>
            </a:r>
            <a:r>
              <a:rPr lang="en-US" altLang="zh-CN" sz="1400">
                <a:solidFill>
                  <a:srgbClr val="B31D28"/>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'assistant'</a:t>
            </a:r>
            <a:r>
              <a:rPr lang="en-US" altLang="zh-CN" sz="1400">
                <a:solidFill>
                  <a:srgbClr val="000000"/>
                </a:solidFill>
                <a:latin typeface="Source Code Pro" panose="020B0309030403020204"/>
                <a:ea typeface="Source Code Pro" panose="020B0309030403020204"/>
              </a:rPr>
              <a:t>, </a:t>
            </a:r>
            <a:r>
              <a:rPr lang="en-US" altLang="zh-CN" sz="1400">
                <a:solidFill>
                  <a:srgbClr val="032F62"/>
                </a:solidFill>
                <a:latin typeface="Source Code Pro" panose="020B0309030403020204"/>
                <a:ea typeface="Source Code Pro" panose="020B0309030403020204"/>
              </a:rPr>
              <a:t>'content'</a:t>
            </a:r>
            <a:r>
              <a:rPr lang="en-US" altLang="zh-CN" sz="1400">
                <a:solidFill>
                  <a:srgbClr val="B31D28"/>
                </a:solidFill>
                <a:latin typeface="Source Code Pro" panose="020B0309030403020204"/>
                <a:ea typeface="Source Code Pro" panose="020B0309030403020204"/>
              </a:rPr>
              <a:t>: </a:t>
            </a:r>
            <a:r>
              <a:rPr lang="en-US" altLang="zh-CN" sz="1400">
                <a:solidFill>
                  <a:srgbClr val="000000"/>
                </a:solidFill>
                <a:latin typeface="Source Code Pro" panose="020B0309030403020204"/>
                <a:ea typeface="Source Code Pro" panose="020B0309030403020204"/>
              </a:rPr>
              <a:t>label})</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a:solidFill>
                  <a:srgbClr val="000000"/>
                </a:solidFill>
                <a:latin typeface="Source Code Pro" panose="020B0309030403020204"/>
                <a:ea typeface="Source Code Pro" panose="020B0309030403020204"/>
              </a:rPr>
              <a:t>    </a:t>
            </a:r>
            <a:r>
              <a:rPr lang="en-US" altLang="zh-CN" sz="1400">
                <a:solidFill>
                  <a:srgbClr val="D73A49"/>
                </a:solidFill>
                <a:latin typeface="Source Code Pro" panose="020B0309030403020204"/>
                <a:ea typeface="Source Code Pro" panose="020B0309030403020204"/>
              </a:rPr>
              <a:t>return  </a:t>
            </a:r>
            <a:r>
              <a:rPr lang="en-US" altLang="zh-CN" sz="1400">
                <a:solidFill>
                  <a:srgbClr val="000000"/>
                </a:solidFill>
                <a:latin typeface="Source Code Pro" panose="020B0309030403020204"/>
                <a:ea typeface="Source Code Pro" panose="020B0309030403020204"/>
              </a:rPr>
              <a:t>history</a:t>
            </a:r>
          </a:p>
          <a:p>
            <a:pPr marL="0" indent="0" algn="just" defTabSz="266700">
              <a:spcBef>
                <a:spcPct val="0"/>
              </a:spcBef>
              <a:spcAft>
                <a:spcPct val="0"/>
              </a:spcAft>
            </a:pPr>
            <a:r>
              <a:rPr lang="en-US" altLang="zh-CN" sz="1000">
                <a:latin typeface="Calibri"/>
                <a:ea typeface="宋体"/>
              </a:rPr>
              <a:t> </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文本匹配任务代码实现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构建</a:t>
            </a:r>
            <a:r>
              <a:rPr lang="en-US" altLang="zh-CN" sz="1600" dirty="0" err="1">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qwen_model</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r>
              <a:rPr lang="zh-CN" altLang="en-US"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函数</a:t>
            </a:r>
            <a:r>
              <a:rPr lang="en-US" altLang="zh-CN" sz="1600" dirty="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p>
        </p:txBody>
      </p:sp>
      <p:sp>
        <p:nvSpPr>
          <p:cNvPr id="4" name="文本框 3"/>
          <p:cNvSpPr txBox="1"/>
          <p:nvPr/>
        </p:nvSpPr>
        <p:spPr>
          <a:xfrm>
            <a:off x="551180" y="1557020"/>
            <a:ext cx="6899910" cy="2183765"/>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D73A49"/>
                </a:solidFill>
                <a:latin typeface="Source Code Pro" panose="020B0309030403020204"/>
                <a:ea typeface="Source Code Pro" panose="020B0309030403020204"/>
              </a:rPr>
              <a:t>def </a:t>
            </a:r>
            <a:r>
              <a:rPr lang="en-US" altLang="zh-CN" sz="1400" dirty="0" err="1">
                <a:solidFill>
                  <a:srgbClr val="000000"/>
                </a:solidFill>
                <a:latin typeface="Source Code Pro" panose="020B0309030403020204"/>
                <a:ea typeface="Source Code Pro" panose="020B0309030403020204"/>
              </a:rPr>
              <a:t>qwen_model</a:t>
            </a:r>
            <a:r>
              <a:rPr lang="en-US" altLang="zh-CN" sz="1400" dirty="0">
                <a:solidFill>
                  <a:srgbClr val="000000"/>
                </a:solidFill>
                <a:latin typeface="Source Code Pro" panose="020B0309030403020204"/>
                <a:ea typeface="Source Code Pro" panose="020B0309030403020204"/>
              </a:rPr>
              <a:t>(prompt, client, history</a:t>
            </a:r>
            <a:r>
              <a:rPr lang="en-US" altLang="zh-CN" sz="1400" dirty="0">
                <a:solidFill>
                  <a:srgbClr val="B31D28"/>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a:t>
            </a:r>
            <a:r>
              <a:rPr lang="en-US" altLang="zh-CN" sz="1400" dirty="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B31D28"/>
                </a:solidFill>
                <a:latin typeface="Source Code Pro" panose="020B0309030403020204"/>
                <a:ea typeface="Source Code Pro" panose="020B0309030403020204"/>
              </a:rPr>
              <a:t>    </a:t>
            </a:r>
            <a:r>
              <a:rPr lang="en-US" altLang="zh-CN" sz="1400" dirty="0">
                <a:solidFill>
                  <a:srgbClr val="969896"/>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969896"/>
                </a:solidFill>
                <a:latin typeface="Source Code Pro" panose="020B0309030403020204"/>
                <a:ea typeface="Source Code Pro" panose="020B0309030403020204"/>
              </a:rPr>
              <a:t>    </a:t>
            </a:r>
            <a:r>
              <a:rPr lang="en-US" altLang="zh-CN" sz="1400" dirty="0" err="1">
                <a:solidFill>
                  <a:srgbClr val="969896"/>
                </a:solidFill>
                <a:latin typeface="Source Code Pro" panose="020B0309030403020204"/>
                <a:ea typeface="Source Code Pro" panose="020B0309030403020204"/>
              </a:rPr>
              <a:t>qwen</a:t>
            </a:r>
            <a:r>
              <a:rPr lang="zh-CN" altLang="en-US" sz="1400" dirty="0">
                <a:solidFill>
                  <a:srgbClr val="969896"/>
                </a:solidFill>
                <a:latin typeface="Menlo-Regular" panose="020B0609030804020204"/>
                <a:ea typeface="Menlo-Regular" panose="020B0609030804020204"/>
              </a:rPr>
              <a:t>模型推理</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969896"/>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969896"/>
                </a:solidFill>
                <a:latin typeface="Source Code Pro" panose="020B0309030403020204"/>
                <a:ea typeface="Source Code Pro" panose="020B0309030403020204"/>
              </a:rPr>
              <a:t>    </a:t>
            </a:r>
            <a:r>
              <a:rPr lang="en-US" altLang="zh-CN" sz="1400" dirty="0">
                <a:solidFill>
                  <a:srgbClr val="000000"/>
                </a:solidFill>
                <a:latin typeface="Source Code Pro" panose="020B0309030403020204"/>
                <a:ea typeface="Source Code Pro" panose="020B0309030403020204"/>
              </a:rPr>
              <a:t>completion </a:t>
            </a:r>
            <a:r>
              <a:rPr lang="en-US" altLang="zh-CN" sz="1400" dirty="0">
                <a:solidFill>
                  <a:srgbClr val="B31D28"/>
                </a:solidFill>
                <a:latin typeface="Source Code Pro" panose="020B0309030403020204"/>
                <a:ea typeface="Source Code Pro" panose="020B0309030403020204"/>
              </a:rPr>
              <a:t>= </a:t>
            </a:r>
            <a:r>
              <a:rPr lang="en-US" altLang="zh-CN" sz="1400" dirty="0" err="1">
                <a:solidFill>
                  <a:srgbClr val="000000"/>
                </a:solidFill>
                <a:latin typeface="Source Code Pro" panose="020B0309030403020204"/>
                <a:ea typeface="Source Code Pro" panose="020B0309030403020204"/>
              </a:rPr>
              <a:t>client.chat.completions.create</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model</a:t>
            </a:r>
            <a:r>
              <a:rPr lang="en-US" altLang="zh-CN" sz="1400" dirty="0">
                <a:solidFill>
                  <a:srgbClr val="B31D28"/>
                </a:solidFill>
                <a:latin typeface="Source Code Pro" panose="020B0309030403020204"/>
                <a:ea typeface="Source Code Pro" panose="020B0309030403020204"/>
              </a:rPr>
              <a:t>=</a:t>
            </a:r>
            <a:r>
              <a:rPr lang="en-US" altLang="zh-CN" sz="1400" dirty="0" err="1">
                <a:solidFill>
                  <a:srgbClr val="000000"/>
                </a:solidFill>
                <a:latin typeface="Source Code Pro" panose="020B0309030403020204"/>
                <a:ea typeface="Source Code Pro" panose="020B0309030403020204"/>
              </a:rPr>
              <a:t>os.getenv</a:t>
            </a:r>
            <a:r>
              <a:rPr lang="en-US" altLang="zh-CN" sz="1400" dirty="0">
                <a:solidFill>
                  <a:srgbClr val="000000"/>
                </a:solidFill>
                <a:latin typeface="Source Code Pro" panose="020B0309030403020204"/>
                <a:ea typeface="Source Code Pro" panose="020B0309030403020204"/>
              </a:rPr>
              <a:t>(</a:t>
            </a:r>
            <a:r>
              <a:rPr lang="en-US" altLang="zh-CN" sz="1400" dirty="0">
                <a:solidFill>
                  <a:srgbClr val="032F62"/>
                </a:solidFill>
                <a:latin typeface="Source Code Pro" panose="020B0309030403020204"/>
                <a:ea typeface="Source Code Pro" panose="020B0309030403020204"/>
              </a:rPr>
              <a:t>"model"</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messages</a:t>
            </a:r>
            <a:r>
              <a:rPr lang="en-US" altLang="zh-CN" sz="1400" dirty="0">
                <a:solidFill>
                  <a:srgbClr val="B31D28"/>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history</a:t>
            </a:r>
            <a:r>
              <a:rPr lang="en-US" altLang="zh-CN" sz="1400" dirty="0">
                <a:solidFill>
                  <a:srgbClr val="B31D28"/>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a:t>
            </a:r>
            <a:r>
              <a:rPr lang="en-US" altLang="zh-CN" sz="1400" dirty="0">
                <a:solidFill>
                  <a:srgbClr val="032F62"/>
                </a:solidFill>
                <a:latin typeface="Source Code Pro" panose="020B0309030403020204"/>
                <a:ea typeface="Source Code Pro" panose="020B0309030403020204"/>
              </a:rPr>
              <a:t>'role'</a:t>
            </a: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'user'</a:t>
            </a:r>
            <a:r>
              <a:rPr lang="en-US" altLang="zh-CN" sz="1400" dirty="0">
                <a:solidFill>
                  <a:srgbClr val="000000"/>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'content'</a:t>
            </a: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00000"/>
                </a:solidFill>
                <a:latin typeface="Source Code Pro" panose="020B0309030403020204"/>
                <a:ea typeface="Source Code Pro" panose="020B0309030403020204"/>
              </a:rPr>
              <a:t>prompt}]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r>
              <a:rPr lang="en-US" altLang="zh-CN" sz="1400" dirty="0">
                <a:solidFill>
                  <a:srgbClr val="D73A49"/>
                </a:solidFill>
                <a:latin typeface="Source Code Pro" panose="020B0309030403020204"/>
                <a:ea typeface="Source Code Pro" panose="020B0309030403020204"/>
              </a:rPr>
              <a:t>return </a:t>
            </a:r>
            <a:r>
              <a:rPr lang="en-US" altLang="zh-CN" sz="1400" dirty="0" err="1">
                <a:solidFill>
                  <a:srgbClr val="000000"/>
                </a:solidFill>
                <a:latin typeface="Source Code Pro" panose="020B0309030403020204"/>
                <a:ea typeface="Source Code Pro" panose="020B0309030403020204"/>
              </a:rPr>
              <a:t>completion.choices</a:t>
            </a:r>
            <a:r>
              <a:rPr lang="en-US" altLang="zh-CN" sz="1400" dirty="0">
                <a:solidFill>
                  <a:srgbClr val="000000"/>
                </a:solidFill>
                <a:latin typeface="Source Code Pro" panose="020B0309030403020204"/>
                <a:ea typeface="Source Code Pro" panose="020B0309030403020204"/>
              </a:rPr>
              <a:t>[</a:t>
            </a:r>
            <a:r>
              <a:rPr lang="en-US" altLang="zh-CN" sz="1400" dirty="0">
                <a:solidFill>
                  <a:srgbClr val="005CC5"/>
                </a:solidFill>
                <a:latin typeface="Source Code Pro" panose="020B0309030403020204"/>
                <a:ea typeface="Source Code Pro" panose="020B0309030403020204"/>
              </a:rPr>
              <a:t>0</a:t>
            </a:r>
            <a:r>
              <a:rPr lang="en-US" altLang="zh-CN" sz="1400" dirty="0">
                <a:solidFill>
                  <a:srgbClr val="000000"/>
                </a:solidFill>
                <a:latin typeface="Source Code Pro" panose="020B0309030403020204"/>
                <a:ea typeface="Source Code Pro" panose="020B0309030403020204"/>
              </a:rPr>
              <a:t>].</a:t>
            </a:r>
            <a:r>
              <a:rPr lang="en-US" altLang="zh-CN" sz="1400" dirty="0" err="1">
                <a:solidFill>
                  <a:srgbClr val="000000"/>
                </a:solidFill>
                <a:latin typeface="Source Code Pro" panose="020B0309030403020204"/>
                <a:ea typeface="Source Code Pro" panose="020B0309030403020204"/>
              </a:rPr>
              <a:t>message.content</a:t>
            </a:r>
            <a:endParaRPr lang="en-US" altLang="zh-CN" sz="1400" dirty="0">
              <a:solidFill>
                <a:srgbClr val="000000"/>
              </a:solidFill>
              <a:latin typeface="Source Code Pro" panose="020B0309030403020204"/>
              <a:ea typeface="Source Code Pro" panose="020B0309030403020204"/>
            </a:endParaRPr>
          </a:p>
          <a:p>
            <a:pPr marL="0" indent="0" algn="just" defTabSz="266700">
              <a:spcBef>
                <a:spcPct val="0"/>
              </a:spcBef>
              <a:spcAft>
                <a:spcPct val="0"/>
              </a:spcAft>
            </a:pPr>
            <a:r>
              <a:rPr lang="en-US" altLang="zh-CN" sz="1000" dirty="0">
                <a:latin typeface="Calibri"/>
                <a:ea typeface="宋体"/>
              </a:rPr>
              <a:t> </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文本匹配任务代码实现</a:t>
            </a: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代码调用和结果打印展示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p>
        </p:txBody>
      </p:sp>
      <p:sp>
        <p:nvSpPr>
          <p:cNvPr id="5" name="文本框 4"/>
          <p:cNvSpPr txBox="1"/>
          <p:nvPr/>
        </p:nvSpPr>
        <p:spPr>
          <a:xfrm>
            <a:off x="479425" y="1484630"/>
            <a:ext cx="6482080" cy="1968500"/>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D73A49"/>
                </a:solidFill>
                <a:latin typeface="Source Code Pro" panose="020B0309030403020204"/>
                <a:ea typeface="Source Code Pro" panose="020B0309030403020204"/>
              </a:rPr>
              <a:t>if </a:t>
            </a:r>
            <a:r>
              <a:rPr lang="en-US" altLang="zh-CN" sz="1400" dirty="0">
                <a:solidFill>
                  <a:srgbClr val="000000"/>
                </a:solidFill>
                <a:latin typeface="Source Code Pro" panose="020B0309030403020204"/>
                <a:ea typeface="Source Code Pro" panose="020B0309030403020204"/>
              </a:rPr>
              <a:t>__name__ </a:t>
            </a: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'__main__'</a:t>
            </a:r>
            <a:r>
              <a:rPr lang="en-US" altLang="zh-CN" sz="1400" dirty="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00000"/>
                </a:solidFill>
                <a:latin typeface="Source Code Pro" panose="020B0309030403020204"/>
                <a:ea typeface="Source Code Pro" panose="020B0309030403020204"/>
              </a:rPr>
              <a:t>history </a:t>
            </a:r>
            <a:r>
              <a:rPr lang="en-US" altLang="zh-CN" sz="1400" dirty="0">
                <a:solidFill>
                  <a:srgbClr val="B31D28"/>
                </a:solidFill>
                <a:latin typeface="Source Code Pro" panose="020B0309030403020204"/>
                <a:ea typeface="Source Code Pro" panose="020B0309030403020204"/>
              </a:rPr>
              <a:t>= </a:t>
            </a:r>
            <a:r>
              <a:rPr lang="en-US" altLang="zh-CN" sz="1400" dirty="0" err="1">
                <a:solidFill>
                  <a:srgbClr val="000000"/>
                </a:solidFill>
                <a:latin typeface="Source Code Pro" panose="020B0309030403020204"/>
                <a:ea typeface="Source Code Pro" panose="020B0309030403020204"/>
              </a:rPr>
              <a:t>init_prompt</a:t>
            </a:r>
            <a:r>
              <a:rPr lang="en-US" altLang="zh-CN" sz="1400" dirty="0">
                <a:solidFill>
                  <a:srgbClr val="000000"/>
                </a:solidFill>
                <a:latin typeface="Source Code Pro" panose="020B0309030403020204"/>
                <a:ea typeface="Source Code Pro" panose="020B0309030403020204"/>
              </a:rPr>
              <a:t>(examples)</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r>
              <a:rPr lang="en-US" altLang="zh-CN" sz="1400" dirty="0">
                <a:solidFill>
                  <a:srgbClr val="D73A49"/>
                </a:solidFill>
                <a:latin typeface="Source Code Pro" panose="020B0309030403020204"/>
                <a:ea typeface="Source Code Pro" panose="020B0309030403020204"/>
              </a:rPr>
              <a:t>for </a:t>
            </a:r>
            <a:r>
              <a:rPr lang="en-US" altLang="zh-CN" sz="1400" dirty="0">
                <a:solidFill>
                  <a:srgbClr val="000000"/>
                </a:solidFill>
                <a:latin typeface="Source Code Pro" panose="020B0309030403020204"/>
                <a:ea typeface="Source Code Pro" panose="020B0309030403020204"/>
              </a:rPr>
              <a:t>pairs </a:t>
            </a:r>
            <a:r>
              <a:rPr lang="en-US" altLang="zh-CN" sz="1400" dirty="0">
                <a:solidFill>
                  <a:srgbClr val="D73A49"/>
                </a:solidFill>
                <a:latin typeface="Source Code Pro" panose="020B0309030403020204"/>
                <a:ea typeface="Source Code Pro" panose="020B0309030403020204"/>
              </a:rPr>
              <a:t>in </a:t>
            </a:r>
            <a:r>
              <a:rPr lang="en-US" altLang="zh-CN" sz="1400" dirty="0" err="1">
                <a:solidFill>
                  <a:srgbClr val="000000"/>
                </a:solidFill>
                <a:latin typeface="Source Code Pro" panose="020B0309030403020204"/>
                <a:ea typeface="Source Code Pro" panose="020B0309030403020204"/>
              </a:rPr>
              <a:t>sentence_pairs</a:t>
            </a:r>
            <a:r>
              <a:rPr lang="en-US" altLang="zh-CN" sz="1400" dirty="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00000"/>
                </a:solidFill>
                <a:latin typeface="Source Code Pro" panose="020B0309030403020204"/>
                <a:ea typeface="Source Code Pro" panose="020B0309030403020204"/>
              </a:rPr>
              <a:t>print(pairs)</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prompt </a:t>
            </a: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句子一：</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183691"/>
                </a:solidFill>
                <a:latin typeface="Source Code Pro" panose="020B0309030403020204"/>
                <a:ea typeface="Source Code Pro" panose="020B0309030403020204"/>
              </a:rPr>
              <a:t>\n</a:t>
            </a:r>
            <a:r>
              <a:rPr lang="zh-CN" altLang="en-US" sz="1400" dirty="0">
                <a:solidFill>
                  <a:srgbClr val="032F62"/>
                </a:solidFill>
                <a:latin typeface="Menlo-Regular" panose="020B0609030804020204"/>
                <a:ea typeface="Menlo-Regular" panose="020B0609030804020204"/>
              </a:rPr>
              <a:t>句子二：</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183691"/>
                </a:solidFill>
                <a:latin typeface="Source Code Pro" panose="020B0309030403020204"/>
                <a:ea typeface="Source Code Pro" panose="020B0309030403020204"/>
              </a:rPr>
              <a:t>\n </a:t>
            </a:r>
            <a:r>
              <a:rPr lang="zh-CN" altLang="en-US" sz="1400" dirty="0">
                <a:solidFill>
                  <a:srgbClr val="032F62"/>
                </a:solidFill>
                <a:latin typeface="Menlo-Regular" panose="020B0609030804020204"/>
                <a:ea typeface="Menlo-Regular" panose="020B0609030804020204"/>
              </a:rPr>
              <a:t>是否是语义相同的句子？</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a:t>
            </a:r>
            <a:r>
              <a:rPr lang="en-US" altLang="zh-CN" sz="1400" dirty="0">
                <a:solidFill>
                  <a:srgbClr val="6F42C1"/>
                </a:solidFill>
                <a:latin typeface="Source Code Pro" panose="020B0309030403020204"/>
                <a:ea typeface="Source Code Pro" panose="020B0309030403020204"/>
              </a:rPr>
              <a:t>format</a:t>
            </a:r>
            <a:r>
              <a:rPr lang="en-US" altLang="zh-CN" sz="1400" dirty="0">
                <a:solidFill>
                  <a:srgbClr val="000000"/>
                </a:solidFill>
                <a:latin typeface="Source Code Pro" panose="020B0309030403020204"/>
                <a:ea typeface="Source Code Pro" panose="020B0309030403020204"/>
              </a:rPr>
              <a:t>(pairs[</a:t>
            </a:r>
            <a:r>
              <a:rPr lang="en-US" altLang="zh-CN" sz="1400" dirty="0">
                <a:solidFill>
                  <a:srgbClr val="005CC5"/>
                </a:solidFill>
                <a:latin typeface="Source Code Pro" panose="020B0309030403020204"/>
                <a:ea typeface="Source Code Pro" panose="020B0309030403020204"/>
              </a:rPr>
              <a:t>0</a:t>
            </a:r>
            <a:r>
              <a:rPr lang="en-US" altLang="zh-CN" sz="1400" dirty="0">
                <a:solidFill>
                  <a:srgbClr val="000000"/>
                </a:solidFill>
                <a:latin typeface="Source Code Pro" panose="020B0309030403020204"/>
                <a:ea typeface="Source Code Pro" panose="020B0309030403020204"/>
              </a:rPr>
              <a:t>], pairs[</a:t>
            </a:r>
            <a:r>
              <a:rPr lang="en-US" altLang="zh-CN" sz="1400" dirty="0">
                <a:solidFill>
                  <a:srgbClr val="005CC5"/>
                </a:solidFill>
                <a:latin typeface="Source Code Pro" panose="020B0309030403020204"/>
                <a:ea typeface="Source Code Pro" panose="020B0309030403020204"/>
              </a:rPr>
              <a:t>1</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response </a:t>
            </a:r>
            <a:r>
              <a:rPr lang="en-US" altLang="zh-CN" sz="1400" dirty="0">
                <a:solidFill>
                  <a:srgbClr val="B31D28"/>
                </a:solidFill>
                <a:latin typeface="Source Code Pro" panose="020B0309030403020204"/>
                <a:ea typeface="Source Code Pro" panose="020B0309030403020204"/>
              </a:rPr>
              <a:t>= </a:t>
            </a:r>
            <a:r>
              <a:rPr lang="en-US" altLang="zh-CN" sz="1400" dirty="0" err="1">
                <a:solidFill>
                  <a:srgbClr val="000000"/>
                </a:solidFill>
                <a:latin typeface="Source Code Pro" panose="020B0309030403020204"/>
                <a:ea typeface="Source Code Pro" panose="020B0309030403020204"/>
              </a:rPr>
              <a:t>qwen_model</a:t>
            </a:r>
            <a:r>
              <a:rPr lang="en-US" altLang="zh-CN" sz="1400" dirty="0">
                <a:solidFill>
                  <a:srgbClr val="000000"/>
                </a:solidFill>
                <a:latin typeface="Source Code Pro" panose="020B0309030403020204"/>
                <a:ea typeface="Source Code Pro" panose="020B0309030403020204"/>
              </a:rPr>
              <a:t>(prompt, client, history)</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print(response)</a:t>
            </a:r>
          </a:p>
          <a:p>
            <a:pPr marL="0" indent="0" algn="just" defTabSz="266700">
              <a:spcBef>
                <a:spcPct val="0"/>
              </a:spcBef>
              <a:spcAft>
                <a:spcPct val="0"/>
              </a:spcAft>
            </a:pPr>
            <a:r>
              <a:rPr lang="en-US" altLang="zh-CN" sz="1000" dirty="0">
                <a:latin typeface="Calibri"/>
                <a:ea typeface="宋体"/>
              </a:rPr>
              <a:t> </a:t>
            </a:r>
          </a:p>
        </p:txBody>
      </p:sp>
      <p:pic>
        <p:nvPicPr>
          <p:cNvPr id="6" name="图片 5"/>
          <p:cNvPicPr/>
          <p:nvPr/>
        </p:nvPicPr>
        <p:blipFill>
          <a:blip r:embed="rId2"/>
          <a:stretch>
            <a:fillRect/>
          </a:stretch>
        </p:blipFill>
        <p:spPr>
          <a:xfrm>
            <a:off x="479425" y="3860800"/>
            <a:ext cx="5486400" cy="1733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CC0CE-BCAC-08EC-437B-ABB0C1A3F923}"/>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7571DC73-88A5-E588-5057-D481192BD0BD}"/>
              </a:ext>
            </a:extLst>
          </p:cNvPr>
          <p:cNvSpPr>
            <a:spLocks noGrp="1"/>
          </p:cNvSpPr>
          <p:nvPr>
            <p:ph type="body" sz="quarter" idx="11"/>
          </p:nvPr>
        </p:nvSpPr>
        <p:spPr>
          <a:xfrm>
            <a:off x="6456045" y="2924810"/>
            <a:ext cx="5396230" cy="1021080"/>
          </a:xfrm>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课后作业</a:t>
            </a:r>
          </a:p>
        </p:txBody>
      </p:sp>
      <p:sp>
        <p:nvSpPr>
          <p:cNvPr id="8" name="文本框 7">
            <a:extLst>
              <a:ext uri="{FF2B5EF4-FFF2-40B4-BE49-F238E27FC236}">
                <a16:creationId xmlns:a16="http://schemas.microsoft.com/office/drawing/2014/main" id="{4FF5D4D0-6719-C5AA-DF2E-F4C21828527C}"/>
              </a:ext>
            </a:extLst>
          </p:cNvPr>
          <p:cNvSpPr txBox="1"/>
          <p:nvPr/>
        </p:nvSpPr>
        <p:spPr>
          <a:xfrm>
            <a:off x="920755" y="3912219"/>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nchor="ctr">
            <a:spAutoFit/>
          </a:bodyPr>
          <a:lstStyle/>
          <a:p>
            <a:pPr algn="r"/>
            <a:r>
              <a:rPr lang="zh-CN" altLang="en-US" u="sng">
                <a:latin typeface="方正姚体" panose="02010601030101010101" pitchFamily="2" charset="-122"/>
                <a:ea typeface="方正姚体" panose="02010601030101010101" pitchFamily="2" charset="-122"/>
                <a:cs typeface="+mj-ea"/>
                <a:sym typeface="+mn-ea"/>
              </a:rPr>
              <a:t>当前章节：</a:t>
            </a:r>
            <a:r>
              <a:rPr lang="en-US" altLang="zh-CN" u="sng">
                <a:latin typeface="方正姚体" panose="02010601030101010101" pitchFamily="2" charset="-122"/>
                <a:ea typeface="方正姚体" panose="02010601030101010101" pitchFamily="2" charset="-122"/>
                <a:cs typeface="+mj-ea"/>
                <a:sym typeface="+mn-ea"/>
              </a:rPr>
              <a:t>《</a:t>
            </a:r>
            <a:r>
              <a:rPr lang="zh-CN" altLang="en-US" u="sng">
                <a:latin typeface="方正姚体" panose="02010601030101010101" pitchFamily="2" charset="-122"/>
                <a:ea typeface="方正姚体" panose="02010601030101010101" pitchFamily="2" charset="-122"/>
                <a:cs typeface="+mj-ea"/>
                <a:sym typeface="+mn-ea"/>
              </a:rPr>
              <a:t>提示词工程</a:t>
            </a:r>
            <a:r>
              <a:rPr lang="en-US" altLang="zh-CN" u="sng">
                <a:latin typeface="方正姚体" panose="02010601030101010101" pitchFamily="2" charset="-122"/>
                <a:ea typeface="方正姚体" panose="02010601030101010101" pitchFamily="2" charset="-122"/>
                <a:cs typeface="+mj-ea"/>
                <a:sym typeface="+mn-ea"/>
              </a:rPr>
              <a:t>》</a:t>
            </a:r>
            <a:endParaRPr lang="zh-CN" altLang="en-US" u="sng">
              <a:latin typeface="方正姚体" panose="02010601030101010101" pitchFamily="2" charset="-122"/>
              <a:ea typeface="方正姚体" panose="02010601030101010101" pitchFamily="2" charset="-122"/>
              <a:cs typeface="+mj-ea"/>
            </a:endParaRPr>
          </a:p>
        </p:txBody>
      </p:sp>
      <p:sp>
        <p:nvSpPr>
          <p:cNvPr id="9" name="文本占位符 4">
            <a:extLst>
              <a:ext uri="{FF2B5EF4-FFF2-40B4-BE49-F238E27FC236}">
                <a16:creationId xmlns:a16="http://schemas.microsoft.com/office/drawing/2014/main" id="{17CD8175-8286-3E2F-A73C-B8FFEC8DF5C8}"/>
              </a:ext>
            </a:extLst>
          </p:cNvPr>
          <p:cNvSpPr>
            <a:spLocks noGrp="1"/>
          </p:cNvSpPr>
          <p:nvPr>
            <p:ph type="body" sz="quarter" idx="12"/>
          </p:nvPr>
        </p:nvSpPr>
        <p:spPr>
          <a:xfrm>
            <a:off x="566753" y="2204864"/>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10" name="文本占位符 4">
            <a:extLst>
              <a:ext uri="{FF2B5EF4-FFF2-40B4-BE49-F238E27FC236}">
                <a16:creationId xmlns:a16="http://schemas.microsoft.com/office/drawing/2014/main" id="{E03744ED-3D93-0FD6-DF43-625110B344FA}"/>
              </a:ext>
            </a:extLst>
          </p:cNvPr>
          <p:cNvSpPr>
            <a:spLocks noGrp="1"/>
          </p:cNvSpPr>
          <p:nvPr/>
        </p:nvSpPr>
        <p:spPr>
          <a:xfrm>
            <a:off x="407368" y="2933447"/>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6509988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8F447-6F5A-8AEF-120F-CF374BDE8509}"/>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E37CFC67-DC08-01AE-E5BC-64DE7E4019D2}"/>
              </a:ext>
            </a:extLst>
          </p:cNvPr>
          <p:cNvSpPr>
            <a:spLocks noGrp="1"/>
          </p:cNvSpPr>
          <p:nvPr>
            <p:ph type="body" sz="quarter" idx="10"/>
          </p:nvPr>
        </p:nvSpPr>
        <p:spPr/>
        <p:txBody>
          <a:bodyPr/>
          <a:lstStyle/>
          <a:p>
            <a:r>
              <a:rPr lang="zh-CN" altLang="en-US">
                <a:solidFill>
                  <a:schemeClr val="tx1">
                    <a:lumMod val="85000"/>
                    <a:lumOff val="15000"/>
                  </a:schemeClr>
                </a:solidFill>
              </a:rPr>
              <a:t>提示词优化作业</a:t>
            </a:r>
          </a:p>
        </p:txBody>
      </p:sp>
      <p:sp>
        <p:nvSpPr>
          <p:cNvPr id="3" name="文本占位符 2">
            <a:extLst>
              <a:ext uri="{FF2B5EF4-FFF2-40B4-BE49-F238E27FC236}">
                <a16:creationId xmlns:a16="http://schemas.microsoft.com/office/drawing/2014/main" id="{2E2E76F0-AD9B-1DB9-E403-700629C11068}"/>
              </a:ext>
            </a:extLst>
          </p:cNvPr>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代码调用和结果打印展示</a:t>
            </a:r>
            <a:r>
              <a:rPr lang="en-US" altLang="zh-CN" sz="1600">
                <a:solidFill>
                  <a:schemeClr val="tx1">
                    <a:lumMod val="85000"/>
                    <a:lumOff val="15000"/>
                  </a:schemeClr>
                </a:solidFill>
                <a:latin typeface="Alibaba PuHuiTi" panose="00020600040101010101" charset="-122"/>
                <a:ea typeface="Alibaba PuHuiTi" panose="00020600040101010101" charset="-122"/>
                <a:cs typeface="Alibaba PuHuiTi" panose="00020600040101010101" charset="-122"/>
              </a:rPr>
              <a:t>:</a:t>
            </a:r>
          </a:p>
        </p:txBody>
      </p:sp>
      <p:sp>
        <p:nvSpPr>
          <p:cNvPr id="5" name="文本框 4">
            <a:extLst>
              <a:ext uri="{FF2B5EF4-FFF2-40B4-BE49-F238E27FC236}">
                <a16:creationId xmlns:a16="http://schemas.microsoft.com/office/drawing/2014/main" id="{74466291-3F42-AFF5-CF71-073B79971F73}"/>
              </a:ext>
            </a:extLst>
          </p:cNvPr>
          <p:cNvSpPr txBox="1"/>
          <p:nvPr/>
        </p:nvSpPr>
        <p:spPr>
          <a:xfrm>
            <a:off x="479425" y="1484630"/>
            <a:ext cx="6482080" cy="1968500"/>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D73A49"/>
                </a:solidFill>
                <a:latin typeface="Source Code Pro" panose="020B0309030403020204"/>
                <a:ea typeface="Source Code Pro" panose="020B0309030403020204"/>
              </a:rPr>
              <a:t>if </a:t>
            </a:r>
            <a:r>
              <a:rPr lang="en-US" altLang="zh-CN" sz="1400" dirty="0">
                <a:solidFill>
                  <a:srgbClr val="000000"/>
                </a:solidFill>
                <a:latin typeface="Source Code Pro" panose="020B0309030403020204"/>
                <a:ea typeface="Source Code Pro" panose="020B0309030403020204"/>
              </a:rPr>
              <a:t>__name__ </a:t>
            </a: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'__main__'</a:t>
            </a:r>
            <a:r>
              <a:rPr lang="en-US" altLang="zh-CN" sz="1400" dirty="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00000"/>
                </a:solidFill>
                <a:latin typeface="Source Code Pro" panose="020B0309030403020204"/>
                <a:ea typeface="Source Code Pro" panose="020B0309030403020204"/>
              </a:rPr>
              <a:t>history </a:t>
            </a:r>
            <a:r>
              <a:rPr lang="en-US" altLang="zh-CN" sz="1400" dirty="0">
                <a:solidFill>
                  <a:srgbClr val="B31D28"/>
                </a:solidFill>
                <a:latin typeface="Source Code Pro" panose="020B0309030403020204"/>
                <a:ea typeface="Source Code Pro" panose="020B0309030403020204"/>
              </a:rPr>
              <a:t>= </a:t>
            </a:r>
            <a:r>
              <a:rPr lang="en-US" altLang="zh-CN" sz="1400" dirty="0" err="1">
                <a:solidFill>
                  <a:srgbClr val="000000"/>
                </a:solidFill>
                <a:latin typeface="Source Code Pro" panose="020B0309030403020204"/>
                <a:ea typeface="Source Code Pro" panose="020B0309030403020204"/>
              </a:rPr>
              <a:t>init_prompt</a:t>
            </a:r>
            <a:r>
              <a:rPr lang="en-US" altLang="zh-CN" sz="1400" dirty="0">
                <a:solidFill>
                  <a:srgbClr val="000000"/>
                </a:solidFill>
                <a:latin typeface="Source Code Pro" panose="020B0309030403020204"/>
                <a:ea typeface="Source Code Pro" panose="020B0309030403020204"/>
              </a:rPr>
              <a:t>(examples)</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a:t>
            </a:r>
            <a:r>
              <a:rPr lang="en-US" altLang="zh-CN" sz="1400" dirty="0">
                <a:solidFill>
                  <a:srgbClr val="D73A49"/>
                </a:solidFill>
                <a:latin typeface="Source Code Pro" panose="020B0309030403020204"/>
                <a:ea typeface="Source Code Pro" panose="020B0309030403020204"/>
              </a:rPr>
              <a:t>for </a:t>
            </a:r>
            <a:r>
              <a:rPr lang="en-US" altLang="zh-CN" sz="1400" dirty="0">
                <a:solidFill>
                  <a:srgbClr val="000000"/>
                </a:solidFill>
                <a:latin typeface="Source Code Pro" panose="020B0309030403020204"/>
                <a:ea typeface="Source Code Pro" panose="020B0309030403020204"/>
              </a:rPr>
              <a:t>pairs </a:t>
            </a:r>
            <a:r>
              <a:rPr lang="en-US" altLang="zh-CN" sz="1400" dirty="0">
                <a:solidFill>
                  <a:srgbClr val="D73A49"/>
                </a:solidFill>
                <a:latin typeface="Source Code Pro" panose="020B0309030403020204"/>
                <a:ea typeface="Source Code Pro" panose="020B0309030403020204"/>
              </a:rPr>
              <a:t>in </a:t>
            </a:r>
            <a:r>
              <a:rPr lang="en-US" altLang="zh-CN" sz="1400" dirty="0" err="1">
                <a:solidFill>
                  <a:srgbClr val="000000"/>
                </a:solidFill>
                <a:latin typeface="Source Code Pro" panose="020B0309030403020204"/>
                <a:ea typeface="Source Code Pro" panose="020B0309030403020204"/>
              </a:rPr>
              <a:t>sentence_pairs</a:t>
            </a:r>
            <a:r>
              <a:rPr lang="en-US" altLang="zh-CN" sz="1400" dirty="0">
                <a:solidFill>
                  <a:srgbClr val="B31D28"/>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00000"/>
                </a:solidFill>
                <a:latin typeface="Source Code Pro" panose="020B0309030403020204"/>
                <a:ea typeface="Source Code Pro" panose="020B0309030403020204"/>
              </a:rPr>
              <a:t>print(pairs)</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prompt </a:t>
            </a:r>
            <a:r>
              <a:rPr lang="en-US" altLang="zh-CN" sz="1400" dirty="0">
                <a:solidFill>
                  <a:srgbClr val="B31D28"/>
                </a:solidFill>
                <a:latin typeface="Source Code Pro" panose="020B0309030403020204"/>
                <a:ea typeface="Source Code Pro" panose="020B0309030403020204"/>
              </a:rPr>
              <a:t>= </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句子一：</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183691"/>
                </a:solidFill>
                <a:latin typeface="Source Code Pro" panose="020B0309030403020204"/>
                <a:ea typeface="Source Code Pro" panose="020B0309030403020204"/>
              </a:rPr>
              <a:t>\n</a:t>
            </a:r>
            <a:r>
              <a:rPr lang="zh-CN" altLang="en-US" sz="1400" dirty="0">
                <a:solidFill>
                  <a:srgbClr val="032F62"/>
                </a:solidFill>
                <a:latin typeface="Menlo-Regular" panose="020B0609030804020204"/>
                <a:ea typeface="Menlo-Regular" panose="020B0609030804020204"/>
              </a:rPr>
              <a:t>句子二：</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183691"/>
                </a:solidFill>
                <a:latin typeface="Source Code Pro" panose="020B0309030403020204"/>
                <a:ea typeface="Source Code Pro" panose="020B0309030403020204"/>
              </a:rPr>
              <a:t>\n </a:t>
            </a:r>
            <a:r>
              <a:rPr lang="zh-CN" altLang="en-US" sz="1400" dirty="0">
                <a:solidFill>
                  <a:srgbClr val="032F62"/>
                </a:solidFill>
                <a:latin typeface="Menlo-Regular" panose="020B0609030804020204"/>
                <a:ea typeface="Menlo-Regular" panose="020B0609030804020204"/>
              </a:rPr>
              <a:t>是否是语义相同的句子？</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a:t>
            </a:r>
            <a:r>
              <a:rPr lang="en-US" altLang="zh-CN" sz="1400" dirty="0">
                <a:solidFill>
                  <a:srgbClr val="6F42C1"/>
                </a:solidFill>
                <a:latin typeface="Source Code Pro" panose="020B0309030403020204"/>
                <a:ea typeface="Source Code Pro" panose="020B0309030403020204"/>
              </a:rPr>
              <a:t>format</a:t>
            </a:r>
            <a:r>
              <a:rPr lang="en-US" altLang="zh-CN" sz="1400" dirty="0">
                <a:solidFill>
                  <a:srgbClr val="000000"/>
                </a:solidFill>
                <a:latin typeface="Source Code Pro" panose="020B0309030403020204"/>
                <a:ea typeface="Source Code Pro" panose="020B0309030403020204"/>
              </a:rPr>
              <a:t>(pairs[</a:t>
            </a:r>
            <a:r>
              <a:rPr lang="en-US" altLang="zh-CN" sz="1400" dirty="0">
                <a:solidFill>
                  <a:srgbClr val="005CC5"/>
                </a:solidFill>
                <a:latin typeface="Source Code Pro" panose="020B0309030403020204"/>
                <a:ea typeface="Source Code Pro" panose="020B0309030403020204"/>
              </a:rPr>
              <a:t>0</a:t>
            </a:r>
            <a:r>
              <a:rPr lang="en-US" altLang="zh-CN" sz="1400" dirty="0">
                <a:solidFill>
                  <a:srgbClr val="000000"/>
                </a:solidFill>
                <a:latin typeface="Source Code Pro" panose="020B0309030403020204"/>
                <a:ea typeface="Source Code Pro" panose="020B0309030403020204"/>
              </a:rPr>
              <a:t>], pairs[</a:t>
            </a:r>
            <a:r>
              <a:rPr lang="en-US" altLang="zh-CN" sz="1400" dirty="0">
                <a:solidFill>
                  <a:srgbClr val="005CC5"/>
                </a:solidFill>
                <a:latin typeface="Source Code Pro" panose="020B0309030403020204"/>
                <a:ea typeface="Source Code Pro" panose="020B0309030403020204"/>
              </a:rPr>
              <a:t>1</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response </a:t>
            </a:r>
            <a:r>
              <a:rPr lang="en-US" altLang="zh-CN" sz="1400" dirty="0">
                <a:solidFill>
                  <a:srgbClr val="B31D28"/>
                </a:solidFill>
                <a:latin typeface="Source Code Pro" panose="020B0309030403020204"/>
                <a:ea typeface="Source Code Pro" panose="020B0309030403020204"/>
              </a:rPr>
              <a:t>= </a:t>
            </a:r>
            <a:r>
              <a:rPr lang="en-US" altLang="zh-CN" sz="1400" dirty="0" err="1">
                <a:solidFill>
                  <a:srgbClr val="000000"/>
                </a:solidFill>
                <a:latin typeface="Source Code Pro" panose="020B0309030403020204"/>
                <a:ea typeface="Source Code Pro" panose="020B0309030403020204"/>
              </a:rPr>
              <a:t>qwen_model</a:t>
            </a:r>
            <a:r>
              <a:rPr lang="en-US" altLang="zh-CN" sz="1400" dirty="0">
                <a:solidFill>
                  <a:srgbClr val="000000"/>
                </a:solidFill>
                <a:latin typeface="Source Code Pro" panose="020B0309030403020204"/>
                <a:ea typeface="Source Code Pro" panose="020B0309030403020204"/>
              </a:rPr>
              <a:t>(prompt, client, history)</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        print(response)</a:t>
            </a:r>
          </a:p>
          <a:p>
            <a:pPr marL="0" indent="0" algn="just" defTabSz="266700">
              <a:spcBef>
                <a:spcPct val="0"/>
              </a:spcBef>
              <a:spcAft>
                <a:spcPct val="0"/>
              </a:spcAft>
            </a:pPr>
            <a:r>
              <a:rPr lang="en-US" altLang="zh-CN" sz="1000" dirty="0">
                <a:latin typeface="Calibri"/>
                <a:ea typeface="宋体"/>
              </a:rPr>
              <a:t> </a:t>
            </a:r>
          </a:p>
        </p:txBody>
      </p:sp>
      <p:pic>
        <p:nvPicPr>
          <p:cNvPr id="6" name="图片 5">
            <a:extLst>
              <a:ext uri="{FF2B5EF4-FFF2-40B4-BE49-F238E27FC236}">
                <a16:creationId xmlns:a16="http://schemas.microsoft.com/office/drawing/2014/main" id="{4AAB6A5E-349F-DA89-167F-2245918CAB21}"/>
              </a:ext>
            </a:extLst>
          </p:cNvPr>
          <p:cNvPicPr/>
          <p:nvPr/>
        </p:nvPicPr>
        <p:blipFill>
          <a:blip r:embed="rId2"/>
          <a:stretch>
            <a:fillRect/>
          </a:stretch>
        </p:blipFill>
        <p:spPr>
          <a:xfrm>
            <a:off x="479425" y="3860800"/>
            <a:ext cx="5486400" cy="1733550"/>
          </a:xfrm>
          <a:prstGeom prst="rect">
            <a:avLst/>
          </a:prstGeom>
        </p:spPr>
      </p:pic>
    </p:spTree>
    <p:extLst>
      <p:ext uri="{BB962C8B-B14F-4D97-AF65-F5344CB8AC3E}">
        <p14:creationId xmlns:p14="http://schemas.microsoft.com/office/powerpoint/2010/main" val="3772737134"/>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0&quot;:[21584409,21584402]}"/>
</p:tagLst>
</file>

<file path=ppt/theme/theme1.xml><?xml version="1.0" encoding="utf-8"?>
<a:theme xmlns:a="http://schemas.openxmlformats.org/drawingml/2006/main" name="4_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kumimoji="1" sz="1400" smtClean="0">
            <a:latin typeface="DejaVu Sans Mono" panose="020B0609030804020204" pitchFamily="49" charset="0"/>
            <a:ea typeface="阿里巴巴普惠体" panose="00020600040101010101" pitchFamily="18" charset="-122"/>
            <a:cs typeface="阿里巴巴普惠体" panose="00020600040101010101" pitchFamily="18"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7629</TotalTime>
  <Words>10031</Words>
  <Application>Microsoft Office PowerPoint</Application>
  <PresentationFormat>宽屏</PresentationFormat>
  <Paragraphs>910</Paragraphs>
  <Slides>96</Slides>
  <Notes>0</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96</vt:i4>
      </vt:variant>
    </vt:vector>
  </HeadingPairs>
  <TitlesOfParts>
    <vt:vector size="119" baseType="lpstr">
      <vt:lpstr>Alibaba PuHuiTi Regular</vt:lpstr>
      <vt:lpstr>Menlo</vt:lpstr>
      <vt:lpstr>Menlo-Regular</vt:lpstr>
      <vt:lpstr>Yuanti SC Bold</vt:lpstr>
      <vt:lpstr>阿里巴巴普惠体</vt:lpstr>
      <vt:lpstr>阿里巴巴普惠体</vt:lpstr>
      <vt:lpstr>等线</vt:lpstr>
      <vt:lpstr>等线</vt:lpstr>
      <vt:lpstr>方正姚体</vt:lpstr>
      <vt:lpstr>方正姚体_GBK</vt:lpstr>
      <vt:lpstr>Arial</vt:lpstr>
      <vt:lpstr>Calibri</vt:lpstr>
      <vt:lpstr>Courier New</vt:lpstr>
      <vt:lpstr>DEJAVU SANS MONO</vt:lpstr>
      <vt:lpstr>DEJAVU SANS MONO</vt:lpstr>
      <vt:lpstr>JetBrains Mono</vt:lpstr>
      <vt:lpstr>JetBrains Mono Bold</vt:lpstr>
      <vt:lpstr>Segoe UI</vt:lpstr>
      <vt:lpstr>Source Code Pro</vt:lpstr>
      <vt:lpstr>Source Code Pro Regular</vt:lpstr>
      <vt:lpstr>Wingdings</vt:lpstr>
      <vt:lpstr>4_WPS</vt:lpstr>
      <vt:lpstr>5_WPS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caoyu</dc:creator>
  <cp:lastModifiedBy>宇 曹</cp:lastModifiedBy>
  <cp:revision>1282</cp:revision>
  <dcterms:created xsi:type="dcterms:W3CDTF">2025-11-28T14:22:24Z</dcterms:created>
  <dcterms:modified xsi:type="dcterms:W3CDTF">2026-01-03T08:28:38Z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DE91D062FC84901490D01A69BB8A3050_42</vt:lpwstr>
  </property>
  <property fmtid="{D5CDD505-2E9C-101B-9397-08002B2CF9AE}" pid="3" name="KSOProductBuildVer">
    <vt:lpwstr>2052-12.1.23540.23540</vt:lpwstr>
  </property>
</Properties>
</file>